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charts/chart4.xml" ContentType="application/vnd.openxmlformats-officedocument.drawingml.chart+xml"/>
  <Override PartName="/ppt/notesSlides/notesSlide9.xml" ContentType="application/vnd.openxmlformats-officedocument.presentationml.notesSlide+xml"/>
  <Override PartName="/ppt/charts/chart5.xml" ContentType="application/vnd.openxmlformats-officedocument.drawingml.chart+xml"/>
  <Override PartName="/ppt/notesSlides/notesSlide10.xml" ContentType="application/vnd.openxmlformats-officedocument.presentationml.notesSlide+xml"/>
  <Override PartName="/ppt/charts/chart6.xml" ContentType="application/vnd.openxmlformats-officedocument.drawingml.chart+xml"/>
  <Override PartName="/ppt/drawings/drawing3.xml" ContentType="application/vnd.openxmlformats-officedocument.drawingml.chartshapes+xml"/>
  <Override PartName="/ppt/notesSlides/notesSlide11.xml" ContentType="application/vnd.openxmlformats-officedocument.presentationml.notesSlide+xml"/>
  <Override PartName="/ppt/charts/chart7.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8.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9.xml" ContentType="application/vnd.openxmlformats-officedocument.drawingml.chart+xml"/>
  <Override PartName="/ppt/drawings/drawing4.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36" r:id="rId1"/>
  </p:sldMasterIdLst>
  <p:notesMasterIdLst>
    <p:notesMasterId r:id="rId52"/>
  </p:notesMasterIdLst>
  <p:handoutMasterIdLst>
    <p:handoutMasterId r:id="rId53"/>
  </p:handoutMasterIdLst>
  <p:sldIdLst>
    <p:sldId id="347" r:id="rId2"/>
    <p:sldId id="517" r:id="rId3"/>
    <p:sldId id="449" r:id="rId4"/>
    <p:sldId id="429" r:id="rId5"/>
    <p:sldId id="491" r:id="rId6"/>
    <p:sldId id="513" r:id="rId7"/>
    <p:sldId id="432" r:id="rId8"/>
    <p:sldId id="433" r:id="rId9"/>
    <p:sldId id="434" r:id="rId10"/>
    <p:sldId id="435" r:id="rId11"/>
    <p:sldId id="437" r:id="rId12"/>
    <p:sldId id="438" r:id="rId13"/>
    <p:sldId id="439" r:id="rId14"/>
    <p:sldId id="520" r:id="rId15"/>
    <p:sldId id="518" r:id="rId16"/>
    <p:sldId id="495" r:id="rId17"/>
    <p:sldId id="514" r:id="rId18"/>
    <p:sldId id="444" r:id="rId19"/>
    <p:sldId id="509" r:id="rId20"/>
    <p:sldId id="537" r:id="rId21"/>
    <p:sldId id="507" r:id="rId22"/>
    <p:sldId id="492" r:id="rId23"/>
    <p:sldId id="523" r:id="rId24"/>
    <p:sldId id="524" r:id="rId25"/>
    <p:sldId id="554" r:id="rId26"/>
    <p:sldId id="559" r:id="rId27"/>
    <p:sldId id="556" r:id="rId28"/>
    <p:sldId id="557" r:id="rId29"/>
    <p:sldId id="560" r:id="rId30"/>
    <p:sldId id="561" r:id="rId31"/>
    <p:sldId id="550" r:id="rId32"/>
    <p:sldId id="551" r:id="rId33"/>
    <p:sldId id="552" r:id="rId34"/>
    <p:sldId id="553" r:id="rId35"/>
    <p:sldId id="558" r:id="rId36"/>
    <p:sldId id="525" r:id="rId37"/>
    <p:sldId id="502" r:id="rId38"/>
    <p:sldId id="542" r:id="rId39"/>
    <p:sldId id="547" r:id="rId40"/>
    <p:sldId id="548" r:id="rId41"/>
    <p:sldId id="479" r:id="rId42"/>
    <p:sldId id="540" r:id="rId43"/>
    <p:sldId id="481" r:id="rId44"/>
    <p:sldId id="539" r:id="rId45"/>
    <p:sldId id="541" r:id="rId46"/>
    <p:sldId id="529" r:id="rId47"/>
    <p:sldId id="515" r:id="rId48"/>
    <p:sldId id="545" r:id="rId49"/>
    <p:sldId id="544" r:id="rId50"/>
    <p:sldId id="549" r:id="rId51"/>
  </p:sldIdLst>
  <p:sldSz cx="9144000" cy="6858000" type="screen4x3"/>
  <p:notesSz cx="6797675" cy="9928225"/>
  <p:defaultTextStyle>
    <a:defPPr>
      <a:defRPr lang="en-US"/>
    </a:defPPr>
    <a:lvl1pPr algn="l"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E91173"/>
    <a:srgbClr val="99FF33"/>
    <a:srgbClr val="FFFF00"/>
    <a:srgbClr val="66FF33"/>
    <a:srgbClr val="000066"/>
    <a:srgbClr val="00CCFF"/>
    <a:srgbClr val="33CCCC"/>
    <a:srgbClr val="6600CC"/>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89065" autoAdjust="0"/>
  </p:normalViewPr>
  <p:slideViewPr>
    <p:cSldViewPr>
      <p:cViewPr>
        <p:scale>
          <a:sx n="100" d="100"/>
          <a:sy n="100" d="100"/>
        </p:scale>
        <p:origin x="-1932"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386"/>
    </p:cViewPr>
  </p:sorterViewPr>
  <p:notesViewPr>
    <p:cSldViewPr>
      <p:cViewPr>
        <p:scale>
          <a:sx n="100" d="100"/>
          <a:sy n="100" d="100"/>
        </p:scale>
        <p:origin x="-1096" y="-48"/>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dorzinh.MOHG\AppData\Local\Microsoft\Windows\Temporary%20Internet%20Files\Content.Outlook\O1H14S45\NP%20HTNG%20Chart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dorzinh.MOHG\Desktop\NP%20HTNG%20Charts.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dorzinh.MOHG\AppData\Local\Microsoft\Windows\Temporary%20Internet%20Files\Content.Outlook\O1H14S45\NP%20HTNG%20Chart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dorzinh.MOHG\AppData\Local\Microsoft\Windows\Temporary%20Internet%20Files\Content.Outlook\O1H14S45\NP%20HTNG%20Charts.xlsx"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dorzinh.MOHG\AppData\Local\Microsoft\Windows\Temporary%20Internet%20Files\Content.Outlook\O1H14S45\NP%20HTNG%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250151423379806E-2"/>
          <c:y val="0.15082120416766101"/>
          <c:w val="0.89633791820326303"/>
          <c:h val="0.69701039060071301"/>
        </c:manualLayout>
      </c:layout>
      <c:lineChart>
        <c:grouping val="standard"/>
        <c:varyColors val="0"/>
        <c:ser>
          <c:idx val="0"/>
          <c:order val="0"/>
          <c:tx>
            <c:v>HSIA Usage Rate / Occupied Rms</c:v>
          </c:tx>
          <c:spPr>
            <a:ln w="44450">
              <a:solidFill>
                <a:srgbClr val="E91173"/>
              </a:solidFill>
            </a:ln>
          </c:spPr>
          <c:marker>
            <c:symbol val="none"/>
          </c:marker>
          <c:cat>
            <c:numRef>
              <c:f>Sheet4!$F$25:$O$25</c:f>
              <c:numCache>
                <c:formatCode>General</c:formatCode>
                <c:ptCount val="10"/>
                <c:pt idx="0">
                  <c:v>2001</c:v>
                </c:pt>
                <c:pt idx="1">
                  <c:v>2002</c:v>
                </c:pt>
                <c:pt idx="2">
                  <c:v>2003</c:v>
                </c:pt>
                <c:pt idx="3">
                  <c:v>2004</c:v>
                </c:pt>
                <c:pt idx="4">
                  <c:v>2005</c:v>
                </c:pt>
                <c:pt idx="5">
                  <c:v>2006</c:v>
                </c:pt>
                <c:pt idx="6">
                  <c:v>2007</c:v>
                </c:pt>
                <c:pt idx="7">
                  <c:v>2008</c:v>
                </c:pt>
                <c:pt idx="8">
                  <c:v>2009</c:v>
                </c:pt>
                <c:pt idx="9">
                  <c:v>2010</c:v>
                </c:pt>
              </c:numCache>
            </c:numRef>
          </c:cat>
          <c:val>
            <c:numRef>
              <c:f>Sheet4!$F$57:$O$57</c:f>
              <c:numCache>
                <c:formatCode>0%</c:formatCode>
                <c:ptCount val="10"/>
                <c:pt idx="0">
                  <c:v>0</c:v>
                </c:pt>
                <c:pt idx="1">
                  <c:v>0</c:v>
                </c:pt>
                <c:pt idx="2">
                  <c:v>0</c:v>
                </c:pt>
                <c:pt idx="3">
                  <c:v>0.05</c:v>
                </c:pt>
                <c:pt idx="4">
                  <c:v>0.1</c:v>
                </c:pt>
                <c:pt idx="5">
                  <c:v>0.15</c:v>
                </c:pt>
                <c:pt idx="6">
                  <c:v>0.213684210526316</c:v>
                </c:pt>
                <c:pt idx="7">
                  <c:v>0.22450000000000001</c:v>
                </c:pt>
                <c:pt idx="8">
                  <c:v>0.22454545454545499</c:v>
                </c:pt>
                <c:pt idx="9">
                  <c:v>0.24560000000000001</c:v>
                </c:pt>
              </c:numCache>
            </c:numRef>
          </c:val>
          <c:smooth val="0"/>
        </c:ser>
        <c:dLbls>
          <c:showLegendKey val="0"/>
          <c:showVal val="0"/>
          <c:showCatName val="0"/>
          <c:showSerName val="0"/>
          <c:showPercent val="0"/>
          <c:showBubbleSize val="0"/>
        </c:dLbls>
        <c:marker val="1"/>
        <c:smooth val="0"/>
        <c:axId val="135644160"/>
        <c:axId val="89830464"/>
      </c:lineChart>
      <c:catAx>
        <c:axId val="135644160"/>
        <c:scaling>
          <c:orientation val="minMax"/>
        </c:scaling>
        <c:delete val="0"/>
        <c:axPos val="b"/>
        <c:numFmt formatCode="General" sourceLinked="1"/>
        <c:majorTickMark val="out"/>
        <c:minorTickMark val="none"/>
        <c:tickLblPos val="nextTo"/>
        <c:txPr>
          <a:bodyPr/>
          <a:lstStyle/>
          <a:p>
            <a:pPr>
              <a:defRPr lang="en-GB"/>
            </a:pPr>
            <a:endParaRPr lang="en-US"/>
          </a:p>
        </c:txPr>
        <c:crossAx val="89830464"/>
        <c:crosses val="autoZero"/>
        <c:auto val="1"/>
        <c:lblAlgn val="ctr"/>
        <c:lblOffset val="100"/>
        <c:noMultiLvlLbl val="0"/>
      </c:catAx>
      <c:valAx>
        <c:axId val="89830464"/>
        <c:scaling>
          <c:orientation val="minMax"/>
        </c:scaling>
        <c:delete val="0"/>
        <c:axPos val="l"/>
        <c:numFmt formatCode="0%" sourceLinked="1"/>
        <c:majorTickMark val="out"/>
        <c:minorTickMark val="none"/>
        <c:tickLblPos val="nextTo"/>
        <c:txPr>
          <a:bodyPr/>
          <a:lstStyle/>
          <a:p>
            <a:pPr>
              <a:defRPr lang="en-GB"/>
            </a:pPr>
            <a:endParaRPr lang="en-US"/>
          </a:p>
        </c:txPr>
        <c:crossAx val="135644160"/>
        <c:crosses val="autoZero"/>
        <c:crossBetween val="between"/>
      </c:valAx>
    </c:plotArea>
    <c:legend>
      <c:legendPos val="b"/>
      <c:layout>
        <c:manualLayout>
          <c:xMode val="edge"/>
          <c:yMode val="edge"/>
          <c:x val="0.55389454266329896"/>
          <c:y val="4.5671279726397798E-2"/>
          <c:w val="0.42692307692307702"/>
          <c:h val="5.7864073808955703E-2"/>
        </c:manualLayout>
      </c:layout>
      <c:overlay val="0"/>
      <c:txPr>
        <a:bodyPr/>
        <a:lstStyle/>
        <a:p>
          <a:pPr>
            <a:defRPr lang="en-GB"/>
          </a:pPr>
          <a:endParaRPr lang="en-US"/>
        </a:p>
      </c:txPr>
    </c:legend>
    <c:plotVisOnly val="1"/>
    <c:dispBlanksAs val="gap"/>
    <c:showDLblsOverMax val="0"/>
  </c:chart>
  <c:txPr>
    <a:bodyPr/>
    <a:lstStyle/>
    <a:p>
      <a:pPr>
        <a:defRPr sz="1400" b="1">
          <a:latin typeface="Corbel" pitchFamily="34"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455330741885114E-2"/>
          <c:y val="0.14829599007198604"/>
          <c:w val="0.89633791820326258"/>
          <c:h val="0.67517801106008979"/>
        </c:manualLayout>
      </c:layout>
      <c:lineChart>
        <c:grouping val="standard"/>
        <c:varyColors val="0"/>
        <c:ser>
          <c:idx val="0"/>
          <c:order val="0"/>
          <c:tx>
            <c:v>Wireless Devices</c:v>
          </c:tx>
          <c:spPr>
            <a:ln w="44450">
              <a:solidFill>
                <a:srgbClr val="66FF33"/>
              </a:solidFill>
            </a:ln>
          </c:spPr>
          <c:marker>
            <c:symbol val="none"/>
          </c:marker>
          <c:dPt>
            <c:idx val="3"/>
            <c:bubble3D val="0"/>
          </c:dPt>
          <c:cat>
            <c:numRef>
              <c:f>(Sheet1!$A$15,Sheet1!$A$22,Sheet1!$A$31,Sheet1!$A$49,Sheet1!$A$67)</c:f>
              <c:numCache>
                <c:formatCode>General</c:formatCode>
                <c:ptCount val="5"/>
                <c:pt idx="0">
                  <c:v>2006</c:v>
                </c:pt>
                <c:pt idx="1">
                  <c:v>2007</c:v>
                </c:pt>
                <c:pt idx="2">
                  <c:v>2008</c:v>
                </c:pt>
                <c:pt idx="3">
                  <c:v>2009</c:v>
                </c:pt>
                <c:pt idx="4">
                  <c:v>2010</c:v>
                </c:pt>
              </c:numCache>
            </c:numRef>
          </c:cat>
          <c:val>
            <c:numRef>
              <c:f>(Sheet1!$H$21,Sheet1!$H$30,Sheet1!$H$48,Sheet1!$H$66,Sheet1!$H$81)</c:f>
              <c:numCache>
                <c:formatCode>0%</c:formatCode>
                <c:ptCount val="5"/>
                <c:pt idx="0">
                  <c:v>8.0870000000000004E-3</c:v>
                </c:pt>
                <c:pt idx="1">
                  <c:v>1.7874000000000001E-2</c:v>
                </c:pt>
                <c:pt idx="2">
                  <c:v>0.158633</c:v>
                </c:pt>
                <c:pt idx="3">
                  <c:v>1.0296909999999999</c:v>
                </c:pt>
                <c:pt idx="4">
                  <c:v>1.0967671000000001</c:v>
                </c:pt>
              </c:numCache>
            </c:numRef>
          </c:val>
          <c:smooth val="0"/>
        </c:ser>
        <c:ser>
          <c:idx val="1"/>
          <c:order val="1"/>
          <c:tx>
            <c:v>Wired Devices</c:v>
          </c:tx>
          <c:spPr>
            <a:ln w="44450">
              <a:solidFill>
                <a:srgbClr val="FFFF00"/>
              </a:solidFill>
            </a:ln>
          </c:spPr>
          <c:marker>
            <c:symbol val="none"/>
          </c:marker>
          <c:cat>
            <c:numRef>
              <c:f>(Sheet1!$A$15,Sheet1!$A$22,Sheet1!$A$31,Sheet1!$A$49,Sheet1!$A$67)</c:f>
              <c:numCache>
                <c:formatCode>General</c:formatCode>
                <c:ptCount val="5"/>
                <c:pt idx="0">
                  <c:v>2006</c:v>
                </c:pt>
                <c:pt idx="1">
                  <c:v>2007</c:v>
                </c:pt>
                <c:pt idx="2">
                  <c:v>2008</c:v>
                </c:pt>
                <c:pt idx="3">
                  <c:v>2009</c:v>
                </c:pt>
                <c:pt idx="4">
                  <c:v>2010</c:v>
                </c:pt>
              </c:numCache>
            </c:numRef>
          </c:cat>
          <c:val>
            <c:numRef>
              <c:f>(Sheet1!$C$21,Sheet1!$C$30,Sheet1!$C$48,Sheet1!$C$66,Sheet1!$C$81)</c:f>
              <c:numCache>
                <c:formatCode>0%</c:formatCode>
                <c:ptCount val="5"/>
                <c:pt idx="0">
                  <c:v>3.5069000000000003E-2</c:v>
                </c:pt>
                <c:pt idx="1">
                  <c:v>9.5833000000000002E-2</c:v>
                </c:pt>
                <c:pt idx="2">
                  <c:v>0.21751000000000001</c:v>
                </c:pt>
                <c:pt idx="3">
                  <c:v>0.29531000000000002</c:v>
                </c:pt>
                <c:pt idx="4">
                  <c:v>0.28371499999999999</c:v>
                </c:pt>
              </c:numCache>
            </c:numRef>
          </c:val>
          <c:smooth val="0"/>
        </c:ser>
        <c:dLbls>
          <c:showLegendKey val="0"/>
          <c:showVal val="0"/>
          <c:showCatName val="0"/>
          <c:showSerName val="0"/>
          <c:showPercent val="0"/>
          <c:showBubbleSize val="0"/>
        </c:dLbls>
        <c:marker val="1"/>
        <c:smooth val="0"/>
        <c:axId val="135555072"/>
        <c:axId val="89832768"/>
      </c:lineChart>
      <c:catAx>
        <c:axId val="135555072"/>
        <c:scaling>
          <c:orientation val="minMax"/>
        </c:scaling>
        <c:delete val="0"/>
        <c:axPos val="b"/>
        <c:numFmt formatCode="General" sourceLinked="1"/>
        <c:majorTickMark val="out"/>
        <c:minorTickMark val="none"/>
        <c:tickLblPos val="nextTo"/>
        <c:crossAx val="89832768"/>
        <c:crossesAt val="0"/>
        <c:auto val="1"/>
        <c:lblAlgn val="ctr"/>
        <c:lblOffset val="100"/>
        <c:noMultiLvlLbl val="0"/>
      </c:catAx>
      <c:valAx>
        <c:axId val="89832768"/>
        <c:scaling>
          <c:orientation val="minMax"/>
          <c:max val="1.2"/>
        </c:scaling>
        <c:delete val="1"/>
        <c:axPos val="l"/>
        <c:majorGridlines>
          <c:spPr>
            <a:ln>
              <a:noFill/>
            </a:ln>
          </c:spPr>
        </c:majorGridlines>
        <c:numFmt formatCode="0%" sourceLinked="1"/>
        <c:majorTickMark val="out"/>
        <c:minorTickMark val="none"/>
        <c:tickLblPos val="nextTo"/>
        <c:crossAx val="135555072"/>
        <c:crosses val="autoZero"/>
        <c:crossBetween val="between"/>
      </c:valAx>
    </c:plotArea>
    <c:legend>
      <c:legendPos val="b"/>
      <c:layout>
        <c:manualLayout>
          <c:xMode val="edge"/>
          <c:yMode val="edge"/>
          <c:x val="0.3614141038973902"/>
          <c:y val="0.9124119768031832"/>
          <c:w val="0.61679443371465359"/>
          <c:h val="5.6398943205913252E-2"/>
        </c:manualLayout>
      </c:layout>
      <c:overlay val="0"/>
      <c:txPr>
        <a:bodyPr/>
        <a:lstStyle/>
        <a:p>
          <a:pPr>
            <a:defRPr sz="1000"/>
          </a:pPr>
          <a:endParaRPr lang="en-US"/>
        </a:p>
      </c:txPr>
    </c:legend>
    <c:plotVisOnly val="1"/>
    <c:dispBlanksAs val="gap"/>
    <c:showDLblsOverMax val="0"/>
  </c:chart>
  <c:txPr>
    <a:bodyPr/>
    <a:lstStyle/>
    <a:p>
      <a:pPr>
        <a:defRPr sz="1400" b="1"/>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lang="en-GB" sz="1800"/>
            </a:pPr>
            <a:r>
              <a:rPr lang="en-US" sz="1800" b="0" dirty="0"/>
              <a:t>t</a:t>
            </a:r>
            <a:r>
              <a:rPr lang="en-US" sz="1800" b="0" dirty="0" smtClean="0"/>
              <a:t>rends </a:t>
            </a:r>
            <a:r>
              <a:rPr lang="en-US" sz="1800" b="0" dirty="0"/>
              <a:t>in overall online travel </a:t>
            </a:r>
            <a:r>
              <a:rPr lang="en-US" sz="1800" b="0" dirty="0" smtClean="0"/>
              <a:t>market:</a:t>
            </a:r>
            <a:r>
              <a:rPr lang="en-US" sz="1800" b="0" baseline="0" dirty="0" smtClean="0"/>
              <a:t> </a:t>
            </a:r>
            <a:br>
              <a:rPr lang="en-US" sz="1800" b="0" baseline="0" dirty="0" smtClean="0"/>
            </a:br>
            <a:r>
              <a:rPr lang="en-US" sz="1800" b="0" baseline="0" dirty="0" err="1" smtClean="0"/>
              <a:t>e</a:t>
            </a:r>
            <a:r>
              <a:rPr lang="en-US" sz="1800" b="0" dirty="0" err="1" smtClean="0"/>
              <a:t>urope</a:t>
            </a:r>
            <a:r>
              <a:rPr lang="en-US" sz="1800" b="0" dirty="0" smtClean="0"/>
              <a:t>   </a:t>
            </a:r>
            <a:r>
              <a:rPr lang="en-US" sz="1800" b="0" dirty="0"/>
              <a:t>1998 – 2008 .. 2009</a:t>
            </a:r>
          </a:p>
        </c:rich>
      </c:tx>
      <c:layout>
        <c:manualLayout>
          <c:xMode val="edge"/>
          <c:yMode val="edge"/>
          <c:x val="1.11927675707203E-2"/>
          <c:y val="8.3333333333333297E-3"/>
        </c:manualLayout>
      </c:layout>
      <c:overlay val="0"/>
    </c:title>
    <c:autoTitleDeleted val="0"/>
    <c:plotArea>
      <c:layout/>
      <c:barChart>
        <c:barDir val="col"/>
        <c:grouping val="clustered"/>
        <c:varyColors val="0"/>
        <c:ser>
          <c:idx val="0"/>
          <c:order val="0"/>
          <c:tx>
            <c:strRef>
              <c:f>Sheet1!$B$1</c:f>
              <c:strCache>
                <c:ptCount val="1"/>
                <c:pt idx="0">
                  <c:v>Series 1</c:v>
                </c:pt>
              </c:strCache>
            </c:strRef>
          </c:tx>
          <c:spPr>
            <a:solidFill>
              <a:srgbClr val="E91173"/>
            </a:solidFill>
          </c:spPr>
          <c:invertIfNegative val="0"/>
          <c:cat>
            <c:strRef>
              <c:f>Sheet1!$A$2:$A$13</c:f>
              <c:strCache>
                <c:ptCount val="12"/>
                <c:pt idx="0">
                  <c:v>1998</c:v>
                </c:pt>
                <c:pt idx="1">
                  <c:v>1999</c:v>
                </c:pt>
                <c:pt idx="2">
                  <c:v>2000</c:v>
                </c:pt>
                <c:pt idx="3">
                  <c:v>2001</c:v>
                </c:pt>
                <c:pt idx="4">
                  <c:v>2002</c:v>
                </c:pt>
                <c:pt idx="5">
                  <c:v>2003</c:v>
                </c:pt>
                <c:pt idx="6">
                  <c:v>2004</c:v>
                </c:pt>
                <c:pt idx="7">
                  <c:v>2005</c:v>
                </c:pt>
                <c:pt idx="8">
                  <c:v>2006</c:v>
                </c:pt>
                <c:pt idx="9">
                  <c:v>2007</c:v>
                </c:pt>
                <c:pt idx="10">
                  <c:v>2008</c:v>
                </c:pt>
                <c:pt idx="11">
                  <c:v>2009</c:v>
                </c:pt>
              </c:strCache>
            </c:strRef>
          </c:cat>
          <c:val>
            <c:numRef>
              <c:f>Sheet1!$B$2:$B$13</c:f>
              <c:numCache>
                <c:formatCode>General</c:formatCode>
                <c:ptCount val="12"/>
                <c:pt idx="0">
                  <c:v>0.2</c:v>
                </c:pt>
                <c:pt idx="1">
                  <c:v>0.8</c:v>
                </c:pt>
                <c:pt idx="2">
                  <c:v>2.5</c:v>
                </c:pt>
                <c:pt idx="3">
                  <c:v>5</c:v>
                </c:pt>
                <c:pt idx="4">
                  <c:v>8.9</c:v>
                </c:pt>
                <c:pt idx="5">
                  <c:v>14</c:v>
                </c:pt>
                <c:pt idx="6">
                  <c:v>21.2</c:v>
                </c:pt>
                <c:pt idx="7">
                  <c:v>30.4</c:v>
                </c:pt>
                <c:pt idx="8">
                  <c:v>40.300000000000011</c:v>
                </c:pt>
                <c:pt idx="9">
                  <c:v>49.8</c:v>
                </c:pt>
                <c:pt idx="10">
                  <c:v>58.4</c:v>
                </c:pt>
                <c:pt idx="11">
                  <c:v>65.2</c:v>
                </c:pt>
              </c:numCache>
            </c:numRef>
          </c:val>
        </c:ser>
        <c:dLbls>
          <c:showLegendKey val="0"/>
          <c:showVal val="0"/>
          <c:showCatName val="0"/>
          <c:showSerName val="0"/>
          <c:showPercent val="0"/>
          <c:showBubbleSize val="0"/>
        </c:dLbls>
        <c:gapWidth val="150"/>
        <c:axId val="33801216"/>
        <c:axId val="99678976"/>
      </c:barChart>
      <c:catAx>
        <c:axId val="33801216"/>
        <c:scaling>
          <c:orientation val="minMax"/>
        </c:scaling>
        <c:delete val="0"/>
        <c:axPos val="b"/>
        <c:majorTickMark val="out"/>
        <c:minorTickMark val="none"/>
        <c:tickLblPos val="nextTo"/>
        <c:txPr>
          <a:bodyPr/>
          <a:lstStyle/>
          <a:p>
            <a:pPr>
              <a:defRPr lang="en-GB"/>
            </a:pPr>
            <a:endParaRPr lang="en-US"/>
          </a:p>
        </c:txPr>
        <c:crossAx val="99678976"/>
        <c:crosses val="autoZero"/>
        <c:auto val="1"/>
        <c:lblAlgn val="ctr"/>
        <c:lblOffset val="100"/>
        <c:noMultiLvlLbl val="0"/>
      </c:catAx>
      <c:valAx>
        <c:axId val="99678976"/>
        <c:scaling>
          <c:orientation val="minMax"/>
        </c:scaling>
        <c:delete val="0"/>
        <c:axPos val="l"/>
        <c:numFmt formatCode="General" sourceLinked="1"/>
        <c:majorTickMark val="out"/>
        <c:minorTickMark val="none"/>
        <c:tickLblPos val="nextTo"/>
        <c:txPr>
          <a:bodyPr/>
          <a:lstStyle/>
          <a:p>
            <a:pPr>
              <a:defRPr lang="en-GB"/>
            </a:pPr>
            <a:endParaRPr lang="en-US"/>
          </a:p>
        </c:txPr>
        <c:crossAx val="33801216"/>
        <c:crosses val="autoZero"/>
        <c:crossBetween val="between"/>
      </c:valAx>
    </c:plotArea>
    <c:plotVisOnly val="1"/>
    <c:dispBlanksAs val="gap"/>
    <c:showDLblsOverMax val="0"/>
  </c:chart>
  <c:txPr>
    <a:bodyPr/>
    <a:lstStyle/>
    <a:p>
      <a:pPr>
        <a:defRPr sz="1400" b="1"/>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GB" sz="1800"/>
            </a:pPr>
            <a:r>
              <a:rPr lang="en-GB" sz="1800" b="0" dirty="0"/>
              <a:t>t</a:t>
            </a:r>
            <a:r>
              <a:rPr lang="en-GB" sz="1800" b="0" dirty="0" smtClean="0"/>
              <a:t>rends </a:t>
            </a:r>
            <a:r>
              <a:rPr lang="en-GB" sz="1800" b="0" dirty="0"/>
              <a:t>in the </a:t>
            </a:r>
            <a:r>
              <a:rPr lang="en-GB" sz="1800" b="0" dirty="0" err="1" smtClean="0"/>
              <a:t>european</a:t>
            </a:r>
            <a:r>
              <a:rPr lang="en-GB" sz="1800" b="0" dirty="0" smtClean="0"/>
              <a:t> online travel </a:t>
            </a:r>
            <a:r>
              <a:rPr lang="en-GB" sz="1800" b="0" dirty="0"/>
              <a:t>market – by channel</a:t>
            </a:r>
          </a:p>
        </c:rich>
      </c:tx>
      <c:layout>
        <c:manualLayout>
          <c:xMode val="edge"/>
          <c:yMode val="edge"/>
          <c:x val="1.00221295867428E-2"/>
          <c:y val="0"/>
        </c:manualLayout>
      </c:layout>
      <c:overlay val="0"/>
    </c:title>
    <c:autoTitleDeleted val="0"/>
    <c:plotArea>
      <c:layout/>
      <c:barChart>
        <c:barDir val="bar"/>
        <c:grouping val="stacked"/>
        <c:varyColors val="0"/>
        <c:ser>
          <c:idx val="0"/>
          <c:order val="0"/>
          <c:tx>
            <c:strRef>
              <c:f>Sheet1!$B$1</c:f>
              <c:strCache>
                <c:ptCount val="1"/>
                <c:pt idx="0">
                  <c:v>Direct Sales</c:v>
                </c:pt>
              </c:strCache>
            </c:strRef>
          </c:tx>
          <c:invertIfNegative val="0"/>
          <c:cat>
            <c:strRef>
              <c:f>Sheet1!$A$2:$A$12</c:f>
              <c:strCache>
                <c:ptCount val="11"/>
                <c:pt idx="0">
                  <c:v>1998</c:v>
                </c:pt>
                <c:pt idx="1">
                  <c:v>1999</c:v>
                </c:pt>
                <c:pt idx="2">
                  <c:v>2000</c:v>
                </c:pt>
                <c:pt idx="3">
                  <c:v>2001</c:v>
                </c:pt>
                <c:pt idx="4">
                  <c:v>2002</c:v>
                </c:pt>
                <c:pt idx="5">
                  <c:v>2003</c:v>
                </c:pt>
                <c:pt idx="6">
                  <c:v>2004</c:v>
                </c:pt>
                <c:pt idx="7">
                  <c:v>2005</c:v>
                </c:pt>
                <c:pt idx="8">
                  <c:v>2006</c:v>
                </c:pt>
                <c:pt idx="9">
                  <c:v>2007</c:v>
                </c:pt>
                <c:pt idx="10">
                  <c:v>2008</c:v>
                </c:pt>
              </c:strCache>
            </c:strRef>
          </c:cat>
          <c:val>
            <c:numRef>
              <c:f>Sheet1!$B$2:$B$12</c:f>
              <c:numCache>
                <c:formatCode>0%</c:formatCode>
                <c:ptCount val="11"/>
                <c:pt idx="0">
                  <c:v>0.44</c:v>
                </c:pt>
                <c:pt idx="1">
                  <c:v>0.47</c:v>
                </c:pt>
                <c:pt idx="2">
                  <c:v>0.56999999999999995</c:v>
                </c:pt>
                <c:pt idx="3">
                  <c:v>0.61</c:v>
                </c:pt>
                <c:pt idx="4">
                  <c:v>0.64</c:v>
                </c:pt>
                <c:pt idx="5">
                  <c:v>0.63</c:v>
                </c:pt>
                <c:pt idx="6">
                  <c:v>0.67</c:v>
                </c:pt>
                <c:pt idx="7">
                  <c:v>0.68</c:v>
                </c:pt>
                <c:pt idx="8">
                  <c:v>0.68</c:v>
                </c:pt>
                <c:pt idx="9">
                  <c:v>0.67</c:v>
                </c:pt>
                <c:pt idx="10">
                  <c:v>0.66</c:v>
                </c:pt>
              </c:numCache>
            </c:numRef>
          </c:val>
        </c:ser>
        <c:ser>
          <c:idx val="1"/>
          <c:order val="1"/>
          <c:tx>
            <c:strRef>
              <c:f>Sheet1!$C$1</c:f>
              <c:strCache>
                <c:ptCount val="1"/>
                <c:pt idx="0">
                  <c:v>Intermediaries</c:v>
                </c:pt>
              </c:strCache>
            </c:strRef>
          </c:tx>
          <c:invertIfNegative val="0"/>
          <c:cat>
            <c:strRef>
              <c:f>Sheet1!$A$2:$A$12</c:f>
              <c:strCache>
                <c:ptCount val="11"/>
                <c:pt idx="0">
                  <c:v>1998</c:v>
                </c:pt>
                <c:pt idx="1">
                  <c:v>1999</c:v>
                </c:pt>
                <c:pt idx="2">
                  <c:v>2000</c:v>
                </c:pt>
                <c:pt idx="3">
                  <c:v>2001</c:v>
                </c:pt>
                <c:pt idx="4">
                  <c:v>2002</c:v>
                </c:pt>
                <c:pt idx="5">
                  <c:v>2003</c:v>
                </c:pt>
                <c:pt idx="6">
                  <c:v>2004</c:v>
                </c:pt>
                <c:pt idx="7">
                  <c:v>2005</c:v>
                </c:pt>
                <c:pt idx="8">
                  <c:v>2006</c:v>
                </c:pt>
                <c:pt idx="9">
                  <c:v>2007</c:v>
                </c:pt>
                <c:pt idx="10">
                  <c:v>2008</c:v>
                </c:pt>
              </c:strCache>
            </c:strRef>
          </c:cat>
          <c:val>
            <c:numRef>
              <c:f>Sheet1!$C$2:$C$12</c:f>
              <c:numCache>
                <c:formatCode>0%</c:formatCode>
                <c:ptCount val="11"/>
                <c:pt idx="0">
                  <c:v>0.56000000000000005</c:v>
                </c:pt>
                <c:pt idx="1">
                  <c:v>0.53</c:v>
                </c:pt>
                <c:pt idx="2">
                  <c:v>0.43</c:v>
                </c:pt>
                <c:pt idx="3">
                  <c:v>0.39</c:v>
                </c:pt>
                <c:pt idx="4">
                  <c:v>0.36</c:v>
                </c:pt>
                <c:pt idx="5">
                  <c:v>0.37</c:v>
                </c:pt>
                <c:pt idx="6">
                  <c:v>0.33</c:v>
                </c:pt>
                <c:pt idx="7">
                  <c:v>0.32</c:v>
                </c:pt>
                <c:pt idx="8">
                  <c:v>0.32</c:v>
                </c:pt>
                <c:pt idx="9">
                  <c:v>0.33</c:v>
                </c:pt>
                <c:pt idx="10">
                  <c:v>0.34</c:v>
                </c:pt>
              </c:numCache>
            </c:numRef>
          </c:val>
        </c:ser>
        <c:dLbls>
          <c:showLegendKey val="0"/>
          <c:showVal val="0"/>
          <c:showCatName val="0"/>
          <c:showSerName val="0"/>
          <c:showPercent val="0"/>
          <c:showBubbleSize val="0"/>
        </c:dLbls>
        <c:gapWidth val="75"/>
        <c:overlap val="100"/>
        <c:axId val="33890304"/>
        <c:axId val="99647488"/>
      </c:barChart>
      <c:catAx>
        <c:axId val="33890304"/>
        <c:scaling>
          <c:orientation val="minMax"/>
        </c:scaling>
        <c:delete val="0"/>
        <c:axPos val="l"/>
        <c:majorTickMark val="out"/>
        <c:minorTickMark val="none"/>
        <c:tickLblPos val="nextTo"/>
        <c:txPr>
          <a:bodyPr/>
          <a:lstStyle/>
          <a:p>
            <a:pPr>
              <a:defRPr lang="en-GB"/>
            </a:pPr>
            <a:endParaRPr lang="en-US"/>
          </a:p>
        </c:txPr>
        <c:crossAx val="99647488"/>
        <c:crosses val="autoZero"/>
        <c:auto val="1"/>
        <c:lblAlgn val="ctr"/>
        <c:lblOffset val="100"/>
        <c:noMultiLvlLbl val="0"/>
      </c:catAx>
      <c:valAx>
        <c:axId val="99647488"/>
        <c:scaling>
          <c:orientation val="minMax"/>
          <c:max val="1"/>
        </c:scaling>
        <c:delete val="0"/>
        <c:axPos val="b"/>
        <c:numFmt formatCode="0%" sourceLinked="1"/>
        <c:majorTickMark val="none"/>
        <c:minorTickMark val="none"/>
        <c:tickLblPos val="nextTo"/>
        <c:spPr>
          <a:ln w="9525">
            <a:solidFill>
              <a:schemeClr val="tx1"/>
            </a:solidFill>
          </a:ln>
        </c:spPr>
        <c:txPr>
          <a:bodyPr/>
          <a:lstStyle/>
          <a:p>
            <a:pPr>
              <a:defRPr lang="en-GB"/>
            </a:pPr>
            <a:endParaRPr lang="en-US"/>
          </a:p>
        </c:txPr>
        <c:crossAx val="33890304"/>
        <c:crosses val="autoZero"/>
        <c:crossBetween val="between"/>
        <c:majorUnit val="0.1"/>
      </c:valAx>
    </c:plotArea>
    <c:legend>
      <c:legendPos val="b"/>
      <c:layout>
        <c:manualLayout>
          <c:xMode val="edge"/>
          <c:yMode val="edge"/>
          <c:x val="5.8820570222839798E-2"/>
          <c:y val="0.92774354292669903"/>
          <c:w val="0.372554937985693"/>
          <c:h val="5.5348244512914098E-2"/>
        </c:manualLayout>
      </c:layout>
      <c:overlay val="0"/>
      <c:txPr>
        <a:bodyPr/>
        <a:lstStyle/>
        <a:p>
          <a:pPr>
            <a:defRPr lang="en-GB"/>
          </a:pPr>
          <a:endParaRPr lang="en-US"/>
        </a:p>
      </c:txPr>
    </c:legend>
    <c:plotVisOnly val="1"/>
    <c:dispBlanksAs val="gap"/>
    <c:showDLblsOverMax val="0"/>
  </c:chart>
  <c:txPr>
    <a:bodyPr/>
    <a:lstStyle/>
    <a:p>
      <a:pPr>
        <a:defRPr sz="1400" b="1"/>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GB" sz="1800"/>
            </a:pPr>
            <a:r>
              <a:rPr lang="en-US" sz="1800" b="0" dirty="0" smtClean="0"/>
              <a:t>mo.com revenue growth: % total leisure room nights</a:t>
            </a:r>
            <a:endParaRPr lang="en-US" sz="1800" b="0" dirty="0"/>
          </a:p>
        </c:rich>
      </c:tx>
      <c:layout>
        <c:manualLayout>
          <c:xMode val="edge"/>
          <c:yMode val="edge"/>
          <c:x val="1.06871751325202E-2"/>
          <c:y val="0"/>
        </c:manualLayout>
      </c:layout>
      <c:overlay val="0"/>
    </c:title>
    <c:autoTitleDeleted val="0"/>
    <c:plotArea>
      <c:layout/>
      <c:lineChart>
        <c:grouping val="stacked"/>
        <c:varyColors val="0"/>
        <c:ser>
          <c:idx val="0"/>
          <c:order val="0"/>
          <c:tx>
            <c:strRef>
              <c:f>Sheet1!$B$1</c:f>
              <c:strCache>
                <c:ptCount val="1"/>
                <c:pt idx="0">
                  <c:v>Series 1</c:v>
                </c:pt>
              </c:strCache>
            </c:strRef>
          </c:tx>
          <c:spPr>
            <a:ln w="44450">
              <a:solidFill>
                <a:srgbClr val="E91173"/>
              </a:solidFill>
            </a:ln>
          </c:spPr>
          <c:marker>
            <c:symbol val="triangle"/>
            <c:size val="9"/>
            <c:spPr>
              <a:solidFill>
                <a:srgbClr val="E91173"/>
              </a:solidFill>
              <a:ln w="0">
                <a:solidFill>
                  <a:srgbClr val="E91173"/>
                </a:solidFill>
              </a:ln>
            </c:spPr>
          </c:marker>
          <c:cat>
            <c:strRef>
              <c:f>Sheet1!$A$2:$A$7</c:f>
              <c:strCache>
                <c:ptCount val="6"/>
                <c:pt idx="0">
                  <c:v>2002</c:v>
                </c:pt>
                <c:pt idx="1">
                  <c:v>2004</c:v>
                </c:pt>
                <c:pt idx="2">
                  <c:v>2006</c:v>
                </c:pt>
                <c:pt idx="3">
                  <c:v>2008</c:v>
                </c:pt>
                <c:pt idx="4">
                  <c:v>2009</c:v>
                </c:pt>
                <c:pt idx="5">
                  <c:v>2010</c:v>
                </c:pt>
              </c:strCache>
            </c:strRef>
          </c:cat>
          <c:val>
            <c:numRef>
              <c:f>Sheet1!$B$2:$B$7</c:f>
              <c:numCache>
                <c:formatCode>0.0%</c:formatCode>
                <c:ptCount val="6"/>
                <c:pt idx="0">
                  <c:v>2.5999999999999999E-2</c:v>
                </c:pt>
                <c:pt idx="1">
                  <c:v>7.0999999999999994E-2</c:v>
                </c:pt>
                <c:pt idx="2">
                  <c:v>0.108</c:v>
                </c:pt>
                <c:pt idx="3">
                  <c:v>0.12</c:v>
                </c:pt>
                <c:pt idx="4">
                  <c:v>0.11</c:v>
                </c:pt>
                <c:pt idx="5">
                  <c:v>0.113</c:v>
                </c:pt>
              </c:numCache>
            </c:numRef>
          </c:val>
          <c:smooth val="0"/>
        </c:ser>
        <c:dLbls>
          <c:showLegendKey val="0"/>
          <c:showVal val="0"/>
          <c:showCatName val="0"/>
          <c:showSerName val="0"/>
          <c:showPercent val="0"/>
          <c:showBubbleSize val="0"/>
        </c:dLbls>
        <c:marker val="1"/>
        <c:smooth val="0"/>
        <c:axId val="33564672"/>
        <c:axId val="99654400"/>
      </c:lineChart>
      <c:catAx>
        <c:axId val="33564672"/>
        <c:scaling>
          <c:orientation val="minMax"/>
        </c:scaling>
        <c:delete val="0"/>
        <c:axPos val="b"/>
        <c:majorTickMark val="out"/>
        <c:minorTickMark val="none"/>
        <c:tickLblPos val="nextTo"/>
        <c:txPr>
          <a:bodyPr/>
          <a:lstStyle/>
          <a:p>
            <a:pPr>
              <a:defRPr lang="en-GB"/>
            </a:pPr>
            <a:endParaRPr lang="en-US"/>
          </a:p>
        </c:txPr>
        <c:crossAx val="99654400"/>
        <c:crosses val="autoZero"/>
        <c:auto val="1"/>
        <c:lblAlgn val="ctr"/>
        <c:lblOffset val="100"/>
        <c:noMultiLvlLbl val="0"/>
      </c:catAx>
      <c:valAx>
        <c:axId val="99654400"/>
        <c:scaling>
          <c:orientation val="minMax"/>
        </c:scaling>
        <c:delete val="0"/>
        <c:axPos val="l"/>
        <c:numFmt formatCode="0.0%" sourceLinked="1"/>
        <c:majorTickMark val="out"/>
        <c:minorTickMark val="none"/>
        <c:tickLblPos val="nextTo"/>
        <c:txPr>
          <a:bodyPr/>
          <a:lstStyle/>
          <a:p>
            <a:pPr>
              <a:defRPr lang="en-GB"/>
            </a:pPr>
            <a:endParaRPr lang="en-US"/>
          </a:p>
        </c:txPr>
        <c:crossAx val="33564672"/>
        <c:crosses val="autoZero"/>
        <c:crossBetween val="between"/>
      </c:valAx>
    </c:plotArea>
    <c:plotVisOnly val="1"/>
    <c:dispBlanksAs val="zero"/>
    <c:showDLblsOverMax val="0"/>
  </c:chart>
  <c:txPr>
    <a:bodyPr/>
    <a:lstStyle/>
    <a:p>
      <a:pPr>
        <a:defRPr sz="1400" b="1"/>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5825678040244995E-2"/>
          <c:y val="8.1629396325459305E-2"/>
          <c:w val="0.89633791820326303"/>
          <c:h val="0.60021535117823299"/>
        </c:manualLayout>
      </c:layout>
      <c:lineChart>
        <c:grouping val="standard"/>
        <c:varyColors val="0"/>
        <c:ser>
          <c:idx val="0"/>
          <c:order val="0"/>
          <c:tx>
            <c:v>Adult Take Rate</c:v>
          </c:tx>
          <c:spPr>
            <a:ln w="44450">
              <a:solidFill>
                <a:srgbClr val="E91173"/>
              </a:solidFill>
            </a:ln>
          </c:spPr>
          <c:marker>
            <c:symbol val="none"/>
          </c:marker>
          <c:cat>
            <c:numRef>
              <c:f>Sheet4!$G$85:$K$85</c:f>
              <c:numCache>
                <c:formatCode>General</c:formatCode>
                <c:ptCount val="5"/>
                <c:pt idx="0">
                  <c:v>2006</c:v>
                </c:pt>
                <c:pt idx="1">
                  <c:v>2007</c:v>
                </c:pt>
                <c:pt idx="2">
                  <c:v>2008</c:v>
                </c:pt>
                <c:pt idx="3">
                  <c:v>2009</c:v>
                </c:pt>
                <c:pt idx="4">
                  <c:v>2010</c:v>
                </c:pt>
              </c:numCache>
            </c:numRef>
          </c:cat>
          <c:val>
            <c:numRef>
              <c:f>Sheet4!$G$171:$K$171</c:f>
              <c:numCache>
                <c:formatCode>0%</c:formatCode>
                <c:ptCount val="5"/>
                <c:pt idx="0">
                  <c:v>9.1169218593041307E-2</c:v>
                </c:pt>
                <c:pt idx="1">
                  <c:v>0.102834233805842</c:v>
                </c:pt>
                <c:pt idx="2">
                  <c:v>8.8727932431173301E-2</c:v>
                </c:pt>
                <c:pt idx="3">
                  <c:v>6.6344271671038998E-2</c:v>
                </c:pt>
                <c:pt idx="4">
                  <c:v>5.9493921456919098E-2</c:v>
                </c:pt>
              </c:numCache>
            </c:numRef>
          </c:val>
          <c:smooth val="0"/>
        </c:ser>
        <c:ser>
          <c:idx val="1"/>
          <c:order val="1"/>
          <c:tx>
            <c:v>Hollywood Take Rate</c:v>
          </c:tx>
          <c:spPr>
            <a:ln w="44450">
              <a:solidFill>
                <a:srgbClr val="00FF00"/>
              </a:solidFill>
            </a:ln>
          </c:spPr>
          <c:marker>
            <c:symbol val="none"/>
          </c:marker>
          <c:cat>
            <c:numRef>
              <c:f>Sheet4!$G$85:$K$85</c:f>
              <c:numCache>
                <c:formatCode>General</c:formatCode>
                <c:ptCount val="5"/>
                <c:pt idx="0">
                  <c:v>2006</c:v>
                </c:pt>
                <c:pt idx="1">
                  <c:v>2007</c:v>
                </c:pt>
                <c:pt idx="2">
                  <c:v>2008</c:v>
                </c:pt>
                <c:pt idx="3">
                  <c:v>2009</c:v>
                </c:pt>
                <c:pt idx="4">
                  <c:v>2010</c:v>
                </c:pt>
              </c:numCache>
            </c:numRef>
          </c:cat>
          <c:val>
            <c:numRef>
              <c:f>Sheet4!$G$172:$K$172</c:f>
              <c:numCache>
                <c:formatCode>0%</c:formatCode>
                <c:ptCount val="5"/>
                <c:pt idx="0">
                  <c:v>4.9201952249043703E-2</c:v>
                </c:pt>
                <c:pt idx="1">
                  <c:v>4.76225612772226E-2</c:v>
                </c:pt>
                <c:pt idx="2">
                  <c:v>4.5573880110276202E-2</c:v>
                </c:pt>
                <c:pt idx="3">
                  <c:v>4.5158570542477502E-2</c:v>
                </c:pt>
                <c:pt idx="4">
                  <c:v>3.76396519925455E-2</c:v>
                </c:pt>
              </c:numCache>
            </c:numRef>
          </c:val>
          <c:smooth val="0"/>
        </c:ser>
        <c:dLbls>
          <c:showLegendKey val="0"/>
          <c:showVal val="0"/>
          <c:showCatName val="0"/>
          <c:showSerName val="0"/>
          <c:showPercent val="0"/>
          <c:showBubbleSize val="0"/>
        </c:dLbls>
        <c:marker val="1"/>
        <c:smooth val="0"/>
        <c:axId val="135398912"/>
        <c:axId val="92776128"/>
      </c:lineChart>
      <c:catAx>
        <c:axId val="135398912"/>
        <c:scaling>
          <c:orientation val="minMax"/>
        </c:scaling>
        <c:delete val="0"/>
        <c:axPos val="b"/>
        <c:numFmt formatCode="General" sourceLinked="1"/>
        <c:majorTickMark val="out"/>
        <c:minorTickMark val="none"/>
        <c:tickLblPos val="nextTo"/>
        <c:txPr>
          <a:bodyPr rot="2700000"/>
          <a:lstStyle/>
          <a:p>
            <a:pPr>
              <a:defRPr lang="en-GB"/>
            </a:pPr>
            <a:endParaRPr lang="en-US"/>
          </a:p>
        </c:txPr>
        <c:crossAx val="92776128"/>
        <c:crosses val="autoZero"/>
        <c:auto val="1"/>
        <c:lblAlgn val="ctr"/>
        <c:lblOffset val="100"/>
        <c:noMultiLvlLbl val="0"/>
      </c:catAx>
      <c:valAx>
        <c:axId val="92776128"/>
        <c:scaling>
          <c:orientation val="minMax"/>
        </c:scaling>
        <c:delete val="0"/>
        <c:axPos val="l"/>
        <c:numFmt formatCode="0%" sourceLinked="1"/>
        <c:majorTickMark val="out"/>
        <c:minorTickMark val="none"/>
        <c:tickLblPos val="nextTo"/>
        <c:txPr>
          <a:bodyPr/>
          <a:lstStyle/>
          <a:p>
            <a:pPr>
              <a:defRPr lang="en-GB"/>
            </a:pPr>
            <a:endParaRPr lang="en-US"/>
          </a:p>
        </c:txPr>
        <c:crossAx val="135398912"/>
        <c:crosses val="autoZero"/>
        <c:crossBetween val="between"/>
      </c:valAx>
    </c:plotArea>
    <c:legend>
      <c:legendPos val="b"/>
      <c:layout>
        <c:manualLayout>
          <c:xMode val="edge"/>
          <c:yMode val="edge"/>
          <c:x val="6.6349030400326206E-2"/>
          <c:y val="6.3277090363704505E-2"/>
          <c:w val="0.626558876742349"/>
          <c:h val="5.9753526752005702E-2"/>
        </c:manualLayout>
      </c:layout>
      <c:overlay val="0"/>
      <c:txPr>
        <a:bodyPr/>
        <a:lstStyle/>
        <a:p>
          <a:pPr>
            <a:defRPr lang="en-GB"/>
          </a:pPr>
          <a:endParaRPr lang="en-US"/>
        </a:p>
      </c:txPr>
    </c:legend>
    <c:plotVisOnly val="1"/>
    <c:dispBlanksAs val="gap"/>
    <c:showDLblsOverMax val="0"/>
  </c:chart>
  <c:txPr>
    <a:bodyPr/>
    <a:lstStyle/>
    <a:p>
      <a:pPr>
        <a:defRPr sz="1400" b="1">
          <a:latin typeface="+mn-lt"/>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28352490421456E-2"/>
          <c:y val="7.3866666666666664E-2"/>
          <c:w val="0.88372940333531902"/>
          <c:h val="0.69246409316885704"/>
        </c:manualLayout>
      </c:layout>
      <c:lineChart>
        <c:grouping val="standard"/>
        <c:varyColors val="0"/>
        <c:ser>
          <c:idx val="0"/>
          <c:order val="0"/>
          <c:tx>
            <c:v>% Rev/Occupied Rm</c:v>
          </c:tx>
          <c:spPr>
            <a:ln w="44450">
              <a:solidFill>
                <a:srgbClr val="E91173"/>
              </a:solidFill>
            </a:ln>
          </c:spPr>
          <c:marker>
            <c:symbol val="none"/>
          </c:marker>
          <c:cat>
            <c:numRef>
              <c:f>Sheet5!$B$1:$K$1</c:f>
              <c:numCache>
                <c:formatCode>General</c:formatCode>
                <c:ptCount val="10"/>
                <c:pt idx="0">
                  <c:v>2001</c:v>
                </c:pt>
                <c:pt idx="1">
                  <c:v>2002</c:v>
                </c:pt>
                <c:pt idx="2">
                  <c:v>2003</c:v>
                </c:pt>
                <c:pt idx="3">
                  <c:v>2004</c:v>
                </c:pt>
                <c:pt idx="4">
                  <c:v>2005</c:v>
                </c:pt>
                <c:pt idx="5">
                  <c:v>2006</c:v>
                </c:pt>
                <c:pt idx="6">
                  <c:v>2007</c:v>
                </c:pt>
                <c:pt idx="7">
                  <c:v>2008</c:v>
                </c:pt>
                <c:pt idx="8">
                  <c:v>2009</c:v>
                </c:pt>
                <c:pt idx="9">
                  <c:v>2010</c:v>
                </c:pt>
              </c:numCache>
            </c:numRef>
          </c:cat>
          <c:val>
            <c:numRef>
              <c:f>Sheet6!$B$65:$K$65</c:f>
              <c:numCache>
                <c:formatCode>0%</c:formatCode>
                <c:ptCount val="10"/>
                <c:pt idx="0">
                  <c:v>0.185552248927249</c:v>
                </c:pt>
                <c:pt idx="1">
                  <c:v>0.159025019938631</c:v>
                </c:pt>
                <c:pt idx="2">
                  <c:v>0.130683919625355</c:v>
                </c:pt>
                <c:pt idx="3">
                  <c:v>0.11485209868967999</c:v>
                </c:pt>
                <c:pt idx="4">
                  <c:v>9.6928764181189994E-2</c:v>
                </c:pt>
                <c:pt idx="5">
                  <c:v>7.7723975861747605E-2</c:v>
                </c:pt>
                <c:pt idx="6">
                  <c:v>8.0355457922283199E-2</c:v>
                </c:pt>
                <c:pt idx="7">
                  <c:v>6.6851385669599098E-2</c:v>
                </c:pt>
                <c:pt idx="8">
                  <c:v>5.0099702440969798E-2</c:v>
                </c:pt>
                <c:pt idx="9">
                  <c:v>3.7927426743295599E-2</c:v>
                </c:pt>
              </c:numCache>
            </c:numRef>
          </c:val>
          <c:smooth val="0"/>
        </c:ser>
        <c:dLbls>
          <c:showLegendKey val="0"/>
          <c:showVal val="0"/>
          <c:showCatName val="0"/>
          <c:showSerName val="0"/>
          <c:showPercent val="0"/>
          <c:showBubbleSize val="0"/>
        </c:dLbls>
        <c:marker val="1"/>
        <c:smooth val="0"/>
        <c:axId val="135740928"/>
        <c:axId val="92778432"/>
      </c:lineChart>
      <c:catAx>
        <c:axId val="135740928"/>
        <c:scaling>
          <c:orientation val="minMax"/>
        </c:scaling>
        <c:delete val="0"/>
        <c:axPos val="b"/>
        <c:numFmt formatCode="General" sourceLinked="1"/>
        <c:majorTickMark val="out"/>
        <c:minorTickMark val="none"/>
        <c:tickLblPos val="nextTo"/>
        <c:txPr>
          <a:bodyPr rot="2700000"/>
          <a:lstStyle/>
          <a:p>
            <a:pPr>
              <a:defRPr lang="en-GB"/>
            </a:pPr>
            <a:endParaRPr lang="en-US"/>
          </a:p>
        </c:txPr>
        <c:crossAx val="92778432"/>
        <c:crosses val="autoZero"/>
        <c:auto val="1"/>
        <c:lblAlgn val="ctr"/>
        <c:lblOffset val="100"/>
        <c:noMultiLvlLbl val="0"/>
      </c:catAx>
      <c:valAx>
        <c:axId val="92778432"/>
        <c:scaling>
          <c:orientation val="minMax"/>
        </c:scaling>
        <c:delete val="0"/>
        <c:axPos val="l"/>
        <c:numFmt formatCode="0%" sourceLinked="1"/>
        <c:majorTickMark val="out"/>
        <c:minorTickMark val="none"/>
        <c:tickLblPos val="nextTo"/>
        <c:txPr>
          <a:bodyPr/>
          <a:lstStyle/>
          <a:p>
            <a:pPr>
              <a:defRPr lang="en-GB"/>
            </a:pPr>
            <a:endParaRPr lang="en-US"/>
          </a:p>
        </c:txPr>
        <c:crossAx val="135740928"/>
        <c:crosses val="autoZero"/>
        <c:crossBetween val="between"/>
      </c:valAx>
    </c:plotArea>
    <c:legend>
      <c:legendPos val="b"/>
      <c:layout>
        <c:manualLayout>
          <c:xMode val="edge"/>
          <c:yMode val="edge"/>
          <c:x val="0.55004193441337079"/>
          <c:y val="5.6239778775534502E-2"/>
          <c:w val="0.43059854587142127"/>
          <c:h val="6.89529585732193E-2"/>
        </c:manualLayout>
      </c:layout>
      <c:overlay val="0"/>
      <c:txPr>
        <a:bodyPr/>
        <a:lstStyle/>
        <a:p>
          <a:pPr>
            <a:defRPr lang="en-GB"/>
          </a:pPr>
          <a:endParaRPr lang="en-US"/>
        </a:p>
      </c:txPr>
    </c:legend>
    <c:plotVisOnly val="1"/>
    <c:dispBlanksAs val="gap"/>
    <c:showDLblsOverMax val="0"/>
  </c:chart>
  <c:txPr>
    <a:bodyPr/>
    <a:lstStyle/>
    <a:p>
      <a:pPr>
        <a:defRPr sz="1400" b="1">
          <a:latin typeface="Corbel"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lineChart>
        <c:grouping val="standard"/>
        <c:varyColors val="0"/>
        <c:ser>
          <c:idx val="0"/>
          <c:order val="0"/>
          <c:tx>
            <c:strRef>
              <c:f>Sheet1!$B$1</c:f>
              <c:strCache>
                <c:ptCount val="1"/>
                <c:pt idx="0">
                  <c:v>Column1</c:v>
                </c:pt>
              </c:strCache>
            </c:strRef>
          </c:tx>
          <c:spPr>
            <a:ln>
              <a:noFill/>
            </a:ln>
          </c:spPr>
          <c:marker>
            <c:spPr>
              <a:noFill/>
              <a:ln>
                <a:noFill/>
              </a:ln>
            </c:spPr>
          </c:marker>
          <c:dPt>
            <c:idx val="3"/>
            <c:marker>
              <c:symbol val="square"/>
              <c:size val="6"/>
            </c:marker>
            <c:bubble3D val="0"/>
            <c:spPr>
              <a:ln>
                <a:noFill/>
              </a:ln>
            </c:spPr>
          </c:dPt>
          <c:cat>
            <c:numRef>
              <c:f>Sheet1!$A$2:$A$12</c:f>
              <c:numCache>
                <c:formatCode>General</c:formatCode>
                <c:ptCount val="11"/>
                <c:pt idx="0">
                  <c:v>1995</c:v>
                </c:pt>
                <c:pt idx="1">
                  <c:v>1998</c:v>
                </c:pt>
                <c:pt idx="2">
                  <c:v>2001</c:v>
                </c:pt>
                <c:pt idx="3">
                  <c:v>2003</c:v>
                </c:pt>
                <c:pt idx="4">
                  <c:v>2004</c:v>
                </c:pt>
                <c:pt idx="5">
                  <c:v>2005</c:v>
                </c:pt>
                <c:pt idx="6">
                  <c:v>2006</c:v>
                </c:pt>
                <c:pt idx="7">
                  <c:v>2007</c:v>
                </c:pt>
                <c:pt idx="8">
                  <c:v>2008</c:v>
                </c:pt>
                <c:pt idx="9">
                  <c:v>2009</c:v>
                </c:pt>
                <c:pt idx="10">
                  <c:v>2010</c:v>
                </c:pt>
              </c:numCache>
            </c:numRef>
          </c:cat>
          <c:val>
            <c:numRef>
              <c:f>Sheet1!$B$2:$B$12</c:f>
              <c:numCache>
                <c:formatCode>General</c:formatCode>
                <c:ptCount val="11"/>
                <c:pt idx="0">
                  <c:v>0</c:v>
                </c:pt>
                <c:pt idx="1">
                  <c:v>0</c:v>
                </c:pt>
                <c:pt idx="2">
                  <c:v>0</c:v>
                </c:pt>
                <c:pt idx="3">
                  <c:v>0</c:v>
                </c:pt>
                <c:pt idx="4">
                  <c:v>0</c:v>
                </c:pt>
                <c:pt idx="5">
                  <c:v>0</c:v>
                </c:pt>
              </c:numCache>
            </c:numRef>
          </c:val>
          <c:smooth val="0"/>
        </c:ser>
        <c:dLbls>
          <c:showLegendKey val="0"/>
          <c:showVal val="0"/>
          <c:showCatName val="0"/>
          <c:showSerName val="0"/>
          <c:showPercent val="0"/>
          <c:showBubbleSize val="0"/>
        </c:dLbls>
        <c:marker val="1"/>
        <c:smooth val="0"/>
        <c:axId val="150543872"/>
        <c:axId val="99643328"/>
      </c:lineChart>
      <c:catAx>
        <c:axId val="150543872"/>
        <c:scaling>
          <c:orientation val="minMax"/>
        </c:scaling>
        <c:delete val="0"/>
        <c:axPos val="b"/>
        <c:numFmt formatCode="General" sourceLinked="1"/>
        <c:majorTickMark val="out"/>
        <c:minorTickMark val="none"/>
        <c:tickLblPos val="nextTo"/>
        <c:crossAx val="99643328"/>
        <c:crosses val="autoZero"/>
        <c:auto val="1"/>
        <c:lblAlgn val="ctr"/>
        <c:lblOffset val="100"/>
        <c:noMultiLvlLbl val="0"/>
      </c:catAx>
      <c:valAx>
        <c:axId val="99643328"/>
        <c:scaling>
          <c:orientation val="minMax"/>
        </c:scaling>
        <c:delete val="1"/>
        <c:axPos val="l"/>
        <c:majorGridlines>
          <c:spPr>
            <a:ln>
              <a:noFill/>
            </a:ln>
          </c:spPr>
        </c:majorGridlines>
        <c:numFmt formatCode="General" sourceLinked="1"/>
        <c:majorTickMark val="out"/>
        <c:minorTickMark val="none"/>
        <c:tickLblPos val="nextTo"/>
        <c:crossAx val="150543872"/>
        <c:crosses val="autoZero"/>
        <c:crossBetween val="between"/>
      </c:valAx>
      <c:spPr>
        <a:noFill/>
        <a:ln w="25400">
          <a:noFill/>
        </a:ln>
      </c:spPr>
    </c:plotArea>
    <c:plotVisOnly val="1"/>
    <c:dispBlanksAs val="gap"/>
    <c:showDLblsOverMax val="0"/>
  </c:chart>
  <c:txPr>
    <a:bodyPr/>
    <a:lstStyle/>
    <a:p>
      <a:pPr>
        <a:defRPr sz="1617"/>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4553307418851E-2"/>
          <c:y val="6.6569253242864307E-2"/>
          <c:w val="0.89633791820326303"/>
          <c:h val="0.71282857569299096"/>
        </c:manualLayout>
      </c:layout>
      <c:lineChart>
        <c:grouping val="standard"/>
        <c:varyColors val="0"/>
        <c:ser>
          <c:idx val="0"/>
          <c:order val="0"/>
          <c:tx>
            <c:v>Adult Take Rate</c:v>
          </c:tx>
          <c:marker>
            <c:symbol val="none"/>
          </c:marker>
          <c:dPt>
            <c:idx val="6"/>
            <c:bubble3D val="0"/>
            <c:spPr>
              <a:ln>
                <a:solidFill>
                  <a:srgbClr val="FFFF00"/>
                </a:solidFill>
              </a:ln>
            </c:spPr>
          </c:dPt>
          <c:dPt>
            <c:idx val="7"/>
            <c:bubble3D val="0"/>
            <c:spPr>
              <a:ln>
                <a:solidFill>
                  <a:srgbClr val="FFFF00"/>
                </a:solidFill>
              </a:ln>
            </c:spPr>
          </c:dPt>
          <c:dPt>
            <c:idx val="8"/>
            <c:bubble3D val="0"/>
            <c:spPr>
              <a:ln>
                <a:solidFill>
                  <a:srgbClr val="FFFF00"/>
                </a:solidFill>
              </a:ln>
            </c:spPr>
          </c:dPt>
          <c:dPt>
            <c:idx val="9"/>
            <c:bubble3D val="0"/>
            <c:spPr>
              <a:ln>
                <a:solidFill>
                  <a:srgbClr val="FFFF00"/>
                </a:solidFill>
              </a:ln>
            </c:spPr>
          </c:dPt>
          <c:dPt>
            <c:idx val="10"/>
            <c:bubble3D val="0"/>
            <c:spPr>
              <a:ln>
                <a:solidFill>
                  <a:srgbClr val="FFFF00"/>
                </a:solidFill>
              </a:ln>
            </c:spPr>
          </c:dPt>
          <c:cat>
            <c:strRef>
              <c:f>Sheet4!$B$190:$P$190</c:f>
              <c:strCach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strCache>
            </c:strRef>
          </c:cat>
          <c:val>
            <c:numRef>
              <c:f>Sheet4!$B$191:$P$191</c:f>
              <c:numCache>
                <c:formatCode>0%</c:formatCode>
                <c:ptCount val="15"/>
                <c:pt idx="0">
                  <c:v>9.1169218593041307E-2</c:v>
                </c:pt>
                <c:pt idx="1">
                  <c:v>0.102834233805842</c:v>
                </c:pt>
                <c:pt idx="2">
                  <c:v>8.8727932431173301E-2</c:v>
                </c:pt>
                <c:pt idx="3">
                  <c:v>6.6344271671038998E-2</c:v>
                </c:pt>
                <c:pt idx="4">
                  <c:v>5.9493921456919098E-2</c:v>
                </c:pt>
                <c:pt idx="5">
                  <c:v>0.06</c:v>
                </c:pt>
                <c:pt idx="6">
                  <c:v>0.04</c:v>
                </c:pt>
                <c:pt idx="7">
                  <c:v>0.03</c:v>
                </c:pt>
                <c:pt idx="8">
                  <c:v>0.02</c:v>
                </c:pt>
                <c:pt idx="9">
                  <c:v>0.01</c:v>
                </c:pt>
                <c:pt idx="10">
                  <c:v>0</c:v>
                </c:pt>
                <c:pt idx="11">
                  <c:v>0</c:v>
                </c:pt>
                <c:pt idx="12">
                  <c:v>0</c:v>
                </c:pt>
                <c:pt idx="13">
                  <c:v>0</c:v>
                </c:pt>
                <c:pt idx="14">
                  <c:v>0</c:v>
                </c:pt>
              </c:numCache>
            </c:numRef>
          </c:val>
          <c:smooth val="0"/>
        </c:ser>
        <c:ser>
          <c:idx val="1"/>
          <c:order val="1"/>
          <c:tx>
            <c:v>Hollywood Take Rate</c:v>
          </c:tx>
          <c:marker>
            <c:symbol val="none"/>
          </c:marker>
          <c:dPt>
            <c:idx val="6"/>
            <c:bubble3D val="0"/>
            <c:spPr>
              <a:ln>
                <a:solidFill>
                  <a:srgbClr val="FFFF00"/>
                </a:solidFill>
              </a:ln>
            </c:spPr>
          </c:dPt>
          <c:dPt>
            <c:idx val="7"/>
            <c:bubble3D val="0"/>
            <c:spPr>
              <a:ln>
                <a:solidFill>
                  <a:srgbClr val="FFFF00"/>
                </a:solidFill>
              </a:ln>
            </c:spPr>
          </c:dPt>
          <c:dPt>
            <c:idx val="8"/>
            <c:bubble3D val="0"/>
            <c:spPr>
              <a:ln>
                <a:solidFill>
                  <a:srgbClr val="FFFF00"/>
                </a:solidFill>
              </a:ln>
            </c:spPr>
          </c:dPt>
          <c:dPt>
            <c:idx val="9"/>
            <c:bubble3D val="0"/>
            <c:spPr>
              <a:ln>
                <a:solidFill>
                  <a:srgbClr val="FFFF00"/>
                </a:solidFill>
              </a:ln>
            </c:spPr>
          </c:dPt>
          <c:dPt>
            <c:idx val="10"/>
            <c:bubble3D val="0"/>
            <c:spPr>
              <a:ln>
                <a:solidFill>
                  <a:srgbClr val="FFFF00"/>
                </a:solidFill>
              </a:ln>
            </c:spPr>
          </c:dPt>
          <c:dPt>
            <c:idx val="11"/>
            <c:bubble3D val="0"/>
            <c:spPr>
              <a:ln>
                <a:solidFill>
                  <a:srgbClr val="FFFF00"/>
                </a:solidFill>
              </a:ln>
            </c:spPr>
          </c:dPt>
          <c:dPt>
            <c:idx val="12"/>
            <c:bubble3D val="0"/>
            <c:spPr>
              <a:ln>
                <a:solidFill>
                  <a:srgbClr val="FFFF00"/>
                </a:solidFill>
              </a:ln>
            </c:spPr>
          </c:dPt>
          <c:dPt>
            <c:idx val="13"/>
            <c:bubble3D val="0"/>
            <c:spPr>
              <a:ln>
                <a:solidFill>
                  <a:srgbClr val="FFFF00"/>
                </a:solidFill>
              </a:ln>
            </c:spPr>
          </c:dPt>
          <c:dPt>
            <c:idx val="14"/>
            <c:bubble3D val="0"/>
            <c:spPr>
              <a:ln>
                <a:solidFill>
                  <a:srgbClr val="FFFF00"/>
                </a:solidFill>
              </a:ln>
            </c:spPr>
          </c:dPt>
          <c:cat>
            <c:strRef>
              <c:f>Sheet4!$B$190:$P$190</c:f>
              <c:strCach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strCache>
            </c:strRef>
          </c:cat>
          <c:val>
            <c:numRef>
              <c:f>Sheet4!$B$192:$P$192</c:f>
              <c:numCache>
                <c:formatCode>0%</c:formatCode>
                <c:ptCount val="15"/>
                <c:pt idx="0">
                  <c:v>4.9201952249043703E-2</c:v>
                </c:pt>
                <c:pt idx="1">
                  <c:v>4.76225612772226E-2</c:v>
                </c:pt>
                <c:pt idx="2">
                  <c:v>4.5573880110276202E-2</c:v>
                </c:pt>
                <c:pt idx="3">
                  <c:v>4.5158570542477502E-2</c:v>
                </c:pt>
                <c:pt idx="4">
                  <c:v>3.76396519925455E-2</c:v>
                </c:pt>
                <c:pt idx="5">
                  <c:v>0.04</c:v>
                </c:pt>
                <c:pt idx="6">
                  <c:v>0.03</c:v>
                </c:pt>
                <c:pt idx="7">
                  <c:v>0.02</c:v>
                </c:pt>
                <c:pt idx="8">
                  <c:v>0.01</c:v>
                </c:pt>
                <c:pt idx="9">
                  <c:v>0</c:v>
                </c:pt>
                <c:pt idx="10">
                  <c:v>0</c:v>
                </c:pt>
                <c:pt idx="11">
                  <c:v>0</c:v>
                </c:pt>
                <c:pt idx="12">
                  <c:v>0</c:v>
                </c:pt>
                <c:pt idx="13">
                  <c:v>0</c:v>
                </c:pt>
                <c:pt idx="14">
                  <c:v>0</c:v>
                </c:pt>
              </c:numCache>
            </c:numRef>
          </c:val>
          <c:smooth val="0"/>
        </c:ser>
        <c:dLbls>
          <c:showLegendKey val="0"/>
          <c:showVal val="0"/>
          <c:showCatName val="0"/>
          <c:showSerName val="0"/>
          <c:showPercent val="0"/>
          <c:showBubbleSize val="0"/>
        </c:dLbls>
        <c:marker val="1"/>
        <c:smooth val="0"/>
        <c:axId val="135890432"/>
        <c:axId val="92781312"/>
      </c:lineChart>
      <c:catAx>
        <c:axId val="135890432"/>
        <c:scaling>
          <c:orientation val="minMax"/>
        </c:scaling>
        <c:delete val="0"/>
        <c:axPos val="b"/>
        <c:numFmt formatCode="General" sourceLinked="1"/>
        <c:majorTickMark val="out"/>
        <c:minorTickMark val="none"/>
        <c:tickLblPos val="nextTo"/>
        <c:txPr>
          <a:bodyPr/>
          <a:lstStyle/>
          <a:p>
            <a:pPr>
              <a:defRPr lang="en-GB"/>
            </a:pPr>
            <a:endParaRPr lang="en-US"/>
          </a:p>
        </c:txPr>
        <c:crossAx val="92781312"/>
        <c:crosses val="autoZero"/>
        <c:auto val="1"/>
        <c:lblAlgn val="ctr"/>
        <c:lblOffset val="100"/>
        <c:noMultiLvlLbl val="0"/>
      </c:catAx>
      <c:valAx>
        <c:axId val="92781312"/>
        <c:scaling>
          <c:orientation val="minMax"/>
        </c:scaling>
        <c:delete val="0"/>
        <c:axPos val="l"/>
        <c:numFmt formatCode="0%" sourceLinked="1"/>
        <c:majorTickMark val="out"/>
        <c:minorTickMark val="none"/>
        <c:tickLblPos val="nextTo"/>
        <c:txPr>
          <a:bodyPr/>
          <a:lstStyle/>
          <a:p>
            <a:pPr>
              <a:defRPr lang="en-GB"/>
            </a:pPr>
            <a:endParaRPr lang="en-US"/>
          </a:p>
        </c:txPr>
        <c:crossAx val="135890432"/>
        <c:crosses val="autoZero"/>
        <c:crossBetween val="between"/>
      </c:valAx>
    </c:plotArea>
    <c:legend>
      <c:legendPos val="b"/>
      <c:layout>
        <c:manualLayout>
          <c:xMode val="edge"/>
          <c:yMode val="edge"/>
          <c:x val="0.53034867201232905"/>
          <c:y val="4.7788695212993101E-2"/>
          <c:w val="0.46352922054467999"/>
          <c:h val="5.9753526752005702E-2"/>
        </c:manualLayout>
      </c:layout>
      <c:overlay val="0"/>
      <c:txPr>
        <a:bodyPr/>
        <a:lstStyle/>
        <a:p>
          <a:pPr algn="r">
            <a:defRPr lang="en-GB"/>
          </a:pPr>
          <a:endParaRPr lang="en-US"/>
        </a:p>
      </c:txPr>
    </c:legend>
    <c:plotVisOnly val="1"/>
    <c:dispBlanksAs val="gap"/>
    <c:showDLblsOverMax val="0"/>
  </c:chart>
  <c:txPr>
    <a:bodyPr/>
    <a:lstStyle/>
    <a:p>
      <a:pPr>
        <a:defRPr sz="1200" b="1"/>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0.22363</cdr:x>
      <cdr:y>0.02912</cdr:y>
    </cdr:from>
    <cdr:to>
      <cdr:x>0.7943</cdr:x>
      <cdr:y>0.12121</cdr:y>
    </cdr:to>
    <cdr:sp macro="" textlink="">
      <cdr:nvSpPr>
        <cdr:cNvPr id="2" name="TextBox 1"/>
        <cdr:cNvSpPr txBox="1"/>
      </cdr:nvSpPr>
      <cdr:spPr>
        <a:xfrm xmlns:a="http://schemas.openxmlformats.org/drawingml/2006/main">
          <a:off x="1346200" y="117475"/>
          <a:ext cx="3435350" cy="3714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GB" sz="1400"/>
        </a:p>
      </cdr:txBody>
    </cdr:sp>
  </cdr:relSizeAnchor>
</c:userShapes>
</file>

<file path=ppt/drawings/drawing2.xml><?xml version="1.0" encoding="utf-8"?>
<c:userShapes xmlns:c="http://schemas.openxmlformats.org/drawingml/2006/chart">
  <cdr:relSizeAnchor xmlns:cdr="http://schemas.openxmlformats.org/drawingml/2006/chartDrawing">
    <cdr:from>
      <cdr:x>0.25472</cdr:x>
      <cdr:y>0.02676</cdr:y>
    </cdr:from>
    <cdr:to>
      <cdr:x>0.81194</cdr:x>
      <cdr:y>0.10508</cdr:y>
    </cdr:to>
    <cdr:sp macro="" textlink="">
      <cdr:nvSpPr>
        <cdr:cNvPr id="2" name="TextBox 1"/>
        <cdr:cNvSpPr txBox="1"/>
      </cdr:nvSpPr>
      <cdr:spPr>
        <a:xfrm xmlns:a="http://schemas.openxmlformats.org/drawingml/2006/main">
          <a:off x="2057400" y="108965"/>
          <a:ext cx="4500835" cy="3189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600" b="1" dirty="0">
              <a:solidFill>
                <a:schemeClr val="tx1"/>
              </a:solidFill>
            </a:rPr>
            <a:t>HSIA </a:t>
          </a:r>
          <a:r>
            <a:rPr lang="en-GB" sz="1600" b="1" dirty="0" smtClean="0">
              <a:solidFill>
                <a:schemeClr val="tx1"/>
              </a:solidFill>
            </a:rPr>
            <a:t>device</a:t>
          </a:r>
          <a:r>
            <a:rPr lang="en-GB" sz="1600" b="1" baseline="0" dirty="0" smtClean="0">
              <a:solidFill>
                <a:schemeClr val="tx1"/>
              </a:solidFill>
            </a:rPr>
            <a:t> </a:t>
          </a:r>
          <a:r>
            <a:rPr lang="en-GB" sz="1600" b="1" dirty="0">
              <a:solidFill>
                <a:schemeClr val="tx1"/>
              </a:solidFill>
            </a:rPr>
            <a:t>u</a:t>
          </a:r>
          <a:r>
            <a:rPr lang="en-GB" sz="1600" b="1" dirty="0" smtClean="0">
              <a:solidFill>
                <a:schemeClr val="tx1"/>
              </a:solidFill>
            </a:rPr>
            <a:t>tilization </a:t>
          </a:r>
          <a:r>
            <a:rPr lang="en-GB" sz="1600" b="1" dirty="0">
              <a:solidFill>
                <a:schemeClr val="tx1"/>
              </a:solidFill>
            </a:rPr>
            <a:t>/ </a:t>
          </a:r>
          <a:r>
            <a:rPr lang="en-GB" sz="1600" b="1" dirty="0" smtClean="0">
              <a:solidFill>
                <a:schemeClr val="tx1"/>
              </a:solidFill>
            </a:rPr>
            <a:t>1m room nights</a:t>
          </a:r>
          <a:endParaRPr lang="en-GB" sz="1600" b="1" dirty="0">
            <a:solidFill>
              <a:schemeClr val="tx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0.22363</cdr:x>
      <cdr:y>0.02912</cdr:y>
    </cdr:from>
    <cdr:to>
      <cdr:x>0.7943</cdr:x>
      <cdr:y>0.12121</cdr:y>
    </cdr:to>
    <cdr:sp macro="" textlink="">
      <cdr:nvSpPr>
        <cdr:cNvPr id="2" name="TextBox 1"/>
        <cdr:cNvSpPr txBox="1"/>
      </cdr:nvSpPr>
      <cdr:spPr>
        <a:xfrm xmlns:a="http://schemas.openxmlformats.org/drawingml/2006/main">
          <a:off x="1346200" y="117475"/>
          <a:ext cx="3435350" cy="3714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GB" sz="1400"/>
        </a:p>
      </cdr:txBody>
    </cdr:sp>
  </cdr:relSizeAnchor>
  <cdr:relSizeAnchor xmlns:cdr="http://schemas.openxmlformats.org/drawingml/2006/chartDrawing">
    <cdr:from>
      <cdr:x>0.26108</cdr:x>
      <cdr:y>0.02834</cdr:y>
    </cdr:from>
    <cdr:to>
      <cdr:x>0.74842</cdr:x>
      <cdr:y>0.13932</cdr:y>
    </cdr:to>
    <cdr:sp macro="" textlink="">
      <cdr:nvSpPr>
        <cdr:cNvPr id="3" name="TextBox 2"/>
        <cdr:cNvSpPr txBox="1"/>
      </cdr:nvSpPr>
      <cdr:spPr>
        <a:xfrm xmlns:a="http://schemas.openxmlformats.org/drawingml/2006/main">
          <a:off x="1571625" y="114300"/>
          <a:ext cx="2933700" cy="4476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a:p>
      </cdr:txBody>
    </cdr:sp>
  </cdr:relSizeAnchor>
</c:userShapes>
</file>

<file path=ppt/drawings/drawing4.xml><?xml version="1.0" encoding="utf-8"?>
<c:userShapes xmlns:c="http://schemas.openxmlformats.org/drawingml/2006/chart">
  <cdr:relSizeAnchor xmlns:cdr="http://schemas.openxmlformats.org/drawingml/2006/chartDrawing">
    <cdr:from>
      <cdr:x>0.22363</cdr:x>
      <cdr:y>0.02912</cdr:y>
    </cdr:from>
    <cdr:to>
      <cdr:x>0.7943</cdr:x>
      <cdr:y>0.12121</cdr:y>
    </cdr:to>
    <cdr:sp macro="" textlink="">
      <cdr:nvSpPr>
        <cdr:cNvPr id="2" name="TextBox 1"/>
        <cdr:cNvSpPr txBox="1"/>
      </cdr:nvSpPr>
      <cdr:spPr>
        <a:xfrm xmlns:a="http://schemas.openxmlformats.org/drawingml/2006/main">
          <a:off x="1346200" y="117475"/>
          <a:ext cx="3435350" cy="3714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GB" sz="1400"/>
        </a:p>
      </cdr:txBody>
    </cdr:sp>
  </cdr:relSizeAnchor>
  <cdr:relSizeAnchor xmlns:cdr="http://schemas.openxmlformats.org/drawingml/2006/chartDrawing">
    <cdr:from>
      <cdr:x>0.26108</cdr:x>
      <cdr:y>0.02834</cdr:y>
    </cdr:from>
    <cdr:to>
      <cdr:x>0.74842</cdr:x>
      <cdr:y>0.13932</cdr:y>
    </cdr:to>
    <cdr:sp macro="" textlink="">
      <cdr:nvSpPr>
        <cdr:cNvPr id="3" name="TextBox 2"/>
        <cdr:cNvSpPr txBox="1"/>
      </cdr:nvSpPr>
      <cdr:spPr>
        <a:xfrm xmlns:a="http://schemas.openxmlformats.org/drawingml/2006/main">
          <a:off x="1571625" y="114300"/>
          <a:ext cx="2933700" cy="4476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a:p>
      </cdr:txBody>
    </cdr:sp>
  </cdr:relSizeAnchor>
  <cdr:relSizeAnchor xmlns:cdr="http://schemas.openxmlformats.org/drawingml/2006/chartDrawing">
    <cdr:from>
      <cdr:x>0.07416</cdr:x>
      <cdr:y>0.02361</cdr:y>
    </cdr:from>
    <cdr:to>
      <cdr:x>0.92899</cdr:x>
      <cdr:y>0.12515</cdr:y>
    </cdr:to>
    <cdr:sp macro="" textlink="">
      <cdr:nvSpPr>
        <cdr:cNvPr id="4" name="TextBox 3"/>
        <cdr:cNvSpPr txBox="1"/>
      </cdr:nvSpPr>
      <cdr:spPr>
        <a:xfrm xmlns:a="http://schemas.openxmlformats.org/drawingml/2006/main">
          <a:off x="414953" y="90741"/>
          <a:ext cx="4782976" cy="3902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400"/>
            <a:t>Content Utilization</a:t>
          </a:r>
          <a:r>
            <a:rPr lang="en-GB" sz="1400" baseline="0"/>
            <a:t> / Occupied Rooms</a:t>
          </a:r>
          <a:r>
            <a:rPr lang="en-GB" sz="1400"/>
            <a:t> 2006 - 2010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9" cy="496411"/>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sz="quarter" idx="1"/>
          </p:nvPr>
        </p:nvSpPr>
        <p:spPr>
          <a:xfrm>
            <a:off x="3850445" y="1"/>
            <a:ext cx="2945659" cy="496411"/>
          </a:xfrm>
          <a:prstGeom prst="rect">
            <a:avLst/>
          </a:prstGeom>
        </p:spPr>
        <p:txBody>
          <a:bodyPr vert="horz" lIns="91440" tIns="45720" rIns="91440" bIns="45720" rtlCol="0"/>
          <a:lstStyle>
            <a:lvl1pPr algn="r">
              <a:defRPr sz="1200"/>
            </a:lvl1pPr>
          </a:lstStyle>
          <a:p>
            <a:pPr>
              <a:defRPr/>
            </a:pPr>
            <a:fld id="{E871D903-D529-4F09-A8C2-C892F2A031A2}" type="datetimeFigureOut">
              <a:rPr lang="en-US"/>
              <a:pPr>
                <a:defRPr/>
              </a:pPr>
              <a:t>4/12/2012</a:t>
            </a:fld>
            <a:endParaRPr lang="en-US" dirty="0"/>
          </a:p>
        </p:txBody>
      </p:sp>
      <p:sp>
        <p:nvSpPr>
          <p:cNvPr id="4" name="Footer Placeholder 3"/>
          <p:cNvSpPr>
            <a:spLocks noGrp="1"/>
          </p:cNvSpPr>
          <p:nvPr>
            <p:ph type="ftr" sz="quarter" idx="2"/>
          </p:nvPr>
        </p:nvSpPr>
        <p:spPr>
          <a:xfrm>
            <a:off x="2" y="9430092"/>
            <a:ext cx="2945659" cy="496411"/>
          </a:xfrm>
          <a:prstGeom prst="rect">
            <a:avLst/>
          </a:prstGeom>
        </p:spPr>
        <p:txBody>
          <a:bodyPr vert="horz" lIns="91440" tIns="45720" rIns="91440" bIns="45720" rtlCol="0" anchor="b"/>
          <a:lstStyle>
            <a:lvl1pPr algn="l">
              <a:defRPr sz="1200"/>
            </a:lvl1pPr>
          </a:lstStyle>
          <a:p>
            <a:pPr>
              <a:defRPr/>
            </a:pPr>
            <a:endParaRPr lang="en-US" dirty="0"/>
          </a:p>
        </p:txBody>
      </p:sp>
      <p:sp>
        <p:nvSpPr>
          <p:cNvPr id="5" name="Slide Number Placeholder 4"/>
          <p:cNvSpPr>
            <a:spLocks noGrp="1"/>
          </p:cNvSpPr>
          <p:nvPr>
            <p:ph type="sldNum" sz="quarter" idx="3"/>
          </p:nvPr>
        </p:nvSpPr>
        <p:spPr>
          <a:xfrm>
            <a:off x="3850445" y="9430092"/>
            <a:ext cx="2945659" cy="496411"/>
          </a:xfrm>
          <a:prstGeom prst="rect">
            <a:avLst/>
          </a:prstGeom>
        </p:spPr>
        <p:txBody>
          <a:bodyPr vert="horz" lIns="91440" tIns="45720" rIns="91440" bIns="45720" rtlCol="0" anchor="b"/>
          <a:lstStyle>
            <a:lvl1pPr algn="r">
              <a:defRPr sz="1200"/>
            </a:lvl1pPr>
          </a:lstStyle>
          <a:p>
            <a:pPr>
              <a:defRPr/>
            </a:pPr>
            <a:fld id="{96F17676-BCA8-447F-B033-C4DB9D1E8550}" type="slidenum">
              <a:rPr lang="en-US"/>
              <a:pPr>
                <a:defRPr/>
              </a:pPr>
              <a:t>‹#›</a:t>
            </a:fld>
            <a:endParaRPr lang="en-US" dirty="0"/>
          </a:p>
        </p:txBody>
      </p:sp>
    </p:spTree>
    <p:extLst>
      <p:ext uri="{BB962C8B-B14F-4D97-AF65-F5344CB8AC3E}">
        <p14:creationId xmlns:p14="http://schemas.microsoft.com/office/powerpoint/2010/main" val="35245692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2" y="1"/>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dirty="0"/>
          </a:p>
        </p:txBody>
      </p:sp>
      <p:sp>
        <p:nvSpPr>
          <p:cNvPr id="78851" name="Rectangle 3"/>
          <p:cNvSpPr>
            <a:spLocks noGrp="1" noChangeArrowheads="1"/>
          </p:cNvSpPr>
          <p:nvPr>
            <p:ph type="dt" idx="1"/>
          </p:nvPr>
        </p:nvSpPr>
        <p:spPr bwMode="auto">
          <a:xfrm>
            <a:off x="3850445" y="1"/>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78853" name="Rectangle 5"/>
          <p:cNvSpPr>
            <a:spLocks noGrp="1" noChangeArrowheads="1"/>
          </p:cNvSpPr>
          <p:nvPr>
            <p:ph type="body" sz="quarter" idx="3"/>
          </p:nvPr>
        </p:nvSpPr>
        <p:spPr bwMode="auto">
          <a:xfrm>
            <a:off x="679768" y="4715907"/>
            <a:ext cx="5438140" cy="4467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8854" name="Rectangle 6"/>
          <p:cNvSpPr>
            <a:spLocks noGrp="1" noChangeArrowheads="1"/>
          </p:cNvSpPr>
          <p:nvPr>
            <p:ph type="ftr" sz="quarter" idx="4"/>
          </p:nvPr>
        </p:nvSpPr>
        <p:spPr bwMode="auto">
          <a:xfrm>
            <a:off x="2" y="9430092"/>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dirty="0"/>
          </a:p>
        </p:txBody>
      </p:sp>
      <p:sp>
        <p:nvSpPr>
          <p:cNvPr id="78855" name="Rectangle 7"/>
          <p:cNvSpPr>
            <a:spLocks noGrp="1" noChangeArrowheads="1"/>
          </p:cNvSpPr>
          <p:nvPr>
            <p:ph type="sldNum" sz="quarter" idx="5"/>
          </p:nvPr>
        </p:nvSpPr>
        <p:spPr bwMode="auto">
          <a:xfrm>
            <a:off x="3850445" y="9430092"/>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8A8E2208-D4F6-40EC-B4FE-C0223FA7AD37}" type="slidenum">
              <a:rPr lang="en-US"/>
              <a:pPr>
                <a:defRPr/>
              </a:pPr>
              <a:t>‹#›</a:t>
            </a:fld>
            <a:endParaRPr lang="en-US" dirty="0"/>
          </a:p>
        </p:txBody>
      </p:sp>
    </p:spTree>
    <p:extLst>
      <p:ext uri="{BB962C8B-B14F-4D97-AF65-F5344CB8AC3E}">
        <p14:creationId xmlns:p14="http://schemas.microsoft.com/office/powerpoint/2010/main" val="18625331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1</a:t>
            </a:fld>
            <a:endParaRPr lang="en-US" dirty="0"/>
          </a:p>
        </p:txBody>
      </p:sp>
    </p:spTree>
    <p:extLst>
      <p:ext uri="{BB962C8B-B14F-4D97-AF65-F5344CB8AC3E}">
        <p14:creationId xmlns:p14="http://schemas.microsoft.com/office/powerpoint/2010/main" val="2733546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dirty="0"/>
              <a:t>In-Room Technology</a:t>
            </a:r>
            <a:endParaRPr lang="en-US" sz="1100" dirty="0"/>
          </a:p>
          <a:p>
            <a:pPr lvl="1" fontAlgn="ctr"/>
            <a:r>
              <a:rPr lang="en-US" dirty="0"/>
              <a:t>TV's - from thick to thin</a:t>
            </a:r>
            <a:endParaRPr lang="en-US" sz="1100" dirty="0"/>
          </a:p>
          <a:p>
            <a:pPr lvl="1" fontAlgn="ctr"/>
            <a:r>
              <a:rPr lang="en-US" dirty="0"/>
              <a:t>Decline of </a:t>
            </a:r>
            <a:r>
              <a:rPr lang="en-US" dirty="0" err="1"/>
              <a:t>VoD</a:t>
            </a:r>
            <a:r>
              <a:rPr lang="en-US" dirty="0"/>
              <a:t> (Adult) revenue models</a:t>
            </a:r>
            <a:endParaRPr lang="en-US" sz="1100" dirty="0"/>
          </a:p>
          <a:p>
            <a:pPr lvl="1" fontAlgn="ctr"/>
            <a:r>
              <a:rPr lang="en-US" dirty="0"/>
              <a:t>Decline of </a:t>
            </a:r>
            <a:r>
              <a:rPr lang="en-US" dirty="0" err="1"/>
              <a:t>VoD</a:t>
            </a:r>
            <a:r>
              <a:rPr lang="en-US" dirty="0"/>
              <a:t> (Blockbuster) revenue models</a:t>
            </a:r>
            <a:endParaRPr lang="en-US" sz="1100" dirty="0"/>
          </a:p>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10</a:t>
            </a:fld>
            <a:endParaRPr lang="en-US" dirty="0"/>
          </a:p>
        </p:txBody>
      </p:sp>
    </p:spTree>
    <p:extLst>
      <p:ext uri="{BB962C8B-B14F-4D97-AF65-F5344CB8AC3E}">
        <p14:creationId xmlns:p14="http://schemas.microsoft.com/office/powerpoint/2010/main" val="1891678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dirty="0"/>
              <a:t>Telephony the great hotel tech FAIL.</a:t>
            </a:r>
            <a:endParaRPr lang="en-US" sz="1100" dirty="0"/>
          </a:p>
          <a:p>
            <a:pPr lvl="1" fontAlgn="ctr"/>
            <a:r>
              <a:rPr lang="en-US" dirty="0"/>
              <a:t>Failure to move with the technology</a:t>
            </a:r>
          </a:p>
          <a:p>
            <a:pPr lvl="1" fontAlgn="ctr"/>
            <a:r>
              <a:rPr lang="en-US" dirty="0"/>
              <a:t>Greed - from everyone</a:t>
            </a:r>
          </a:p>
          <a:p>
            <a:pPr lvl="1" fontAlgn="ctr"/>
            <a:r>
              <a:rPr lang="en-US" dirty="0"/>
              <a:t>Unwilling to understand the needs of the customer</a:t>
            </a:r>
          </a:p>
          <a:p>
            <a:pPr lvl="1" fontAlgn="ctr"/>
            <a:r>
              <a:rPr lang="en-US" dirty="0"/>
              <a:t>The customer moved on and left us behind</a:t>
            </a:r>
          </a:p>
          <a:p>
            <a:pPr lvl="1" fontAlgn="ctr"/>
            <a:r>
              <a:rPr lang="en-US" dirty="0"/>
              <a:t>We are left with a legacy cost of PSTN capable PABX's installed in our hotels</a:t>
            </a:r>
          </a:p>
          <a:p>
            <a:pPr lvl="1" fontAlgn="ctr"/>
            <a:r>
              <a:rPr lang="en-US" dirty="0"/>
              <a:t>Time to think cloud/hosted PABX</a:t>
            </a:r>
            <a:r>
              <a:rPr lang="en-US" dirty="0" smtClean="0"/>
              <a:t>?</a:t>
            </a:r>
          </a:p>
          <a:p>
            <a:pPr lvl="1" fontAlgn="ctr"/>
            <a:endParaRPr lang="en-US" dirty="0" smtClean="0"/>
          </a:p>
          <a:p>
            <a:pPr lvl="0" fontAlgn="ctr"/>
            <a:r>
              <a:rPr lang="en-US" dirty="0" smtClean="0"/>
              <a:t>Add</a:t>
            </a:r>
            <a:r>
              <a:rPr lang="en-US" baseline="0" dirty="0" smtClean="0"/>
              <a:t> second axis for PABX costs</a:t>
            </a:r>
            <a:endParaRPr lang="en-US" dirty="0"/>
          </a:p>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11</a:t>
            </a:fld>
            <a:endParaRPr lang="en-US" dirty="0"/>
          </a:p>
        </p:txBody>
      </p:sp>
    </p:spTree>
    <p:extLst>
      <p:ext uri="{BB962C8B-B14F-4D97-AF65-F5344CB8AC3E}">
        <p14:creationId xmlns:p14="http://schemas.microsoft.com/office/powerpoint/2010/main" val="1891678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dirty="0" smtClean="0"/>
              <a:t>Realization now </a:t>
            </a:r>
            <a:r>
              <a:rPr lang="en-US" dirty="0"/>
              <a:t>that DIY application development is not optimal</a:t>
            </a:r>
          </a:p>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12</a:t>
            </a:fld>
            <a:endParaRPr lang="en-US" dirty="0"/>
          </a:p>
        </p:txBody>
      </p:sp>
    </p:spTree>
    <p:extLst>
      <p:ext uri="{BB962C8B-B14F-4D97-AF65-F5344CB8AC3E}">
        <p14:creationId xmlns:p14="http://schemas.microsoft.com/office/powerpoint/2010/main" val="1891678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13</a:t>
            </a:fld>
            <a:endParaRPr lang="en-US" dirty="0"/>
          </a:p>
        </p:txBody>
      </p:sp>
    </p:spTree>
    <p:extLst>
      <p:ext uri="{BB962C8B-B14F-4D97-AF65-F5344CB8AC3E}">
        <p14:creationId xmlns:p14="http://schemas.microsoft.com/office/powerpoint/2010/main" val="1891678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14</a:t>
            </a:fld>
            <a:endParaRPr lang="en-US" dirty="0"/>
          </a:p>
        </p:txBody>
      </p:sp>
    </p:spTree>
    <p:extLst>
      <p:ext uri="{BB962C8B-B14F-4D97-AF65-F5344CB8AC3E}">
        <p14:creationId xmlns:p14="http://schemas.microsoft.com/office/powerpoint/2010/main" val="1891678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15</a:t>
            </a:fld>
            <a:endParaRPr lang="en-US" dirty="0"/>
          </a:p>
        </p:txBody>
      </p:sp>
    </p:spTree>
    <p:extLst>
      <p:ext uri="{BB962C8B-B14F-4D97-AF65-F5344CB8AC3E}">
        <p14:creationId xmlns:p14="http://schemas.microsoft.com/office/powerpoint/2010/main" val="1891678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16</a:t>
            </a:fld>
            <a:endParaRPr lang="en-US" dirty="0"/>
          </a:p>
        </p:txBody>
      </p:sp>
    </p:spTree>
    <p:extLst>
      <p:ext uri="{BB962C8B-B14F-4D97-AF65-F5344CB8AC3E}">
        <p14:creationId xmlns:p14="http://schemas.microsoft.com/office/powerpoint/2010/main" val="1891678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49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1D56E7-D612-4287-8FC7-910168C47E62}" type="slidenum">
              <a:rPr lang="en-US" smtClean="0"/>
              <a:pPr fontAlgn="base">
                <a:spcBef>
                  <a:spcPct val="0"/>
                </a:spcBef>
                <a:spcAft>
                  <a:spcPct val="0"/>
                </a:spcAft>
                <a:defRPr/>
              </a:pPr>
              <a:t>17</a:t>
            </a:fld>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dirty="0"/>
              <a:t>Challenges of Data Privacy and Security</a:t>
            </a:r>
          </a:p>
          <a:p>
            <a:pPr lvl="1" fontAlgn="ctr"/>
            <a:r>
              <a:rPr lang="en-US" dirty="0"/>
              <a:t>Never a consideration in the age of brass keys , CRT's and Coax.</a:t>
            </a:r>
          </a:p>
          <a:p>
            <a:pPr lvl="1" fontAlgn="ctr"/>
            <a:r>
              <a:rPr lang="en-US" dirty="0"/>
              <a:t>Many PCI guidelines focus on physical security that has little to do with networks and which </a:t>
            </a:r>
            <a:r>
              <a:rPr lang="en-US" dirty="0" smtClean="0"/>
              <a:t>could/should </a:t>
            </a:r>
            <a:r>
              <a:rPr lang="en-US" dirty="0"/>
              <a:t>have been visible to us as a problem years before.</a:t>
            </a:r>
          </a:p>
          <a:p>
            <a:pPr lvl="1" fontAlgn="ctr"/>
            <a:r>
              <a:rPr lang="en-US" dirty="0"/>
              <a:t>PCI compliance as a concept was born in 2004, the same year that Facebook was founded. Both of them owe their notoriety to the Internet.</a:t>
            </a:r>
          </a:p>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18</a:t>
            </a:fld>
            <a:endParaRPr lang="en-US" dirty="0"/>
          </a:p>
        </p:txBody>
      </p:sp>
    </p:spTree>
    <p:extLst>
      <p:ext uri="{BB962C8B-B14F-4D97-AF65-F5344CB8AC3E}">
        <p14:creationId xmlns:p14="http://schemas.microsoft.com/office/powerpoint/2010/main" val="1891678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dirty="0"/>
              <a:t>First green initiatives - energy saving, mostly marketing led</a:t>
            </a:r>
          </a:p>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19</a:t>
            </a:fld>
            <a:endParaRPr lang="en-US" dirty="0"/>
          </a:p>
        </p:txBody>
      </p:sp>
    </p:spTree>
    <p:extLst>
      <p:ext uri="{BB962C8B-B14F-4D97-AF65-F5344CB8AC3E}">
        <p14:creationId xmlns:p14="http://schemas.microsoft.com/office/powerpoint/2010/main" val="1891678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2</a:t>
            </a:fld>
            <a:endParaRPr lang="en-US" dirty="0"/>
          </a:p>
        </p:txBody>
      </p:sp>
    </p:spTree>
    <p:extLst>
      <p:ext uri="{BB962C8B-B14F-4D97-AF65-F5344CB8AC3E}">
        <p14:creationId xmlns:p14="http://schemas.microsoft.com/office/powerpoint/2010/main" val="1891678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49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1D56E7-D612-4287-8FC7-910168C47E62}" type="slidenum">
              <a:rPr lang="en-US" smtClean="0"/>
              <a:pPr fontAlgn="base">
                <a:spcBef>
                  <a:spcPct val="0"/>
                </a:spcBef>
                <a:spcAft>
                  <a:spcPct val="0"/>
                </a:spcAft>
                <a:defRPr/>
              </a:pPr>
              <a:t>21</a:t>
            </a:fld>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22</a:t>
            </a:fld>
            <a:endParaRPr lang="en-US" dirty="0"/>
          </a:p>
        </p:txBody>
      </p:sp>
    </p:spTree>
    <p:extLst>
      <p:ext uri="{BB962C8B-B14F-4D97-AF65-F5344CB8AC3E}">
        <p14:creationId xmlns:p14="http://schemas.microsoft.com/office/powerpoint/2010/main" val="2769865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23</a:t>
            </a:fld>
            <a:endParaRPr lang="en-US" dirty="0"/>
          </a:p>
        </p:txBody>
      </p:sp>
    </p:spTree>
    <p:extLst>
      <p:ext uri="{BB962C8B-B14F-4D97-AF65-F5344CB8AC3E}">
        <p14:creationId xmlns:p14="http://schemas.microsoft.com/office/powerpoint/2010/main" val="1891678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24</a:t>
            </a:fld>
            <a:endParaRPr lang="en-US" dirty="0"/>
          </a:p>
        </p:txBody>
      </p:sp>
    </p:spTree>
    <p:extLst>
      <p:ext uri="{BB962C8B-B14F-4D97-AF65-F5344CB8AC3E}">
        <p14:creationId xmlns:p14="http://schemas.microsoft.com/office/powerpoint/2010/main" val="2908158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26</a:t>
            </a:fld>
            <a:endParaRPr lang="en-US" dirty="0"/>
          </a:p>
        </p:txBody>
      </p:sp>
    </p:spTree>
    <p:extLst>
      <p:ext uri="{BB962C8B-B14F-4D97-AF65-F5344CB8AC3E}">
        <p14:creationId xmlns:p14="http://schemas.microsoft.com/office/powerpoint/2010/main" val="1858449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28</a:t>
            </a:fld>
            <a:endParaRPr lang="en-US" dirty="0"/>
          </a:p>
        </p:txBody>
      </p:sp>
    </p:spTree>
    <p:extLst>
      <p:ext uri="{BB962C8B-B14F-4D97-AF65-F5344CB8AC3E}">
        <p14:creationId xmlns:p14="http://schemas.microsoft.com/office/powerpoint/2010/main" val="1858449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29</a:t>
            </a:fld>
            <a:endParaRPr lang="en-US" dirty="0"/>
          </a:p>
        </p:txBody>
      </p:sp>
    </p:spTree>
    <p:extLst>
      <p:ext uri="{BB962C8B-B14F-4D97-AF65-F5344CB8AC3E}">
        <p14:creationId xmlns:p14="http://schemas.microsoft.com/office/powerpoint/2010/main" val="1858449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30</a:t>
            </a:fld>
            <a:endParaRPr lang="en-US" dirty="0"/>
          </a:p>
        </p:txBody>
      </p:sp>
    </p:spTree>
    <p:extLst>
      <p:ext uri="{BB962C8B-B14F-4D97-AF65-F5344CB8AC3E}">
        <p14:creationId xmlns:p14="http://schemas.microsoft.com/office/powerpoint/2010/main" val="2908158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31</a:t>
            </a:fld>
            <a:endParaRPr lang="en-US" dirty="0"/>
          </a:p>
        </p:txBody>
      </p:sp>
    </p:spTree>
    <p:extLst>
      <p:ext uri="{BB962C8B-B14F-4D97-AF65-F5344CB8AC3E}">
        <p14:creationId xmlns:p14="http://schemas.microsoft.com/office/powerpoint/2010/main" val="18916789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35</a:t>
            </a:fld>
            <a:endParaRPr lang="en-US" dirty="0"/>
          </a:p>
        </p:txBody>
      </p:sp>
    </p:spTree>
    <p:extLst>
      <p:ext uri="{BB962C8B-B14F-4D97-AF65-F5344CB8AC3E}">
        <p14:creationId xmlns:p14="http://schemas.microsoft.com/office/powerpoint/2010/main" val="1065089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3</a:t>
            </a:fld>
            <a:endParaRPr lang="en-US" dirty="0"/>
          </a:p>
        </p:txBody>
      </p:sp>
    </p:spTree>
    <p:extLst>
      <p:ext uri="{BB962C8B-B14F-4D97-AF65-F5344CB8AC3E}">
        <p14:creationId xmlns:p14="http://schemas.microsoft.com/office/powerpoint/2010/main" val="3659606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36</a:t>
            </a:fld>
            <a:endParaRPr lang="en-US" dirty="0"/>
          </a:p>
        </p:txBody>
      </p:sp>
    </p:spTree>
    <p:extLst>
      <p:ext uri="{BB962C8B-B14F-4D97-AF65-F5344CB8AC3E}">
        <p14:creationId xmlns:p14="http://schemas.microsoft.com/office/powerpoint/2010/main" val="2908158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39</a:t>
            </a:fld>
            <a:endParaRPr lang="en-US" dirty="0"/>
          </a:p>
        </p:txBody>
      </p:sp>
    </p:spTree>
    <p:extLst>
      <p:ext uri="{BB962C8B-B14F-4D97-AF65-F5344CB8AC3E}">
        <p14:creationId xmlns:p14="http://schemas.microsoft.com/office/powerpoint/2010/main" val="1003499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GB" dirty="0" smtClean="0"/>
              <a:t>1) Minimum </a:t>
            </a:r>
            <a:r>
              <a:rPr lang="en-GB" dirty="0"/>
              <a:t>wage - $100 an hour</a:t>
            </a:r>
          </a:p>
          <a:p>
            <a:pPr lvl="1" fontAlgn="ctr"/>
            <a:r>
              <a:rPr lang="en-GB" dirty="0" smtClean="0"/>
              <a:t>a) Labour </a:t>
            </a:r>
            <a:r>
              <a:rPr lang="en-GB" dirty="0"/>
              <a:t>efficiencies crucial to business survival</a:t>
            </a:r>
          </a:p>
          <a:p>
            <a:pPr lvl="1" fontAlgn="ctr"/>
            <a:r>
              <a:rPr lang="en-GB" dirty="0" smtClean="0"/>
              <a:t>b) Location</a:t>
            </a:r>
            <a:r>
              <a:rPr lang="en-GB" dirty="0"/>
              <a:t>, tracking, messaging</a:t>
            </a:r>
          </a:p>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41</a:t>
            </a:fld>
            <a:endParaRPr lang="en-US" dirty="0"/>
          </a:p>
        </p:txBody>
      </p:sp>
    </p:spTree>
    <p:extLst>
      <p:ext uri="{BB962C8B-B14F-4D97-AF65-F5344CB8AC3E}">
        <p14:creationId xmlns:p14="http://schemas.microsoft.com/office/powerpoint/2010/main" val="2908158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42</a:t>
            </a:fld>
            <a:endParaRPr lang="en-US" dirty="0"/>
          </a:p>
        </p:txBody>
      </p:sp>
    </p:spTree>
    <p:extLst>
      <p:ext uri="{BB962C8B-B14F-4D97-AF65-F5344CB8AC3E}">
        <p14:creationId xmlns:p14="http://schemas.microsoft.com/office/powerpoint/2010/main" val="2908158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GB" dirty="0" smtClean="0"/>
              <a:t>1) Migration </a:t>
            </a:r>
            <a:r>
              <a:rPr lang="en-GB" dirty="0"/>
              <a:t>to the Cloud</a:t>
            </a:r>
            <a:endParaRPr lang="en-GB" sz="1100" dirty="0"/>
          </a:p>
          <a:p>
            <a:pPr lvl="1" fontAlgn="ctr"/>
            <a:r>
              <a:rPr lang="en-GB" dirty="0" smtClean="0"/>
              <a:t>a) Explosion </a:t>
            </a:r>
            <a:r>
              <a:rPr lang="en-GB" dirty="0"/>
              <a:t>of technology</a:t>
            </a:r>
            <a:endParaRPr lang="en-GB" sz="1100" dirty="0"/>
          </a:p>
          <a:p>
            <a:pPr lvl="1" fontAlgn="ctr"/>
            <a:r>
              <a:rPr lang="en-GB" dirty="0" smtClean="0"/>
              <a:t>b) Emerging </a:t>
            </a:r>
            <a:r>
              <a:rPr lang="en-GB" dirty="0"/>
              <a:t>markets and legacy technologies</a:t>
            </a:r>
            <a:endParaRPr lang="en-GB" sz="1100" dirty="0"/>
          </a:p>
          <a:p>
            <a:pPr lvl="1" fontAlgn="ctr"/>
            <a:r>
              <a:rPr lang="en-GB" dirty="0" smtClean="0"/>
              <a:t>c) CAPEX </a:t>
            </a:r>
            <a:r>
              <a:rPr lang="en-GB" dirty="0"/>
              <a:t>vs. OPEX</a:t>
            </a:r>
            <a:endParaRPr lang="en-GB" sz="1100" dirty="0"/>
          </a:p>
          <a:p>
            <a:pPr lvl="1" fontAlgn="ctr"/>
            <a:r>
              <a:rPr lang="en-GB" dirty="0" smtClean="0"/>
              <a:t>d) Future </a:t>
            </a:r>
            <a:r>
              <a:rPr lang="en-GB" dirty="0"/>
              <a:t>architectures</a:t>
            </a:r>
            <a:endParaRPr lang="en-GB" sz="1100" dirty="0"/>
          </a:p>
          <a:p>
            <a:pPr lvl="1" fontAlgn="ctr"/>
            <a:r>
              <a:rPr lang="en-GB" dirty="0" smtClean="0"/>
              <a:t>e) Ecosystems</a:t>
            </a:r>
            <a:endParaRPr lang="en-GB" sz="1100" dirty="0"/>
          </a:p>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43</a:t>
            </a:fld>
            <a:endParaRPr lang="en-US" dirty="0"/>
          </a:p>
        </p:txBody>
      </p:sp>
    </p:spTree>
    <p:extLst>
      <p:ext uri="{BB962C8B-B14F-4D97-AF65-F5344CB8AC3E}">
        <p14:creationId xmlns:p14="http://schemas.microsoft.com/office/powerpoint/2010/main" val="2908158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44</a:t>
            </a:fld>
            <a:endParaRPr lang="en-US" dirty="0"/>
          </a:p>
        </p:txBody>
      </p:sp>
    </p:spTree>
    <p:extLst>
      <p:ext uri="{BB962C8B-B14F-4D97-AF65-F5344CB8AC3E}">
        <p14:creationId xmlns:p14="http://schemas.microsoft.com/office/powerpoint/2010/main" val="18916789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45</a:t>
            </a:fld>
            <a:endParaRPr lang="en-US" dirty="0"/>
          </a:p>
        </p:txBody>
      </p:sp>
    </p:spTree>
    <p:extLst>
      <p:ext uri="{BB962C8B-B14F-4D97-AF65-F5344CB8AC3E}">
        <p14:creationId xmlns:p14="http://schemas.microsoft.com/office/powerpoint/2010/main" val="18916789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46</a:t>
            </a:fld>
            <a:endParaRPr lang="en-US" dirty="0"/>
          </a:p>
        </p:txBody>
      </p:sp>
    </p:spTree>
    <p:extLst>
      <p:ext uri="{BB962C8B-B14F-4D97-AF65-F5344CB8AC3E}">
        <p14:creationId xmlns:p14="http://schemas.microsoft.com/office/powerpoint/2010/main" val="1891678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GB" dirty="0"/>
              <a:t>The power of ecosystems - largest ISV is the Next Generation Hospitality Federation</a:t>
            </a:r>
          </a:p>
          <a:p>
            <a:pPr lvl="1" fontAlgn="ctr"/>
            <a:r>
              <a:rPr lang="en-GB" dirty="0"/>
              <a:t>We are seeing this war play out in mobile now</a:t>
            </a:r>
          </a:p>
          <a:p>
            <a:pPr lvl="2" fontAlgn="ctr"/>
            <a:r>
              <a:rPr lang="en-GB" dirty="0"/>
              <a:t>ELOP (Nokia)</a:t>
            </a:r>
            <a:endParaRPr lang="en-GB" sz="1400" dirty="0"/>
          </a:p>
          <a:p>
            <a:r>
              <a:rPr lang="en-US" dirty="0"/>
              <a:t>"</a:t>
            </a:r>
            <a:r>
              <a:rPr lang="en-US" i="1" dirty="0"/>
              <a:t>The battle of devices has now become a war of ecosystems, where ecosystems include not only the hardware and software of the device, but developers, applications, ecommerce, advertising, search, social applications, location-based services, unified communications and many other things. Our competitors aren’t taking our market share with devices; they are taking our market share with an entire ecosystem. This means we’re going to have to decide how we either build, </a:t>
            </a:r>
            <a:r>
              <a:rPr lang="en-US" i="1" dirty="0" err="1"/>
              <a:t>catalyse</a:t>
            </a:r>
            <a:r>
              <a:rPr lang="en-US" i="1" dirty="0"/>
              <a:t> or join an ecosystem"</a:t>
            </a:r>
            <a:endParaRPr lang="en-US" dirty="0"/>
          </a:p>
          <a:p>
            <a:pPr fontAlgn="ctr"/>
            <a:r>
              <a:rPr lang="en-US" dirty="0"/>
              <a:t>If we ignore this need, the world will move on and move past us. Our industry will find its own new solutions and they will not be the ones we are familiar with today</a:t>
            </a:r>
            <a:endParaRPr lang="en-US" sz="1100" dirty="0"/>
          </a:p>
          <a:p>
            <a:pPr lvl="1" fontAlgn="ctr"/>
            <a:r>
              <a:rPr lang="en-US" dirty="0"/>
              <a:t>Ever heard of these PMS'?</a:t>
            </a:r>
          </a:p>
          <a:p>
            <a:r>
              <a:rPr lang="en-US" dirty="0"/>
              <a:t> </a:t>
            </a:r>
            <a:r>
              <a:rPr lang="en-US" dirty="0" err="1"/>
              <a:t>西软</a:t>
            </a:r>
            <a:r>
              <a:rPr lang="en-US" dirty="0"/>
              <a:t> (</a:t>
            </a:r>
            <a:r>
              <a:rPr lang="en-US" dirty="0" err="1"/>
              <a:t>Foxhis</a:t>
            </a:r>
            <a:r>
              <a:rPr lang="en-US" dirty="0"/>
              <a:t>)</a:t>
            </a:r>
          </a:p>
          <a:p>
            <a:r>
              <a:rPr lang="en-US" dirty="0"/>
              <a:t> </a:t>
            </a:r>
            <a:r>
              <a:rPr lang="en-US" dirty="0" err="1"/>
              <a:t>中软</a:t>
            </a:r>
            <a:r>
              <a:rPr lang="en-US" dirty="0"/>
              <a:t>,( </a:t>
            </a:r>
            <a:r>
              <a:rPr lang="en-US" dirty="0" err="1"/>
              <a:t>Cshis</a:t>
            </a:r>
            <a:r>
              <a:rPr lang="en-US" dirty="0"/>
              <a:t> under </a:t>
            </a:r>
            <a:r>
              <a:rPr lang="en-US" dirty="0" err="1"/>
              <a:t>Ctrip</a:t>
            </a:r>
            <a:r>
              <a:rPr lang="en-US" dirty="0"/>
              <a:t> )</a:t>
            </a:r>
          </a:p>
          <a:p>
            <a:r>
              <a:rPr lang="en-US" dirty="0"/>
              <a:t>AG NEHOPS (NEC)</a:t>
            </a:r>
          </a:p>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solidFill>
                  <a:prstClr val="black"/>
                </a:solidFill>
              </a:rPr>
              <a:pPr>
                <a:defRPr/>
              </a:pPr>
              <a:t>47</a:t>
            </a:fld>
            <a:endParaRPr lang="en-US" dirty="0">
              <a:solidFill>
                <a:prstClr val="black"/>
              </a:solidFill>
            </a:endParaRPr>
          </a:p>
        </p:txBody>
      </p:sp>
    </p:spTree>
    <p:extLst>
      <p:ext uri="{BB962C8B-B14F-4D97-AF65-F5344CB8AC3E}">
        <p14:creationId xmlns:p14="http://schemas.microsoft.com/office/powerpoint/2010/main" val="18916789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48</a:t>
            </a:fld>
            <a:endParaRPr lang="en-US" dirty="0"/>
          </a:p>
        </p:txBody>
      </p:sp>
    </p:spTree>
    <p:extLst>
      <p:ext uri="{BB962C8B-B14F-4D97-AF65-F5344CB8AC3E}">
        <p14:creationId xmlns:p14="http://schemas.microsoft.com/office/powerpoint/2010/main" val="1891678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dirty="0"/>
              <a:t>IP and Internet</a:t>
            </a:r>
            <a:endParaRPr lang="en-US" sz="1100" dirty="0"/>
          </a:p>
          <a:p>
            <a:pPr lvl="1" fontAlgn="ctr"/>
            <a:r>
              <a:rPr lang="en-US" dirty="0"/>
              <a:t>Fundamental standardized network protocol allowing for non-proprietary communication between devices and applications paving the way for integration of those applications at low cost</a:t>
            </a:r>
          </a:p>
          <a:p>
            <a:pPr lvl="1" fontAlgn="ctr"/>
            <a:r>
              <a:rPr lang="en-US" dirty="0"/>
              <a:t>We were slow to the Internet party. In 2000 for the most part we were barely beginning to Google our guests, but our guests were already </a:t>
            </a:r>
            <a:r>
              <a:rPr lang="en-US" dirty="0" err="1"/>
              <a:t>Googling</a:t>
            </a:r>
            <a:r>
              <a:rPr lang="en-US" dirty="0"/>
              <a:t> us.</a:t>
            </a:r>
          </a:p>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4</a:t>
            </a:fld>
            <a:endParaRPr lang="en-US" dirty="0"/>
          </a:p>
        </p:txBody>
      </p:sp>
    </p:spTree>
    <p:extLst>
      <p:ext uri="{BB962C8B-B14F-4D97-AF65-F5344CB8AC3E}">
        <p14:creationId xmlns:p14="http://schemas.microsoft.com/office/powerpoint/2010/main" val="18916789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49</a:t>
            </a:fld>
            <a:endParaRPr lang="en-US" dirty="0"/>
          </a:p>
        </p:txBody>
      </p:sp>
    </p:spTree>
    <p:extLst>
      <p:ext uri="{BB962C8B-B14F-4D97-AF65-F5344CB8AC3E}">
        <p14:creationId xmlns:p14="http://schemas.microsoft.com/office/powerpoint/2010/main" val="1891678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5</a:t>
            </a:fld>
            <a:endParaRPr lang="en-US" dirty="0"/>
          </a:p>
        </p:txBody>
      </p:sp>
    </p:spTree>
    <p:extLst>
      <p:ext uri="{BB962C8B-B14F-4D97-AF65-F5344CB8AC3E}">
        <p14:creationId xmlns:p14="http://schemas.microsoft.com/office/powerpoint/2010/main" val="1660558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6</a:t>
            </a:fld>
            <a:endParaRPr lang="en-US" dirty="0"/>
          </a:p>
        </p:txBody>
      </p:sp>
    </p:spTree>
    <p:extLst>
      <p:ext uri="{BB962C8B-B14F-4D97-AF65-F5344CB8AC3E}">
        <p14:creationId xmlns:p14="http://schemas.microsoft.com/office/powerpoint/2010/main" val="1465267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7</a:t>
            </a:fld>
            <a:endParaRPr lang="en-US" dirty="0"/>
          </a:p>
        </p:txBody>
      </p:sp>
    </p:spTree>
    <p:extLst>
      <p:ext uri="{BB962C8B-B14F-4D97-AF65-F5344CB8AC3E}">
        <p14:creationId xmlns:p14="http://schemas.microsoft.com/office/powerpoint/2010/main" val="1891678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8</a:t>
            </a:fld>
            <a:endParaRPr lang="en-US" dirty="0"/>
          </a:p>
        </p:txBody>
      </p:sp>
    </p:spTree>
    <p:extLst>
      <p:ext uri="{BB962C8B-B14F-4D97-AF65-F5344CB8AC3E}">
        <p14:creationId xmlns:p14="http://schemas.microsoft.com/office/powerpoint/2010/main" val="1891678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8E2208-D4F6-40EC-B4FE-C0223FA7AD37}" type="slidenum">
              <a:rPr lang="en-US" smtClean="0"/>
              <a:pPr>
                <a:defRPr/>
              </a:pPr>
              <a:t>9</a:t>
            </a:fld>
            <a:endParaRPr lang="en-US" dirty="0"/>
          </a:p>
        </p:txBody>
      </p:sp>
    </p:spTree>
    <p:extLst>
      <p:ext uri="{BB962C8B-B14F-4D97-AF65-F5344CB8AC3E}">
        <p14:creationId xmlns:p14="http://schemas.microsoft.com/office/powerpoint/2010/main" val="1891678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lvl1pPr>
              <a:defRPr>
                <a:latin typeface="Segoe UI" pitchFamily="34" charset="0"/>
                <a:ea typeface="Segoe UI" pitchFamily="34" charset="0"/>
                <a:cs typeface="Segoe UI" pitchFamily="34" charset="0"/>
              </a:defRPr>
            </a:lvl1pPr>
          </a:lstStyle>
          <a:p>
            <a:pPr>
              <a:defRPr/>
            </a:pPr>
            <a:endParaRPr lang="en-US" dirty="0"/>
          </a:p>
        </p:txBody>
      </p:sp>
      <p:sp>
        <p:nvSpPr>
          <p:cNvPr id="17" name="Footer Placeholder 16"/>
          <p:cNvSpPr>
            <a:spLocks noGrp="1"/>
          </p:cNvSpPr>
          <p:nvPr>
            <p:ph type="ftr" sz="quarter" idx="11"/>
          </p:nvPr>
        </p:nvSpPr>
        <p:spPr/>
        <p:txBody>
          <a:bodyPr/>
          <a:lstStyle>
            <a:lvl1pPr>
              <a:defRPr>
                <a:latin typeface="Segoe UI" pitchFamily="34" charset="0"/>
                <a:ea typeface="Segoe UI" pitchFamily="34" charset="0"/>
                <a:cs typeface="Segoe UI" pitchFamily="34" charset="0"/>
              </a:defRPr>
            </a:lvl1pPr>
          </a:lstStyle>
          <a:p>
            <a:pPr>
              <a:defRPr/>
            </a:pPr>
            <a:endParaRPr lang="en-US" dirty="0"/>
          </a:p>
        </p:txBody>
      </p:sp>
      <p:sp>
        <p:nvSpPr>
          <p:cNvPr id="29" name="Slide Number Placeholder 28"/>
          <p:cNvSpPr>
            <a:spLocks noGrp="1"/>
          </p:cNvSpPr>
          <p:nvPr>
            <p:ph type="sldNum" sz="quarter" idx="12"/>
          </p:nvPr>
        </p:nvSpPr>
        <p:spPr/>
        <p:txBody>
          <a:bodyPr/>
          <a:lstStyle>
            <a:lvl1pPr>
              <a:defRPr>
                <a:latin typeface="Segoe UI" pitchFamily="34" charset="0"/>
                <a:ea typeface="Segoe UI" pitchFamily="34" charset="0"/>
                <a:cs typeface="Segoe UI" pitchFamily="34" charset="0"/>
              </a:defRPr>
            </a:lvl1pPr>
          </a:lstStyle>
          <a:p>
            <a:pPr>
              <a:defRPr/>
            </a:pPr>
            <a:fld id="{2025C62D-7C60-4FC2-9BB1-4A2BAAC784DC}" type="slidenum">
              <a:rPr lang="en-US" smtClean="0"/>
              <a:pPr>
                <a:defRPr/>
              </a:pPr>
              <a:t>‹#›</a:t>
            </a:fld>
            <a:endParaRPr lang="en-US" dirty="0"/>
          </a:p>
        </p:txBody>
      </p:sp>
      <p:sp>
        <p:nvSpPr>
          <p:cNvPr id="8" name="Title 7"/>
          <p:cNvSpPr>
            <a:spLocks noGrp="1"/>
          </p:cNvSpPr>
          <p:nvPr>
            <p:ph type="ctrTitle"/>
          </p:nvPr>
        </p:nvSpPr>
        <p:spPr>
          <a:xfrm>
            <a:off x="914400" y="4343400"/>
            <a:ext cx="7772400" cy="1975104"/>
          </a:xfrm>
        </p:spPr>
        <p:txBody>
          <a:bodyPr/>
          <a:lstStyle>
            <a:lvl1pPr marR="9144" algn="l">
              <a:defRPr sz="3200" b="0" cap="all" spc="0" baseline="0">
                <a:effectLst>
                  <a:reflection blurRad="12700" stA="34000" endA="740" endPos="53000" dir="5400000" sy="-100000" algn="bl" rotWithShape="0"/>
                </a:effectLst>
                <a:latin typeface="Segoe UI" pitchFamily="34" charset="0"/>
                <a:ea typeface="Segoe UI" pitchFamily="34" charset="0"/>
                <a:cs typeface="Segoe UI" pitchFamily="34" charset="0"/>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latin typeface="Segoe UI" pitchFamily="34" charset="0"/>
                <a:ea typeface="Segoe UI" pitchFamily="34" charset="0"/>
                <a:cs typeface="Segoe U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772400" cy="914400"/>
          </a:xfrm>
        </p:spPr>
        <p:txBody>
          <a:bodyPr/>
          <a:lstStyle>
            <a:lvl1pPr>
              <a:defRPr sz="3600" b="0">
                <a:latin typeface="Segoe UI" pitchFamily="34" charset="0"/>
                <a:ea typeface="Segoe UI" pitchFamily="34" charset="0"/>
                <a:cs typeface="Segoe UI" pitchFamily="34" charset="0"/>
              </a:defRPr>
            </a:lvl1p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381000" y="1500096"/>
            <a:ext cx="7772400" cy="4572000"/>
          </a:xfrm>
        </p:spPr>
        <p:txBody>
          <a:bodyPr/>
          <a:lstStyle>
            <a:lvl1pPr>
              <a:defRPr sz="2400">
                <a:latin typeface="Segoe UI" pitchFamily="34" charset="0"/>
                <a:ea typeface="Segoe UI" pitchFamily="34" charset="0"/>
                <a:cs typeface="Segoe UI" pitchFamily="34" charset="0"/>
              </a:defRPr>
            </a:lvl1pPr>
            <a:lvl2pPr>
              <a:defRPr sz="2200">
                <a:latin typeface="Segoe UI" pitchFamily="34" charset="0"/>
                <a:ea typeface="Segoe UI" pitchFamily="34" charset="0"/>
                <a:cs typeface="Segoe UI" pitchFamily="34" charset="0"/>
              </a:defRPr>
            </a:lvl2pPr>
            <a:lvl3pPr>
              <a:defRPr sz="2000">
                <a:latin typeface="Segoe UI" pitchFamily="34" charset="0"/>
                <a:ea typeface="Segoe UI" pitchFamily="34" charset="0"/>
                <a:cs typeface="Segoe UI" pitchFamily="34" charset="0"/>
              </a:defRPr>
            </a:lvl3pPr>
            <a:lvl4pPr>
              <a:defRPr>
                <a:latin typeface="Segoe UI" pitchFamily="34" charset="0"/>
                <a:ea typeface="Segoe UI" pitchFamily="34" charset="0"/>
                <a:cs typeface="Segoe UI" pitchFamily="34" charset="0"/>
              </a:defRPr>
            </a:lvl4pPr>
            <a:lvl5pPr>
              <a:defRPr>
                <a:latin typeface="Segoe UI" pitchFamily="34" charset="0"/>
                <a:ea typeface="Segoe UI" pitchFamily="34" charset="0"/>
                <a:cs typeface="Segoe UI"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lvl1pPr>
              <a:defRPr>
                <a:latin typeface="Segoe UI" pitchFamily="34" charset="0"/>
                <a:ea typeface="Segoe UI" pitchFamily="34" charset="0"/>
                <a:cs typeface="Segoe UI"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a:latin typeface="Segoe UI" pitchFamily="34" charset="0"/>
                <a:ea typeface="Segoe UI" pitchFamily="34" charset="0"/>
                <a:cs typeface="Segoe UI"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atin typeface="Segoe UI" pitchFamily="34" charset="0"/>
                <a:ea typeface="Segoe UI" pitchFamily="34" charset="0"/>
                <a:cs typeface="Segoe UI" pitchFamily="34" charset="0"/>
              </a:defRPr>
            </a:lvl1pPr>
          </a:lstStyle>
          <a:p>
            <a:pPr>
              <a:defRPr/>
            </a:pPr>
            <a:fld id="{4F2186EA-9778-4BEF-9B9A-B851EC96AEAF}" type="slidenum">
              <a:rPr lang="en-US" smtClean="0"/>
              <a:pPr>
                <a:defRPr/>
              </a:pPr>
              <a:t>‹#›</a:t>
            </a:fld>
            <a:endParaRPr lang="en-US" dirty="0"/>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351672"/>
            <a:ext cx="5718048" cy="977486"/>
          </a:xfrm>
        </p:spPr>
        <p:txBody>
          <a:bodyPr lIns="82296" tIns="45720" bIns="0" anchor="t"/>
          <a:lstStyle>
            <a:lvl1pPr marL="54864" indent="0">
              <a:buNone/>
              <a:defRPr sz="2000">
                <a:solidFill>
                  <a:schemeClr val="tx1">
                    <a:tint val="75000"/>
                  </a:schemeClr>
                </a:solidFill>
                <a:latin typeface="Segoe UI" pitchFamily="34" charset="0"/>
                <a:ea typeface="Segoe UI" pitchFamily="34" charset="0"/>
                <a:cs typeface="Segoe UI"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lvl1pPr>
              <a:defRPr>
                <a:latin typeface="Segoe UI" pitchFamily="34" charset="0"/>
                <a:ea typeface="Segoe UI" pitchFamily="34" charset="0"/>
                <a:cs typeface="Segoe UI"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a:latin typeface="Segoe UI" pitchFamily="34" charset="0"/>
                <a:ea typeface="Segoe UI" pitchFamily="34" charset="0"/>
                <a:cs typeface="Segoe UI"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atin typeface="Segoe UI" pitchFamily="34" charset="0"/>
                <a:ea typeface="Segoe UI" pitchFamily="34" charset="0"/>
                <a:cs typeface="Segoe UI" pitchFamily="34" charset="0"/>
              </a:defRPr>
            </a:lvl1pPr>
          </a:lstStyle>
          <a:p>
            <a:pPr>
              <a:defRPr/>
            </a:pPr>
            <a:fld id="{7823B6EF-1798-491E-9BFA-81D3F0787DD7}" type="slidenum">
              <a:rPr lang="en-US" smtClean="0"/>
              <a:pPr>
                <a:defRPr/>
              </a:pPr>
              <a:t>‹#›</a:t>
            </a:fld>
            <a:endParaRPr lang="en-US" dirty="0"/>
          </a:p>
        </p:txBody>
      </p:sp>
      <p:sp>
        <p:nvSpPr>
          <p:cNvPr id="2" name="Title 1"/>
          <p:cNvSpPr>
            <a:spLocks noGrp="1"/>
          </p:cNvSpPr>
          <p:nvPr>
            <p:ph type="title"/>
          </p:nvPr>
        </p:nvSpPr>
        <p:spPr>
          <a:xfrm>
            <a:off x="381000" y="228600"/>
            <a:ext cx="8156448" cy="777240"/>
          </a:xfrm>
        </p:spPr>
        <p:txBody>
          <a:bodyPr tIns="64008"/>
          <a:lstStyle>
            <a:lvl1pPr algn="l">
              <a:buNone/>
              <a:defRPr sz="3600" b="0" cap="none" spc="-150" baseline="0">
                <a:latin typeface="Segoe UI" pitchFamily="34" charset="0"/>
                <a:ea typeface="Segoe UI" pitchFamily="34" charset="0"/>
                <a:cs typeface="Segoe UI" pitchFamily="34" charset="0"/>
              </a:defRPr>
            </a:lvl1pPr>
          </a:lstStyle>
          <a:p>
            <a:r>
              <a:rPr kumimoji="0" lang="en-US" dirty="0" smtClean="0"/>
              <a:t>Click to edit Master title style</a:t>
            </a:r>
            <a:endParaRPr kumimoji="0" lang="en-US" dirty="0"/>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914400"/>
          </a:xfrm>
        </p:spPr>
        <p:txBody>
          <a:bodyPr/>
          <a:lstStyle>
            <a:lvl1pPr>
              <a:defRPr>
                <a:latin typeface="Segoe UI" pitchFamily="34" charset="0"/>
                <a:ea typeface="Segoe UI" pitchFamily="34" charset="0"/>
                <a:cs typeface="Segoe UI" pitchFamily="34" charset="0"/>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normAutofit/>
          </a:bodyPr>
          <a:lstStyle>
            <a:lvl1pPr>
              <a:defRPr sz="2000">
                <a:latin typeface="Segoe UI" pitchFamily="34" charset="0"/>
                <a:ea typeface="Segoe UI" pitchFamily="34" charset="0"/>
                <a:cs typeface="Segoe UI" pitchFamily="34" charset="0"/>
              </a:defRPr>
            </a:lvl1pPr>
            <a:lvl2pPr>
              <a:defRPr sz="2000">
                <a:latin typeface="Segoe UI" pitchFamily="34" charset="0"/>
                <a:ea typeface="Segoe UI" pitchFamily="34" charset="0"/>
                <a:cs typeface="Segoe UI" pitchFamily="34" charset="0"/>
              </a:defRPr>
            </a:lvl2pPr>
            <a:lvl3pPr>
              <a:defRPr sz="2000">
                <a:latin typeface="Segoe UI" pitchFamily="34" charset="0"/>
                <a:ea typeface="Segoe UI" pitchFamily="34" charset="0"/>
                <a:cs typeface="Segoe UI" pitchFamily="34" charset="0"/>
              </a:defRPr>
            </a:lvl3pPr>
            <a:lvl4pPr>
              <a:defRPr sz="2000">
                <a:latin typeface="Segoe UI" pitchFamily="34" charset="0"/>
                <a:ea typeface="Segoe UI" pitchFamily="34" charset="0"/>
                <a:cs typeface="Segoe UI" pitchFamily="34" charset="0"/>
              </a:defRPr>
            </a:lvl4pPr>
            <a:lvl5pPr>
              <a:defRPr sz="2000">
                <a:latin typeface="Segoe UI" pitchFamily="34" charset="0"/>
                <a:ea typeface="Segoe UI" pitchFamily="34" charset="0"/>
                <a:cs typeface="Segoe UI"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655344" y="1770501"/>
            <a:ext cx="4038600" cy="4525963"/>
          </a:xfrm>
        </p:spPr>
        <p:txBody>
          <a:bodyPr>
            <a:normAutofit/>
          </a:bodyPr>
          <a:lstStyle>
            <a:lvl1pPr>
              <a:defRPr sz="2000">
                <a:latin typeface="Segoe UI" pitchFamily="34" charset="0"/>
                <a:ea typeface="Segoe UI" pitchFamily="34" charset="0"/>
                <a:cs typeface="Segoe UI" pitchFamily="34" charset="0"/>
              </a:defRPr>
            </a:lvl1pPr>
            <a:lvl2pPr>
              <a:defRPr sz="2000">
                <a:latin typeface="Segoe UI" pitchFamily="34" charset="0"/>
                <a:ea typeface="Segoe UI" pitchFamily="34" charset="0"/>
                <a:cs typeface="Segoe UI" pitchFamily="34" charset="0"/>
              </a:defRPr>
            </a:lvl2pPr>
            <a:lvl3pPr>
              <a:defRPr sz="2000">
                <a:latin typeface="Segoe UI" pitchFamily="34" charset="0"/>
                <a:ea typeface="Segoe UI" pitchFamily="34" charset="0"/>
                <a:cs typeface="Segoe UI" pitchFamily="34" charset="0"/>
              </a:defRPr>
            </a:lvl3pPr>
            <a:lvl4pPr>
              <a:defRPr sz="2000">
                <a:latin typeface="Segoe UI" pitchFamily="34" charset="0"/>
                <a:ea typeface="Segoe UI" pitchFamily="34" charset="0"/>
                <a:cs typeface="Segoe UI" pitchFamily="34" charset="0"/>
              </a:defRPr>
            </a:lvl4pPr>
            <a:lvl5pPr>
              <a:defRPr sz="2000">
                <a:latin typeface="Segoe UI" pitchFamily="34" charset="0"/>
                <a:ea typeface="Segoe UI" pitchFamily="34" charset="0"/>
                <a:cs typeface="Segoe UI" pitchFamily="34" charset="0"/>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lvl1pPr>
              <a:defRPr>
                <a:latin typeface="Segoe UI" pitchFamily="34" charset="0"/>
                <a:ea typeface="Segoe UI" pitchFamily="34" charset="0"/>
                <a:cs typeface="Segoe UI"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a:latin typeface="Segoe UI" pitchFamily="34" charset="0"/>
                <a:ea typeface="Segoe UI" pitchFamily="34" charset="0"/>
                <a:cs typeface="Segoe UI"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atin typeface="Segoe UI" pitchFamily="34" charset="0"/>
                <a:ea typeface="Segoe UI" pitchFamily="34" charset="0"/>
                <a:cs typeface="Segoe UI" pitchFamily="34" charset="0"/>
              </a:defRPr>
            </a:lvl1pPr>
          </a:lstStyle>
          <a:p>
            <a:pPr>
              <a:defRPr/>
            </a:pPr>
            <a:fld id="{E13DDD0F-2185-4E87-8281-2C1407D7BC9E}" type="slidenum">
              <a:rPr lang="en-US" smtClean="0"/>
              <a:pPr>
                <a:defRPr/>
              </a:pPr>
              <a:t>‹#›</a:t>
            </a:fld>
            <a:endParaRPr lang="en-US" dirty="0"/>
          </a:p>
        </p:txBody>
      </p:sp>
    </p:spTree>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772400" cy="914400"/>
          </a:xfrm>
        </p:spPr>
        <p:txBody>
          <a:bodyPr anchor="t"/>
          <a:lstStyle>
            <a:lvl1pPr>
              <a:defRPr sz="3600">
                <a:latin typeface="Segoe UI" pitchFamily="34" charset="0"/>
                <a:ea typeface="Segoe UI" pitchFamily="34" charset="0"/>
                <a:cs typeface="Segoe UI" pitchFamily="34" charset="0"/>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000" b="1">
                <a:solidFill>
                  <a:schemeClr val="accent2"/>
                </a:solidFill>
                <a:latin typeface="Segoe UI" pitchFamily="34" charset="0"/>
                <a:ea typeface="Segoe UI" pitchFamily="34" charset="0"/>
                <a:cs typeface="Segoe UI" pitchFamily="34" charset="0"/>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000" b="1">
                <a:solidFill>
                  <a:schemeClr val="accent2"/>
                </a:solidFill>
                <a:latin typeface="Segoe UI" pitchFamily="34" charset="0"/>
                <a:ea typeface="Segoe UI" pitchFamily="34" charset="0"/>
                <a:cs typeface="Segoe UI" pitchFamily="34" charset="0"/>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normAutofit/>
          </a:bodyPr>
          <a:lstStyle>
            <a:lvl1pPr>
              <a:defRPr sz="2000">
                <a:latin typeface="Segoe UI" pitchFamily="34" charset="0"/>
                <a:ea typeface="Segoe UI" pitchFamily="34" charset="0"/>
                <a:cs typeface="Segoe UI" pitchFamily="34" charset="0"/>
              </a:defRPr>
            </a:lvl1pPr>
            <a:lvl2pPr>
              <a:defRPr sz="2000">
                <a:latin typeface="Segoe UI" pitchFamily="34" charset="0"/>
                <a:ea typeface="Segoe UI" pitchFamily="34" charset="0"/>
                <a:cs typeface="Segoe UI" pitchFamily="34" charset="0"/>
              </a:defRPr>
            </a:lvl2pPr>
            <a:lvl3pPr>
              <a:defRPr sz="2000">
                <a:latin typeface="Segoe UI" pitchFamily="34" charset="0"/>
                <a:ea typeface="Segoe UI" pitchFamily="34" charset="0"/>
                <a:cs typeface="Segoe UI" pitchFamily="34" charset="0"/>
              </a:defRPr>
            </a:lvl3pPr>
            <a:lvl4pPr>
              <a:defRPr sz="2000">
                <a:latin typeface="Segoe UI" pitchFamily="34" charset="0"/>
                <a:ea typeface="Segoe UI" pitchFamily="34" charset="0"/>
                <a:cs typeface="Segoe UI" pitchFamily="34" charset="0"/>
              </a:defRPr>
            </a:lvl4pPr>
            <a:lvl5pPr>
              <a:defRPr sz="2000">
                <a:latin typeface="Segoe UI" pitchFamily="34" charset="0"/>
                <a:ea typeface="Segoe UI" pitchFamily="34" charset="0"/>
                <a:cs typeface="Segoe UI" pitchFamily="34" charset="0"/>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normAutofit/>
          </a:bodyPr>
          <a:lstStyle>
            <a:lvl1pPr>
              <a:defRPr sz="2000">
                <a:latin typeface="Segoe UI" pitchFamily="34" charset="0"/>
                <a:ea typeface="Segoe UI" pitchFamily="34" charset="0"/>
                <a:cs typeface="Segoe UI" pitchFamily="34" charset="0"/>
              </a:defRPr>
            </a:lvl1pPr>
            <a:lvl2pPr>
              <a:defRPr sz="2000">
                <a:latin typeface="Segoe UI" pitchFamily="34" charset="0"/>
                <a:ea typeface="Segoe UI" pitchFamily="34" charset="0"/>
                <a:cs typeface="Segoe UI" pitchFamily="34" charset="0"/>
              </a:defRPr>
            </a:lvl2pPr>
            <a:lvl3pPr>
              <a:defRPr sz="2000">
                <a:latin typeface="Segoe UI" pitchFamily="34" charset="0"/>
                <a:ea typeface="Segoe UI" pitchFamily="34" charset="0"/>
                <a:cs typeface="Segoe UI" pitchFamily="34" charset="0"/>
              </a:defRPr>
            </a:lvl3pPr>
            <a:lvl4pPr>
              <a:defRPr sz="2000">
                <a:latin typeface="Segoe UI" pitchFamily="34" charset="0"/>
                <a:ea typeface="Segoe UI" pitchFamily="34" charset="0"/>
                <a:cs typeface="Segoe UI" pitchFamily="34" charset="0"/>
              </a:defRPr>
            </a:lvl4pPr>
            <a:lvl5pPr>
              <a:defRPr sz="2000">
                <a:latin typeface="Segoe UI" pitchFamily="34" charset="0"/>
                <a:ea typeface="Segoe UI" pitchFamily="34" charset="0"/>
                <a:cs typeface="Segoe UI" pitchFamily="34" charset="0"/>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lvl1pPr>
              <a:defRPr>
                <a:latin typeface="Segoe UI" pitchFamily="34" charset="0"/>
                <a:ea typeface="Segoe UI" pitchFamily="34" charset="0"/>
                <a:cs typeface="Segoe UI" pitchFamily="34"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a:latin typeface="Segoe UI" pitchFamily="34" charset="0"/>
                <a:ea typeface="Segoe UI" pitchFamily="34" charset="0"/>
                <a:cs typeface="Segoe UI" pitchFamily="34"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atin typeface="Segoe UI" pitchFamily="34" charset="0"/>
                <a:ea typeface="Segoe UI" pitchFamily="34" charset="0"/>
                <a:cs typeface="Segoe UI" pitchFamily="34" charset="0"/>
              </a:defRPr>
            </a:lvl1pPr>
          </a:lstStyle>
          <a:p>
            <a:pPr>
              <a:defRPr/>
            </a:pPr>
            <a:fld id="{28083D20-7803-44F4-9E46-0E6A39CEA479}" type="slidenum">
              <a:rPr lang="en-US" smtClean="0"/>
              <a:pPr>
                <a:defRPr/>
              </a:pPr>
              <a:t>‹#›</a:t>
            </a:fld>
            <a:endParaRPr lang="en-US" dirty="0"/>
          </a:p>
        </p:txBody>
      </p:sp>
    </p:spTree>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772400" cy="914400"/>
          </a:xfrm>
        </p:spPr>
        <p:txBody>
          <a:bodyPr/>
          <a:lstStyle>
            <a:lvl1pPr>
              <a:defRPr sz="3600" cap="none" baseline="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84ACCE4B-1677-49E3-AF83-6E35CFFAB042}" type="slidenum">
              <a:rPr lang="en-US" smtClean="0"/>
              <a:pPr>
                <a:defRPr/>
              </a:pPr>
              <a:t>‹#›</a:t>
            </a:fld>
            <a:endParaRPr lang="en-US" dirty="0"/>
          </a:p>
        </p:txBody>
      </p:sp>
    </p:spTree>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B8018A67-75DB-40B9-B749-80E47652F743}" type="slidenum">
              <a:rPr lang="en-US" smtClean="0"/>
              <a:pPr>
                <a:defRPr/>
              </a:pPr>
              <a:t>‹#›</a:t>
            </a:fld>
            <a:endParaRPr lang="en-US" dirty="0"/>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62050"/>
          </a:xfrm>
        </p:spPr>
        <p:txBody>
          <a:bodyPr anchor="ctr"/>
          <a:lstStyle>
            <a:lvl1pPr algn="l">
              <a:buNone/>
              <a:defRPr sz="3600" b="0">
                <a:latin typeface="Segoe UI" pitchFamily="34" charset="0"/>
                <a:ea typeface="Segoe UI" pitchFamily="34" charset="0"/>
                <a:cs typeface="Segoe UI" pitchFamily="34" charset="0"/>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435100"/>
            <a:ext cx="2514600" cy="4572000"/>
          </a:xfrm>
        </p:spPr>
        <p:txBody>
          <a:bodyPr/>
          <a:lstStyle>
            <a:lvl1pPr marL="54864" indent="0">
              <a:buNone/>
              <a:defRPr sz="2000">
                <a:latin typeface="Segoe UI" pitchFamily="34" charset="0"/>
                <a:ea typeface="Segoe UI" pitchFamily="34" charset="0"/>
                <a:cs typeface="Segoe UI"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124200" y="1435100"/>
            <a:ext cx="5486400" cy="4572000"/>
          </a:xfrm>
        </p:spPr>
        <p:txBody>
          <a:bodyPr>
            <a:normAutofit/>
          </a:bodyPr>
          <a:lstStyle>
            <a:lvl1pPr>
              <a:defRPr sz="2000">
                <a:latin typeface="Segoe UI" pitchFamily="34" charset="0"/>
                <a:ea typeface="Segoe UI" pitchFamily="34" charset="0"/>
                <a:cs typeface="Segoe UI" pitchFamily="34" charset="0"/>
              </a:defRPr>
            </a:lvl1pPr>
            <a:lvl2pPr>
              <a:defRPr sz="2000">
                <a:latin typeface="Segoe UI" pitchFamily="34" charset="0"/>
                <a:ea typeface="Segoe UI" pitchFamily="34" charset="0"/>
                <a:cs typeface="Segoe UI" pitchFamily="34" charset="0"/>
              </a:defRPr>
            </a:lvl2pPr>
            <a:lvl3pPr>
              <a:defRPr sz="2000">
                <a:latin typeface="Segoe UI" pitchFamily="34" charset="0"/>
                <a:ea typeface="Segoe UI" pitchFamily="34" charset="0"/>
                <a:cs typeface="Segoe UI" pitchFamily="34" charset="0"/>
              </a:defRPr>
            </a:lvl3pPr>
            <a:lvl4pPr>
              <a:defRPr sz="2000">
                <a:latin typeface="Segoe UI" pitchFamily="34" charset="0"/>
                <a:ea typeface="Segoe UI" pitchFamily="34" charset="0"/>
                <a:cs typeface="Segoe UI" pitchFamily="34" charset="0"/>
              </a:defRPr>
            </a:lvl4pPr>
            <a:lvl5pPr>
              <a:defRPr sz="2000">
                <a:latin typeface="Segoe UI" pitchFamily="34" charset="0"/>
                <a:ea typeface="Segoe UI" pitchFamily="34" charset="0"/>
                <a:cs typeface="Segoe UI" pitchFamily="34" charset="0"/>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lvl1pPr>
              <a:defRPr>
                <a:latin typeface="Calibri"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a:latin typeface="Calibri"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atin typeface="Calibri" pitchFamily="34" charset="0"/>
              </a:defRPr>
            </a:lvl1pPr>
          </a:lstStyle>
          <a:p>
            <a:pPr>
              <a:defRPr/>
            </a:pPr>
            <a:fld id="{6D01E465-1597-40C6-B3DD-83DA804CD115}" type="slidenum">
              <a:rPr lang="en-US" smtClean="0"/>
              <a:pPr>
                <a:defRPr/>
              </a:pPr>
              <a:t>‹#›</a:t>
            </a:fld>
            <a:endParaRPr lang="en-US" dirty="0"/>
          </a:p>
        </p:txBody>
      </p:sp>
    </p:spTree>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381000" y="228600"/>
            <a:ext cx="7772400" cy="914400"/>
          </a:xfrm>
          <a:prstGeom prst="rect">
            <a:avLst/>
          </a:prstGeom>
        </p:spPr>
        <p:txBody>
          <a:bodyPr vert="horz" anchor="t">
            <a:no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381000" y="1783560"/>
            <a:ext cx="7772400" cy="457200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Calibri" pitchFamily="34" charset="0"/>
              </a:defRPr>
            </a:lvl1pPr>
          </a:lstStyle>
          <a:p>
            <a:pPr>
              <a:defRPr/>
            </a:pPr>
            <a:endParaRPr lang="en-US" dirty="0"/>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Calibri" pitchFamily="34" charset="0"/>
              </a:defRPr>
            </a:lvl1pPr>
          </a:lstStyle>
          <a:p>
            <a:pPr>
              <a:defRPr/>
            </a:pPr>
            <a:endParaRPr lang="en-US" dirty="0"/>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Calibri" pitchFamily="34" charset="0"/>
              </a:defRPr>
            </a:lvl1pPr>
          </a:lstStyle>
          <a:p>
            <a:pPr>
              <a:defRPr/>
            </a:pPr>
            <a:fld id="{7EB722DA-4415-4D8B-AA76-BC8EBDE45F2D}" type="slidenum">
              <a:rPr lang="en-US" smtClean="0"/>
              <a:pPr>
                <a:defRPr/>
              </a:pPr>
              <a:t>‹#›</a:t>
            </a:fld>
            <a:endParaRPr lang="en-US" dirty="0"/>
          </a:p>
        </p:txBody>
      </p:sp>
    </p:spTree>
  </p:cSld>
  <p:clrMap bg1="dk1" tx1="lt1" bg2="dk2" tx2="lt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Lst>
  <p:transition/>
  <p:timing>
    <p:tnLst>
      <p:par>
        <p:cTn id="1" dur="indefinite" restart="never" nodeType="tmRoot"/>
      </p:par>
    </p:tnLst>
  </p:timing>
  <p:hf hdr="0" ftr="0" dt="0"/>
  <p:txStyles>
    <p:titleStyle>
      <a:lvl1pPr algn="l" rtl="0" eaLnBrk="1" latinLnBrk="0" hangingPunct="1">
        <a:spcBef>
          <a:spcPct val="0"/>
        </a:spcBef>
        <a:buNone/>
        <a:defRPr kumimoji="0" sz="3600" b="0" kern="1200" spc="-100" baseline="0">
          <a:solidFill>
            <a:srgbClr val="E91173"/>
          </a:solidFill>
          <a:latin typeface="Segoe UI" pitchFamily="34" charset="0"/>
          <a:ea typeface="Segoe UI" pitchFamily="34" charset="0"/>
          <a:cs typeface="Segoe UI" pitchFamily="34" charset="0"/>
        </a:defRPr>
      </a:lvl1pPr>
    </p:titleStyle>
    <p:bodyStyle>
      <a:lvl1pPr marL="411480" indent="-342900" algn="l" rtl="0" eaLnBrk="1" latinLnBrk="0" hangingPunct="1">
        <a:spcBef>
          <a:spcPts val="700"/>
        </a:spcBef>
        <a:buClr>
          <a:srgbClr val="E91173"/>
        </a:buClr>
        <a:buSzPct val="100000"/>
        <a:buFont typeface="Wingdings" pitchFamily="2" charset="2"/>
        <a:buChar char=""/>
        <a:defRPr kumimoji="0" sz="2000" kern="1200">
          <a:solidFill>
            <a:schemeClr val="tx1"/>
          </a:solidFill>
          <a:latin typeface="Segoe UI" pitchFamily="34" charset="0"/>
          <a:ea typeface="Segoe UI" pitchFamily="34" charset="0"/>
          <a:cs typeface="Segoe UI" pitchFamily="34" charset="0"/>
        </a:defRPr>
      </a:lvl1pPr>
      <a:lvl2pPr marL="740664" indent="-285750" algn="l" rtl="0" eaLnBrk="1" latinLnBrk="0" hangingPunct="1">
        <a:spcBef>
          <a:spcPct val="20000"/>
        </a:spcBef>
        <a:buClr>
          <a:schemeClr val="accent2"/>
        </a:buClr>
        <a:buSzPct val="80000"/>
        <a:buFont typeface="Wingdings" pitchFamily="2" charset="2"/>
        <a:buChar char=""/>
        <a:defRPr kumimoji="0" sz="2000" kern="1200">
          <a:solidFill>
            <a:schemeClr val="tx1"/>
          </a:solidFill>
          <a:latin typeface="Segoe UI" pitchFamily="34" charset="0"/>
          <a:ea typeface="Segoe UI" pitchFamily="34" charset="0"/>
          <a:cs typeface="Segoe UI" pitchFamily="34" charset="0"/>
        </a:defRPr>
      </a:lvl2pPr>
      <a:lvl3pPr marL="996696" indent="-228600" algn="l" rtl="0" eaLnBrk="1" latinLnBrk="0" hangingPunct="1">
        <a:spcBef>
          <a:spcPct val="20000"/>
        </a:spcBef>
        <a:buClr>
          <a:schemeClr val="accent2"/>
        </a:buClr>
        <a:buSzPct val="100000"/>
        <a:buFont typeface="Wingdings" pitchFamily="2" charset="2"/>
        <a:buChar char="§"/>
        <a:defRPr kumimoji="0" sz="2000" kern="1200">
          <a:solidFill>
            <a:schemeClr val="tx1"/>
          </a:solidFill>
          <a:latin typeface="Segoe UI" pitchFamily="34" charset="0"/>
          <a:ea typeface="Segoe UI" pitchFamily="34" charset="0"/>
          <a:cs typeface="Segoe UI" pitchFamily="34" charset="0"/>
        </a:defRPr>
      </a:lvl3pPr>
      <a:lvl4pPr marL="1261872" indent="-228600" algn="l" rtl="0" eaLnBrk="1" latinLnBrk="0" hangingPunct="1">
        <a:spcBef>
          <a:spcPct val="20000"/>
        </a:spcBef>
        <a:buClr>
          <a:srgbClr val="E91173"/>
        </a:buClr>
        <a:buSzPct val="90000"/>
        <a:buFont typeface="Courier New" pitchFamily="49" charset="0"/>
        <a:buChar char="o"/>
        <a:defRPr kumimoji="0" sz="2000" kern="1200">
          <a:solidFill>
            <a:schemeClr val="tx1"/>
          </a:solidFill>
          <a:latin typeface="Segoe UI" pitchFamily="34" charset="0"/>
          <a:ea typeface="Segoe UI" pitchFamily="34" charset="0"/>
          <a:cs typeface="Segoe UI" pitchFamily="34" charset="0"/>
        </a:defRPr>
      </a:lvl4pPr>
      <a:lvl5pPr marL="1481328" indent="-210312" algn="l" rtl="0" eaLnBrk="1" latinLnBrk="0" hangingPunct="1">
        <a:spcBef>
          <a:spcPct val="20000"/>
        </a:spcBef>
        <a:buClr>
          <a:srgbClr val="E91173"/>
        </a:buClr>
        <a:buFont typeface="Arial" pitchFamily="34" charset="0"/>
        <a:buChar char="•"/>
        <a:defRPr kumimoji="0" sz="2000" kern="1200">
          <a:solidFill>
            <a:schemeClr val="tx1"/>
          </a:solidFill>
          <a:latin typeface="Segoe UI" pitchFamily="34" charset="0"/>
          <a:ea typeface="Segoe UI" pitchFamily="34" charset="0"/>
          <a:cs typeface="Segoe UI"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findicons.com/files/icons/1620/crystal_project/128/mycomputer.pn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hyperlink" Target="http://hospitalitytechnology.edgl.com/top-stories/Are-We-in-the-Cloud-Decade-66712"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findicons.com/files/icons/703/artists_valley_sample/128/business_man_blue.png"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4400" y="4343400"/>
            <a:ext cx="8001000" cy="1975104"/>
          </a:xfrm>
        </p:spPr>
        <p:txBody>
          <a:bodyPr/>
          <a:lstStyle/>
          <a:p>
            <a:r>
              <a:rPr lang="fr-FR" sz="2000" dirty="0" err="1" smtClean="0">
                <a:effectLst/>
              </a:rPr>
              <a:t>Hotel</a:t>
            </a:r>
            <a:r>
              <a:rPr lang="fr-FR" sz="2000" dirty="0" smtClean="0">
                <a:effectLst/>
              </a:rPr>
              <a:t> concepts, </a:t>
            </a:r>
            <a:r>
              <a:rPr lang="fr-FR" sz="2000" dirty="0" err="1" smtClean="0">
                <a:effectLst/>
              </a:rPr>
              <a:t>brilliant</a:t>
            </a:r>
            <a:r>
              <a:rPr lang="fr-FR" sz="2000" dirty="0" smtClean="0">
                <a:effectLst/>
              </a:rPr>
              <a:t> User meeting</a:t>
            </a:r>
            <a:r>
              <a:rPr lang="fr-FR" sz="2000" dirty="0">
                <a:effectLst/>
              </a:rPr>
              <a:t/>
            </a:r>
            <a:br>
              <a:rPr lang="fr-FR" sz="2000" dirty="0">
                <a:effectLst/>
              </a:rPr>
            </a:br>
            <a:r>
              <a:rPr lang="en-US" sz="2000" dirty="0" smtClean="0"/>
              <a:t/>
            </a:r>
            <a:br>
              <a:rPr lang="en-US" sz="2000" dirty="0" smtClean="0"/>
            </a:br>
            <a:r>
              <a:rPr lang="en-US" sz="1400" dirty="0" smtClean="0"/>
              <a:t>28 March 2012, </a:t>
            </a:r>
            <a:r>
              <a:rPr lang="en-US" sz="1400" dirty="0" err="1" smtClean="0"/>
              <a:t>houten</a:t>
            </a:r>
            <a:r>
              <a:rPr lang="en-US" sz="1400" dirty="0" smtClean="0"/>
              <a:t> </a:t>
            </a:r>
            <a:r>
              <a:rPr lang="en-US" sz="1400" dirty="0" err="1" smtClean="0"/>
              <a:t>nl</a:t>
            </a:r>
            <a:endParaRPr lang="en-GB" sz="1400" dirty="0"/>
          </a:p>
        </p:txBody>
      </p:sp>
      <p:sp>
        <p:nvSpPr>
          <p:cNvPr id="4" name="Subtitle 3"/>
          <p:cNvSpPr>
            <a:spLocks noGrp="1"/>
          </p:cNvSpPr>
          <p:nvPr>
            <p:ph type="subTitle" idx="1"/>
          </p:nvPr>
        </p:nvSpPr>
        <p:spPr/>
        <p:txBody>
          <a:bodyPr>
            <a:normAutofit/>
          </a:bodyPr>
          <a:lstStyle/>
          <a:p>
            <a:r>
              <a:rPr lang="en-US" sz="3200" dirty="0" smtClean="0"/>
              <a:t>Nick Price</a:t>
            </a:r>
          </a:p>
          <a:p>
            <a:endParaRPr lang="en-GB" sz="32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545397474"/>
              </p:ext>
            </p:extLst>
          </p:nvPr>
        </p:nvGraphicFramePr>
        <p:xfrm>
          <a:off x="533400" y="1276350"/>
          <a:ext cx="7315200"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10</a:t>
            </a:fld>
            <a:endParaRPr lang="en-US" dirty="0"/>
          </a:p>
        </p:txBody>
      </p:sp>
      <p:sp>
        <p:nvSpPr>
          <p:cNvPr id="8" name="Rectangle 3"/>
          <p:cNvSpPr txBox="1">
            <a:spLocks noChangeArrowheads="1"/>
          </p:cNvSpPr>
          <p:nvPr/>
        </p:nvSpPr>
        <p:spPr>
          <a:xfrm>
            <a:off x="5486400" y="3320796"/>
            <a:ext cx="3581400" cy="368808"/>
          </a:xfrm>
          <a:prstGeom prst="rect">
            <a:avLst/>
          </a:prstGeom>
        </p:spPr>
        <p:txBody>
          <a:bodyPr vert="horz">
            <a:noAutofit/>
          </a:bodyPr>
          <a:lstStyle/>
          <a:p>
            <a:pPr marL="68580" marR="0" lvl="0" defTabSz="914400" rtl="0" eaLnBrk="1" fontAlgn="auto" latinLnBrk="0" hangingPunct="1">
              <a:lnSpc>
                <a:spcPct val="100000"/>
              </a:lnSpc>
              <a:spcBef>
                <a:spcPts val="700"/>
              </a:spcBef>
              <a:spcAft>
                <a:spcPts val="0"/>
              </a:spcAft>
              <a:buClr>
                <a:srgbClr val="E91173"/>
              </a:buClr>
              <a:buSzPct val="100000"/>
              <a:tabLst/>
              <a:defRPr/>
            </a:pPr>
            <a:r>
              <a:rPr lang="en-US" b="1" dirty="0">
                <a:latin typeface="+mn-lt"/>
                <a:ea typeface="Segoe UI" pitchFamily="34" charset="0"/>
                <a:cs typeface="Segoe UI" pitchFamily="34" charset="0"/>
              </a:rPr>
              <a:t>s</a:t>
            </a:r>
            <a:r>
              <a:rPr kumimoji="0" lang="en-US" b="1" i="0" u="none" strike="noStrike" kern="1200" cap="none" spc="0" normalizeH="0" baseline="0" noProof="0" dirty="0" err="1" smtClean="0">
                <a:ln>
                  <a:noFill/>
                </a:ln>
                <a:solidFill>
                  <a:schemeClr val="tx1"/>
                </a:solidFill>
                <a:effectLst/>
                <a:uLnTx/>
                <a:uFillTx/>
                <a:latin typeface="+mn-lt"/>
                <a:ea typeface="Segoe UI" pitchFamily="34" charset="0"/>
                <a:cs typeface="Segoe UI" pitchFamily="34" charset="0"/>
              </a:rPr>
              <a:t>ource</a:t>
            </a:r>
            <a:r>
              <a:rPr kumimoji="0" lang="en-US" b="1" i="0" u="none" strike="noStrike" kern="1200" cap="none" spc="0" normalizeH="0" baseline="0" noProof="0" dirty="0" smtClean="0">
                <a:ln>
                  <a:noFill/>
                </a:ln>
                <a:solidFill>
                  <a:schemeClr val="tx1"/>
                </a:solidFill>
                <a:effectLst/>
                <a:uLnTx/>
                <a:uFillTx/>
                <a:latin typeface="+mn-lt"/>
                <a:ea typeface="Segoe UI" pitchFamily="34" charset="0"/>
                <a:cs typeface="Segoe UI" pitchFamily="34" charset="0"/>
              </a:rPr>
              <a:t>:</a:t>
            </a:r>
            <a:r>
              <a:rPr kumimoji="0" lang="en-US" b="1" i="0" u="none" strike="noStrike" kern="1200" cap="none" spc="0" normalizeH="0" noProof="0" dirty="0" smtClean="0">
                <a:ln>
                  <a:noFill/>
                </a:ln>
                <a:solidFill>
                  <a:schemeClr val="tx1"/>
                </a:solidFill>
                <a:effectLst/>
                <a:uLnTx/>
                <a:uFillTx/>
                <a:latin typeface="+mn-lt"/>
                <a:ea typeface="Segoe UI" pitchFamily="34" charset="0"/>
                <a:cs typeface="Segoe UI" pitchFamily="34" charset="0"/>
              </a:rPr>
              <a:t> Mandarin Oriental</a:t>
            </a:r>
            <a:endParaRPr kumimoji="0" lang="en-US" b="1" i="0" u="none" strike="noStrike" kern="1200" cap="none" spc="0" normalizeH="0" baseline="0" noProof="0" dirty="0" smtClean="0">
              <a:ln>
                <a:noFill/>
              </a:ln>
              <a:solidFill>
                <a:schemeClr val="tx1"/>
              </a:solidFill>
              <a:effectLst/>
              <a:uLnTx/>
              <a:uFillTx/>
              <a:latin typeface="+mn-lt"/>
              <a:ea typeface="Segoe UI" pitchFamily="34" charset="0"/>
              <a:cs typeface="Segoe UI" pitchFamily="34" charset="0"/>
            </a:endParaRPr>
          </a:p>
        </p:txBody>
      </p:sp>
      <p:sp>
        <p:nvSpPr>
          <p:cNvPr id="7" name="Title 1"/>
          <p:cNvSpPr txBox="1">
            <a:spLocks/>
          </p:cNvSpPr>
          <p:nvPr/>
        </p:nvSpPr>
        <p:spPr>
          <a:xfrm>
            <a:off x="381000" y="228600"/>
            <a:ext cx="7772400" cy="914400"/>
          </a:xfrm>
          <a:prstGeom prst="rect">
            <a:avLst/>
          </a:prstGeom>
        </p:spPr>
        <p:txBody>
          <a:bodyPr vert="horz" anchor="t">
            <a:noAutofit/>
          </a:bodyPr>
          <a:lstStyle>
            <a:lvl1pPr algn="l" rtl="0" eaLnBrk="1" latinLnBrk="0" hangingPunct="1">
              <a:spcBef>
                <a:spcPct val="0"/>
              </a:spcBef>
              <a:buNone/>
              <a:defRPr kumimoji="0" sz="3600" b="0" kern="1200" spc="-100" baseline="0">
                <a:solidFill>
                  <a:srgbClr val="E91173"/>
                </a:solidFill>
                <a:latin typeface="Segoe UI" pitchFamily="34" charset="0"/>
                <a:ea typeface="Segoe UI" pitchFamily="34" charset="0"/>
                <a:cs typeface="Segoe UI" pitchFamily="34" charset="0"/>
              </a:defRPr>
            </a:lvl1pPr>
          </a:lstStyle>
          <a:p>
            <a:pPr fontAlgn="ctr"/>
            <a:r>
              <a:rPr lang="en-US" dirty="0" err="1" smtClean="0"/>
              <a:t>tv</a:t>
            </a:r>
            <a:r>
              <a:rPr lang="en-US" dirty="0" smtClean="0"/>
              <a:t> infotainment</a:t>
            </a:r>
            <a:endParaRPr lang="en-US" dirty="0"/>
          </a:p>
        </p:txBody>
      </p:sp>
    </p:spTree>
    <p:extLst>
      <p:ext uri="{BB962C8B-B14F-4D97-AF65-F5344CB8AC3E}">
        <p14:creationId xmlns:p14="http://schemas.microsoft.com/office/powerpoint/2010/main" val="274422051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25749"/>
            <a:ext cx="9144000" cy="6883749"/>
          </a:xfrm>
          <a:prstGeom prst="rect">
            <a:avLst/>
          </a:prstGeom>
          <a:noFill/>
          <a:ln>
            <a:solidFill>
              <a:schemeClr val="bg1">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dirty="0" smtClean="0"/>
              <a:t>telephony</a:t>
            </a:r>
            <a:endParaRPr lang="en-GB" dirty="0"/>
          </a:p>
        </p:txBody>
      </p:sp>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11</a:t>
            </a:fld>
            <a:endParaRPr lang="en-US" dirty="0"/>
          </a:p>
        </p:txBody>
      </p:sp>
      <p:sp>
        <p:nvSpPr>
          <p:cNvPr id="9" name="Title 1"/>
          <p:cNvSpPr txBox="1">
            <a:spLocks/>
          </p:cNvSpPr>
          <p:nvPr/>
        </p:nvSpPr>
        <p:spPr>
          <a:xfrm>
            <a:off x="2392045" y="229084"/>
            <a:ext cx="5071110" cy="554182"/>
          </a:xfrm>
          <a:prstGeom prst="rect">
            <a:avLst/>
          </a:prstGeom>
        </p:spPr>
        <p:txBody>
          <a:bodyPr vert="horz" anchor="t">
            <a:noAutofit/>
          </a:bodyPr>
          <a:lstStyle>
            <a:lvl1pPr algn="l" rtl="0" eaLnBrk="1" latinLnBrk="0" hangingPunct="1">
              <a:spcBef>
                <a:spcPct val="0"/>
              </a:spcBef>
              <a:buNone/>
              <a:defRPr kumimoji="0" sz="3600" b="0" kern="1200" spc="-100" baseline="0">
                <a:solidFill>
                  <a:srgbClr val="E91173"/>
                </a:solidFill>
                <a:latin typeface="Segoe UI" pitchFamily="34" charset="0"/>
                <a:ea typeface="Segoe UI" pitchFamily="34" charset="0"/>
                <a:cs typeface="Segoe UI" pitchFamily="34" charset="0"/>
              </a:defRPr>
            </a:lvl1pPr>
          </a:lstStyle>
          <a:p>
            <a:r>
              <a:rPr lang="en-US" dirty="0" smtClean="0"/>
              <a:t>(</a:t>
            </a:r>
            <a:r>
              <a:rPr lang="en-US" dirty="0" smtClean="0">
                <a:solidFill>
                  <a:schemeClr val="accent1"/>
                </a:solidFill>
              </a:rPr>
              <a:t>the great tech FAIL</a:t>
            </a:r>
            <a:r>
              <a:rPr lang="en-US" dirty="0" smtClean="0"/>
              <a:t>)</a:t>
            </a:r>
            <a:endParaRPr lang="en-GB" dirty="0"/>
          </a:p>
        </p:txBody>
      </p:sp>
      <p:sp>
        <p:nvSpPr>
          <p:cNvPr id="10" name="Rectangle 3"/>
          <p:cNvSpPr txBox="1">
            <a:spLocks noChangeArrowheads="1"/>
          </p:cNvSpPr>
          <p:nvPr/>
        </p:nvSpPr>
        <p:spPr>
          <a:xfrm>
            <a:off x="685800" y="4895850"/>
            <a:ext cx="2514600" cy="266700"/>
          </a:xfrm>
          <a:prstGeom prst="rect">
            <a:avLst/>
          </a:prstGeom>
        </p:spPr>
        <p:txBody>
          <a:bodyPr vert="horz">
            <a:noAutofit/>
          </a:bodyPr>
          <a:lstStyle/>
          <a:p>
            <a:pPr marL="68580" marR="0" lvl="0" algn="ctr" defTabSz="914400" rtl="0" eaLnBrk="1" fontAlgn="auto" latinLnBrk="0" hangingPunct="1">
              <a:lnSpc>
                <a:spcPct val="100000"/>
              </a:lnSpc>
              <a:spcBef>
                <a:spcPts val="700"/>
              </a:spcBef>
              <a:spcAft>
                <a:spcPts val="0"/>
              </a:spcAft>
              <a:buClr>
                <a:srgbClr val="E91173"/>
              </a:buClr>
              <a:buSzPct val="100000"/>
              <a:tabLst/>
              <a:defRPr/>
            </a:pPr>
            <a:r>
              <a:rPr lang="en-US" b="1" dirty="0">
                <a:latin typeface="+mn-lt"/>
                <a:ea typeface="Segoe UI" pitchFamily="34" charset="0"/>
                <a:cs typeface="Segoe UI" pitchFamily="34" charset="0"/>
              </a:rPr>
              <a:t>s</a:t>
            </a:r>
            <a:r>
              <a:rPr kumimoji="0" lang="en-US" b="1" i="0" u="none" strike="noStrike" kern="1200" cap="none" spc="0" normalizeH="0" baseline="0" noProof="0" dirty="0" smtClean="0">
                <a:ln>
                  <a:noFill/>
                </a:ln>
                <a:solidFill>
                  <a:schemeClr val="tx1"/>
                </a:solidFill>
                <a:effectLst/>
                <a:uLnTx/>
                <a:uFillTx/>
                <a:latin typeface="+mn-lt"/>
                <a:ea typeface="Segoe UI" pitchFamily="34" charset="0"/>
                <a:cs typeface="Segoe UI" pitchFamily="34" charset="0"/>
              </a:rPr>
              <a:t>ource:</a:t>
            </a:r>
            <a:r>
              <a:rPr kumimoji="0" lang="en-US" b="1" i="0" u="none" strike="noStrike" kern="1200" cap="none" spc="0" normalizeH="0" noProof="0" dirty="0" smtClean="0">
                <a:ln>
                  <a:noFill/>
                </a:ln>
                <a:solidFill>
                  <a:schemeClr val="tx1"/>
                </a:solidFill>
                <a:effectLst/>
                <a:uLnTx/>
                <a:uFillTx/>
                <a:latin typeface="+mn-lt"/>
                <a:ea typeface="Segoe UI" pitchFamily="34" charset="0"/>
                <a:cs typeface="Segoe UI" pitchFamily="34" charset="0"/>
              </a:rPr>
              <a:t> Mandarin Oriental</a:t>
            </a:r>
            <a:endParaRPr kumimoji="0" lang="en-US" b="1" i="0" u="none" strike="noStrike" kern="1200" cap="none" spc="0" normalizeH="0" baseline="0" noProof="0" dirty="0" smtClean="0">
              <a:ln>
                <a:noFill/>
              </a:ln>
              <a:solidFill>
                <a:schemeClr val="tx1"/>
              </a:solidFill>
              <a:effectLst/>
              <a:uLnTx/>
              <a:uFillTx/>
              <a:latin typeface="+mn-lt"/>
              <a:ea typeface="Segoe UI" pitchFamily="34" charset="0"/>
              <a:cs typeface="Segoe UI" pitchFamily="34" charset="0"/>
            </a:endParaRPr>
          </a:p>
        </p:txBody>
      </p:sp>
      <p:graphicFrame>
        <p:nvGraphicFramePr>
          <p:cNvPr id="11" name="Chart 10"/>
          <p:cNvGraphicFramePr>
            <a:graphicFrameLocks/>
          </p:cNvGraphicFramePr>
          <p:nvPr>
            <p:extLst>
              <p:ext uri="{D42A27DB-BD31-4B8C-83A1-F6EECF244321}">
                <p14:modId xmlns:p14="http://schemas.microsoft.com/office/powerpoint/2010/main" val="3625555082"/>
              </p:ext>
            </p:extLst>
          </p:nvPr>
        </p:nvGraphicFramePr>
        <p:xfrm>
          <a:off x="457200" y="1295400"/>
          <a:ext cx="6629400" cy="3810000"/>
        </p:xfrm>
        <a:graphic>
          <a:graphicData uri="http://schemas.openxmlformats.org/drawingml/2006/chart">
            <c:chart xmlns:c="http://schemas.openxmlformats.org/drawingml/2006/chart" xmlns:r="http://schemas.openxmlformats.org/officeDocument/2006/relationships" r:id="rId4"/>
          </a:graphicData>
        </a:graphic>
      </p:graphicFrame>
      <p:grpSp>
        <p:nvGrpSpPr>
          <p:cNvPr id="12" name="Group 11"/>
          <p:cNvGrpSpPr/>
          <p:nvPr/>
        </p:nvGrpSpPr>
        <p:grpSpPr>
          <a:xfrm>
            <a:off x="1178885" y="1140023"/>
            <a:ext cx="6660090" cy="3071297"/>
            <a:chOff x="1178885" y="1140023"/>
            <a:chExt cx="6660090" cy="3071297"/>
          </a:xfrm>
        </p:grpSpPr>
        <p:cxnSp>
          <p:nvCxnSpPr>
            <p:cNvPr id="13" name="Straight Connector 12"/>
            <p:cNvCxnSpPr/>
            <p:nvPr/>
          </p:nvCxnSpPr>
          <p:spPr>
            <a:xfrm>
              <a:off x="6944684" y="1600200"/>
              <a:ext cx="0" cy="261112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78885" y="2516088"/>
              <a:ext cx="5765802" cy="0"/>
            </a:xfrm>
            <a:prstGeom prst="line">
              <a:avLst/>
            </a:prstGeom>
            <a:ln w="44450">
              <a:solidFill>
                <a:srgbClr val="66FF33"/>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033946" y="1140023"/>
              <a:ext cx="508473" cy="307777"/>
            </a:xfrm>
            <a:prstGeom prst="rect">
              <a:avLst/>
            </a:prstGeom>
            <a:noFill/>
          </p:spPr>
          <p:txBody>
            <a:bodyPr wrap="none" rtlCol="0">
              <a:spAutoFit/>
            </a:bodyPr>
            <a:lstStyle/>
            <a:p>
              <a:r>
                <a:rPr lang="en-GB" b="1" dirty="0" smtClean="0">
                  <a:latin typeface="+mn-lt"/>
                </a:rPr>
                <a:t>US$</a:t>
              </a:r>
              <a:endParaRPr lang="en-GB" b="1" dirty="0">
                <a:latin typeface="+mn-lt"/>
              </a:endParaRPr>
            </a:p>
          </p:txBody>
        </p:sp>
        <p:sp>
          <p:nvSpPr>
            <p:cNvPr id="16" name="TextBox 15"/>
            <p:cNvSpPr txBox="1"/>
            <p:nvPr/>
          </p:nvSpPr>
          <p:spPr>
            <a:xfrm>
              <a:off x="7033946" y="3807023"/>
              <a:ext cx="793807" cy="307777"/>
            </a:xfrm>
            <a:prstGeom prst="rect">
              <a:avLst/>
            </a:prstGeom>
            <a:noFill/>
          </p:spPr>
          <p:txBody>
            <a:bodyPr wrap="none" rtlCol="0">
              <a:spAutoFit/>
            </a:bodyPr>
            <a:lstStyle/>
            <a:p>
              <a:r>
                <a:rPr lang="en-GB" b="1" dirty="0" smtClean="0">
                  <a:latin typeface="+mn-lt"/>
                </a:rPr>
                <a:t>100,000</a:t>
              </a:r>
              <a:endParaRPr lang="en-GB" b="1" dirty="0">
                <a:latin typeface="+mn-lt"/>
              </a:endParaRPr>
            </a:p>
          </p:txBody>
        </p:sp>
        <p:sp>
          <p:nvSpPr>
            <p:cNvPr id="17" name="TextBox 16"/>
            <p:cNvSpPr txBox="1"/>
            <p:nvPr/>
          </p:nvSpPr>
          <p:spPr>
            <a:xfrm>
              <a:off x="7033946" y="3417198"/>
              <a:ext cx="791883" cy="307777"/>
            </a:xfrm>
            <a:prstGeom prst="rect">
              <a:avLst/>
            </a:prstGeom>
            <a:noFill/>
          </p:spPr>
          <p:txBody>
            <a:bodyPr wrap="none" rtlCol="0">
              <a:spAutoFit/>
            </a:bodyPr>
            <a:lstStyle/>
            <a:p>
              <a:r>
                <a:rPr lang="en-GB" b="1" dirty="0">
                  <a:latin typeface="+mn-lt"/>
                </a:rPr>
                <a:t>2</a:t>
              </a:r>
              <a:r>
                <a:rPr lang="en-GB" b="1" dirty="0" smtClean="0">
                  <a:latin typeface="+mn-lt"/>
                </a:rPr>
                <a:t>00,000</a:t>
              </a:r>
              <a:endParaRPr lang="en-GB" b="1" dirty="0">
                <a:latin typeface="+mn-lt"/>
              </a:endParaRPr>
            </a:p>
          </p:txBody>
        </p:sp>
        <p:sp>
          <p:nvSpPr>
            <p:cNvPr id="18" name="TextBox 17"/>
            <p:cNvSpPr txBox="1"/>
            <p:nvPr/>
          </p:nvSpPr>
          <p:spPr>
            <a:xfrm>
              <a:off x="7033946" y="3007323"/>
              <a:ext cx="793807" cy="307777"/>
            </a:xfrm>
            <a:prstGeom prst="rect">
              <a:avLst/>
            </a:prstGeom>
            <a:noFill/>
          </p:spPr>
          <p:txBody>
            <a:bodyPr wrap="none" rtlCol="0">
              <a:spAutoFit/>
            </a:bodyPr>
            <a:lstStyle/>
            <a:p>
              <a:r>
                <a:rPr lang="en-GB" b="1" dirty="0" smtClean="0">
                  <a:latin typeface="+mn-lt"/>
                </a:rPr>
                <a:t>300,000</a:t>
              </a:r>
              <a:endParaRPr lang="en-GB" b="1" dirty="0">
                <a:latin typeface="+mn-lt"/>
              </a:endParaRPr>
            </a:p>
          </p:txBody>
        </p:sp>
        <p:sp>
          <p:nvSpPr>
            <p:cNvPr id="19" name="TextBox 18"/>
            <p:cNvSpPr txBox="1"/>
            <p:nvPr/>
          </p:nvSpPr>
          <p:spPr>
            <a:xfrm>
              <a:off x="7033946" y="2578998"/>
              <a:ext cx="800219" cy="307777"/>
            </a:xfrm>
            <a:prstGeom prst="rect">
              <a:avLst/>
            </a:prstGeom>
            <a:noFill/>
          </p:spPr>
          <p:txBody>
            <a:bodyPr wrap="none" rtlCol="0">
              <a:spAutoFit/>
            </a:bodyPr>
            <a:lstStyle/>
            <a:p>
              <a:r>
                <a:rPr lang="en-GB" b="1" dirty="0">
                  <a:latin typeface="+mn-lt"/>
                </a:rPr>
                <a:t>4</a:t>
              </a:r>
              <a:r>
                <a:rPr lang="en-GB" b="1" dirty="0" smtClean="0">
                  <a:latin typeface="+mn-lt"/>
                </a:rPr>
                <a:t>00,000</a:t>
              </a:r>
              <a:endParaRPr lang="en-GB" b="1" dirty="0">
                <a:latin typeface="+mn-lt"/>
              </a:endParaRPr>
            </a:p>
          </p:txBody>
        </p:sp>
        <p:sp>
          <p:nvSpPr>
            <p:cNvPr id="20" name="TextBox 19"/>
            <p:cNvSpPr txBox="1"/>
            <p:nvPr/>
          </p:nvSpPr>
          <p:spPr>
            <a:xfrm>
              <a:off x="7033946" y="2169123"/>
              <a:ext cx="790281" cy="307777"/>
            </a:xfrm>
            <a:prstGeom prst="rect">
              <a:avLst/>
            </a:prstGeom>
            <a:noFill/>
          </p:spPr>
          <p:txBody>
            <a:bodyPr wrap="none" rtlCol="0">
              <a:spAutoFit/>
            </a:bodyPr>
            <a:lstStyle/>
            <a:p>
              <a:r>
                <a:rPr lang="en-GB" b="1" dirty="0" smtClean="0">
                  <a:latin typeface="+mn-lt"/>
                </a:rPr>
                <a:t>500,000</a:t>
              </a:r>
              <a:endParaRPr lang="en-GB" b="1" dirty="0">
                <a:latin typeface="+mn-lt"/>
              </a:endParaRPr>
            </a:p>
          </p:txBody>
        </p:sp>
        <p:sp>
          <p:nvSpPr>
            <p:cNvPr id="21" name="TextBox 20"/>
            <p:cNvSpPr txBox="1"/>
            <p:nvPr/>
          </p:nvSpPr>
          <p:spPr>
            <a:xfrm>
              <a:off x="7033946" y="1776894"/>
              <a:ext cx="805029" cy="307777"/>
            </a:xfrm>
            <a:prstGeom prst="rect">
              <a:avLst/>
            </a:prstGeom>
            <a:noFill/>
          </p:spPr>
          <p:txBody>
            <a:bodyPr wrap="none" rtlCol="0">
              <a:spAutoFit/>
            </a:bodyPr>
            <a:lstStyle/>
            <a:p>
              <a:r>
                <a:rPr lang="en-GB" b="1" dirty="0">
                  <a:latin typeface="+mn-lt"/>
                </a:rPr>
                <a:t>6</a:t>
              </a:r>
              <a:r>
                <a:rPr lang="en-GB" b="1" dirty="0" smtClean="0">
                  <a:latin typeface="+mn-lt"/>
                </a:rPr>
                <a:t>00,000</a:t>
              </a:r>
              <a:endParaRPr lang="en-GB" b="1" dirty="0">
                <a:latin typeface="+mn-lt"/>
              </a:endParaRPr>
            </a:p>
          </p:txBody>
        </p:sp>
        <p:sp>
          <p:nvSpPr>
            <p:cNvPr id="22" name="TextBox 21"/>
            <p:cNvSpPr txBox="1"/>
            <p:nvPr/>
          </p:nvSpPr>
          <p:spPr>
            <a:xfrm>
              <a:off x="7033946" y="1445482"/>
              <a:ext cx="793807" cy="307777"/>
            </a:xfrm>
            <a:prstGeom prst="rect">
              <a:avLst/>
            </a:prstGeom>
            <a:noFill/>
          </p:spPr>
          <p:txBody>
            <a:bodyPr wrap="none" rtlCol="0">
              <a:spAutoFit/>
            </a:bodyPr>
            <a:lstStyle/>
            <a:p>
              <a:r>
                <a:rPr lang="en-GB" b="1" dirty="0" smtClean="0">
                  <a:latin typeface="+mn-lt"/>
                </a:rPr>
                <a:t>700,000</a:t>
              </a:r>
              <a:endParaRPr lang="en-GB" b="1" dirty="0">
                <a:latin typeface="+mn-lt"/>
              </a:endParaRPr>
            </a:p>
          </p:txBody>
        </p:sp>
        <p:cxnSp>
          <p:nvCxnSpPr>
            <p:cNvPr id="23" name="Straight Connector 22"/>
            <p:cNvCxnSpPr/>
            <p:nvPr/>
          </p:nvCxnSpPr>
          <p:spPr>
            <a:xfrm>
              <a:off x="6944683" y="3960912"/>
              <a:ext cx="892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944683" y="3571086"/>
              <a:ext cx="892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944683" y="3161211"/>
              <a:ext cx="892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944683" y="2732886"/>
              <a:ext cx="892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944683" y="2323011"/>
              <a:ext cx="892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944683" y="1930782"/>
              <a:ext cx="892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44683" y="1599370"/>
              <a:ext cx="892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10689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00096"/>
            <a:ext cx="7620000" cy="3148104"/>
          </a:xfrm>
        </p:spPr>
        <p:txBody>
          <a:bodyPr/>
          <a:lstStyle/>
          <a:p>
            <a:r>
              <a:rPr lang="en-US" dirty="0"/>
              <a:t>f</a:t>
            </a:r>
            <a:r>
              <a:rPr lang="en-US" dirty="0" smtClean="0"/>
              <a:t>ew if any examples of success</a:t>
            </a:r>
            <a:endParaRPr lang="en-GB" dirty="0" smtClean="0"/>
          </a:p>
          <a:p>
            <a:r>
              <a:rPr lang="en-US" dirty="0"/>
              <a:t>m</a:t>
            </a:r>
            <a:r>
              <a:rPr lang="en-US" dirty="0" smtClean="0"/>
              <a:t>ost are now regarded as legacy applications</a:t>
            </a:r>
          </a:p>
          <a:p>
            <a:r>
              <a:rPr lang="en-US" dirty="0"/>
              <a:t>m</a:t>
            </a:r>
            <a:r>
              <a:rPr lang="en-US" dirty="0" smtClean="0"/>
              <a:t>ost are US-centric</a:t>
            </a:r>
          </a:p>
          <a:p>
            <a:r>
              <a:rPr lang="en-US" dirty="0"/>
              <a:t>n</a:t>
            </a:r>
            <a:r>
              <a:rPr lang="en-US" dirty="0" smtClean="0"/>
              <a:t>one are positioned for global deployment</a:t>
            </a:r>
          </a:p>
        </p:txBody>
      </p:sp>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12</a:t>
            </a:fld>
            <a:endParaRPr lang="en-US" dirty="0"/>
          </a:p>
        </p:txBody>
      </p:sp>
      <p:sp>
        <p:nvSpPr>
          <p:cNvPr id="5" name="Title 1"/>
          <p:cNvSpPr txBox="1">
            <a:spLocks/>
          </p:cNvSpPr>
          <p:nvPr/>
        </p:nvSpPr>
        <p:spPr>
          <a:xfrm>
            <a:off x="381000" y="228600"/>
            <a:ext cx="7772400" cy="914400"/>
          </a:xfrm>
          <a:prstGeom prst="rect">
            <a:avLst/>
          </a:prstGeom>
        </p:spPr>
        <p:txBody>
          <a:bodyPr vert="horz" anchor="t">
            <a:noAutofit/>
          </a:bodyPr>
          <a:lstStyle>
            <a:lvl1pPr algn="l" rtl="0" eaLnBrk="1" latinLnBrk="0" hangingPunct="1">
              <a:spcBef>
                <a:spcPct val="0"/>
              </a:spcBef>
              <a:buNone/>
              <a:defRPr kumimoji="0" sz="3600" b="0" kern="1200" spc="-100" baseline="0">
                <a:solidFill>
                  <a:srgbClr val="E91173"/>
                </a:solidFill>
                <a:latin typeface="Segoe UI" pitchFamily="34" charset="0"/>
                <a:ea typeface="Segoe UI" pitchFamily="34" charset="0"/>
                <a:cs typeface="Segoe UI" pitchFamily="34" charset="0"/>
              </a:defRPr>
            </a:lvl1pPr>
          </a:lstStyle>
          <a:p>
            <a:pPr fontAlgn="ctr"/>
            <a:r>
              <a:rPr lang="en-US" dirty="0" smtClean="0"/>
              <a:t>DIY application development</a:t>
            </a:r>
            <a:endParaRPr lang="en-US" dirty="0"/>
          </a:p>
        </p:txBody>
      </p:sp>
    </p:spTree>
    <p:extLst>
      <p:ext uri="{BB962C8B-B14F-4D97-AF65-F5344CB8AC3E}">
        <p14:creationId xmlns:p14="http://schemas.microsoft.com/office/powerpoint/2010/main" val="359708230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ctr"/>
            <a:r>
              <a:rPr lang="en-US" dirty="0"/>
              <a:t>a</a:t>
            </a:r>
            <a:r>
              <a:rPr lang="en-US" dirty="0" smtClean="0"/>
              <a:t>pplication software</a:t>
            </a:r>
            <a:endParaRPr lang="en-US" dirty="0"/>
          </a:p>
        </p:txBody>
      </p:sp>
      <p:sp>
        <p:nvSpPr>
          <p:cNvPr id="3" name="Content Placeholder 2"/>
          <p:cNvSpPr>
            <a:spLocks noGrp="1"/>
          </p:cNvSpPr>
          <p:nvPr>
            <p:ph idx="1"/>
          </p:nvPr>
        </p:nvSpPr>
        <p:spPr>
          <a:xfrm>
            <a:off x="381000" y="2109696"/>
            <a:ext cx="5297698" cy="1471704"/>
          </a:xfrm>
        </p:spPr>
        <p:txBody>
          <a:bodyPr/>
          <a:lstStyle/>
          <a:p>
            <a:r>
              <a:rPr lang="en-US" dirty="0"/>
              <a:t>r</a:t>
            </a:r>
            <a:r>
              <a:rPr lang="en-US" dirty="0" smtClean="0"/>
              <a:t>ise and fall of application suites</a:t>
            </a:r>
          </a:p>
          <a:p>
            <a:r>
              <a:rPr lang="en-US" dirty="0"/>
              <a:t>a</a:t>
            </a:r>
            <a:r>
              <a:rPr lang="en-US" dirty="0" smtClean="0"/>
              <a:t>pplications, lots of them</a:t>
            </a:r>
          </a:p>
          <a:p>
            <a:r>
              <a:rPr lang="en-US" dirty="0"/>
              <a:t>w</a:t>
            </a:r>
            <a:r>
              <a:rPr lang="en-US" dirty="0" smtClean="0"/>
              <a:t>hat happened to ASP?</a:t>
            </a:r>
          </a:p>
          <a:p>
            <a:endParaRPr lang="en-GB" dirty="0"/>
          </a:p>
        </p:txBody>
      </p:sp>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13</a:t>
            </a:fld>
            <a:endParaRPr lang="en-US" dirty="0"/>
          </a:p>
        </p:txBody>
      </p:sp>
      <p:sp>
        <p:nvSpPr>
          <p:cNvPr id="7" name="Line 51"/>
          <p:cNvSpPr>
            <a:spLocks noChangeShapeType="1"/>
          </p:cNvSpPr>
          <p:nvPr/>
        </p:nvSpPr>
        <p:spPr bwMode="auto">
          <a:xfrm flipH="1">
            <a:off x="4259145" y="4711512"/>
            <a:ext cx="2080486" cy="1143251"/>
          </a:xfrm>
          <a:prstGeom prst="line">
            <a:avLst/>
          </a:prstGeom>
          <a:noFill/>
          <a:ln w="28575">
            <a:solidFill>
              <a:srgbClr val="00FF00"/>
            </a:solidFill>
            <a:round/>
            <a:headEnd/>
            <a:tailEnd/>
          </a:ln>
          <a:effectLst/>
        </p:spPr>
        <p:txBody>
          <a:bodyPr/>
          <a:lstStyle/>
          <a:p>
            <a:pPr algn="ctr"/>
            <a:endParaRPr lang="en-US" b="1" dirty="0"/>
          </a:p>
        </p:txBody>
      </p:sp>
      <p:sp>
        <p:nvSpPr>
          <p:cNvPr id="8" name="Line 52"/>
          <p:cNvSpPr>
            <a:spLocks noChangeShapeType="1"/>
          </p:cNvSpPr>
          <p:nvPr/>
        </p:nvSpPr>
        <p:spPr bwMode="auto">
          <a:xfrm>
            <a:off x="4284349" y="4719098"/>
            <a:ext cx="2014460" cy="1095243"/>
          </a:xfrm>
          <a:prstGeom prst="line">
            <a:avLst/>
          </a:prstGeom>
          <a:noFill/>
          <a:ln w="28575">
            <a:solidFill>
              <a:srgbClr val="00FF00"/>
            </a:solidFill>
            <a:round/>
            <a:headEnd/>
            <a:tailEnd/>
          </a:ln>
          <a:effectLst/>
        </p:spPr>
        <p:txBody>
          <a:bodyPr/>
          <a:lstStyle/>
          <a:p>
            <a:pPr algn="ctr"/>
            <a:endParaRPr lang="en-US" b="1" dirty="0"/>
          </a:p>
        </p:txBody>
      </p:sp>
      <p:sp>
        <p:nvSpPr>
          <p:cNvPr id="9" name="Line 53"/>
          <p:cNvSpPr>
            <a:spLocks noChangeShapeType="1"/>
          </p:cNvSpPr>
          <p:nvPr/>
        </p:nvSpPr>
        <p:spPr bwMode="auto">
          <a:xfrm>
            <a:off x="5269723" y="4201075"/>
            <a:ext cx="0" cy="1990411"/>
          </a:xfrm>
          <a:prstGeom prst="line">
            <a:avLst/>
          </a:prstGeom>
          <a:noFill/>
          <a:ln w="28575">
            <a:solidFill>
              <a:srgbClr val="00FF00"/>
            </a:solidFill>
            <a:round/>
            <a:headEnd/>
            <a:tailEnd/>
          </a:ln>
          <a:effectLst/>
        </p:spPr>
        <p:txBody>
          <a:bodyPr/>
          <a:lstStyle/>
          <a:p>
            <a:pPr algn="ctr"/>
            <a:endParaRPr lang="en-US" b="1" dirty="0"/>
          </a:p>
        </p:txBody>
      </p:sp>
      <p:sp>
        <p:nvSpPr>
          <p:cNvPr id="10" name="Oval 55"/>
          <p:cNvSpPr>
            <a:spLocks noChangeArrowheads="1"/>
          </p:cNvSpPr>
          <p:nvPr/>
        </p:nvSpPr>
        <p:spPr bwMode="auto">
          <a:xfrm>
            <a:off x="4740559" y="4667116"/>
            <a:ext cx="1058330" cy="1058328"/>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50000" t="50000" r="50000" b="50000"/>
            </a:path>
            <a:tileRect/>
          </a:gradFill>
          <a:ln w="9525">
            <a:solidFill>
              <a:schemeClr val="bg1"/>
            </a:solidFill>
            <a:round/>
            <a:headEnd/>
            <a:tailEnd/>
          </a:ln>
          <a:effectLst/>
        </p:spPr>
        <p:txBody>
          <a:bodyPr wrap="none" anchor="ctr"/>
          <a:lstStyle/>
          <a:p>
            <a:pPr algn="ctr"/>
            <a:endParaRPr lang="en-US" b="1" dirty="0"/>
          </a:p>
        </p:txBody>
      </p:sp>
      <p:sp>
        <p:nvSpPr>
          <p:cNvPr id="11" name="Text Box 56"/>
          <p:cNvSpPr txBox="1">
            <a:spLocks noChangeArrowheads="1"/>
          </p:cNvSpPr>
          <p:nvPr/>
        </p:nvSpPr>
        <p:spPr bwMode="auto">
          <a:xfrm>
            <a:off x="4860750" y="5073170"/>
            <a:ext cx="817948" cy="246221"/>
          </a:xfrm>
          <a:prstGeom prst="rect">
            <a:avLst/>
          </a:prstGeom>
          <a:noFill/>
          <a:ln w="9525">
            <a:noFill/>
            <a:miter lim="800000"/>
            <a:headEnd/>
            <a:tailEnd/>
          </a:ln>
          <a:effectLst/>
        </p:spPr>
        <p:txBody>
          <a:bodyPr wrap="square" lIns="0" tIns="0" rIns="0" bIns="0">
            <a:spAutoFit/>
          </a:bodyPr>
          <a:lstStyle/>
          <a:p>
            <a:pPr algn="ctr">
              <a:spcBef>
                <a:spcPct val="50000"/>
              </a:spcBef>
            </a:pPr>
            <a:r>
              <a:rPr lang="en-US" sz="1600" b="1" dirty="0" smtClean="0">
                <a:latin typeface="Arial Narrow" pitchFamily="34" charset="0"/>
              </a:rPr>
              <a:t>PMS</a:t>
            </a:r>
          </a:p>
        </p:txBody>
      </p:sp>
      <p:sp>
        <p:nvSpPr>
          <p:cNvPr id="12" name="Oval 57"/>
          <p:cNvSpPr>
            <a:spLocks noChangeArrowheads="1"/>
          </p:cNvSpPr>
          <p:nvPr/>
        </p:nvSpPr>
        <p:spPr bwMode="auto">
          <a:xfrm>
            <a:off x="6094700" y="4320968"/>
            <a:ext cx="723158" cy="723158"/>
          </a:xfrm>
          <a:prstGeom prst="ellipse">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bg1"/>
            </a:solidFill>
            <a:round/>
            <a:headEnd/>
            <a:tailEnd/>
          </a:ln>
          <a:effectLst/>
        </p:spPr>
        <p:txBody>
          <a:bodyPr wrap="none" anchor="ctr"/>
          <a:lstStyle/>
          <a:p>
            <a:pPr algn="ctr"/>
            <a:endParaRPr lang="en-US" b="1" dirty="0"/>
          </a:p>
        </p:txBody>
      </p:sp>
      <p:sp>
        <p:nvSpPr>
          <p:cNvPr id="13" name="Oval 59"/>
          <p:cNvSpPr>
            <a:spLocks noChangeArrowheads="1"/>
          </p:cNvSpPr>
          <p:nvPr/>
        </p:nvSpPr>
        <p:spPr bwMode="auto">
          <a:xfrm>
            <a:off x="6094700" y="5466547"/>
            <a:ext cx="723158" cy="723158"/>
          </a:xfrm>
          <a:prstGeom prst="ellipse">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bg1"/>
            </a:solidFill>
            <a:round/>
            <a:headEnd/>
            <a:tailEnd/>
          </a:ln>
          <a:effectLst/>
        </p:spPr>
        <p:txBody>
          <a:bodyPr wrap="none" anchor="ctr"/>
          <a:lstStyle/>
          <a:p>
            <a:pPr algn="ctr"/>
            <a:endParaRPr lang="en-US" b="1" dirty="0"/>
          </a:p>
        </p:txBody>
      </p:sp>
      <p:sp>
        <p:nvSpPr>
          <p:cNvPr id="14" name="Oval 61"/>
          <p:cNvSpPr>
            <a:spLocks noChangeArrowheads="1"/>
          </p:cNvSpPr>
          <p:nvPr/>
        </p:nvSpPr>
        <p:spPr bwMode="auto">
          <a:xfrm>
            <a:off x="4908144" y="5854057"/>
            <a:ext cx="723158" cy="723158"/>
          </a:xfrm>
          <a:prstGeom prst="ellipse">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bg1"/>
            </a:solidFill>
            <a:round/>
            <a:headEnd/>
            <a:tailEnd/>
          </a:ln>
          <a:effectLst/>
        </p:spPr>
        <p:txBody>
          <a:bodyPr wrap="none" anchor="ctr"/>
          <a:lstStyle/>
          <a:p>
            <a:pPr algn="ctr"/>
            <a:endParaRPr lang="en-US" b="1" dirty="0"/>
          </a:p>
        </p:txBody>
      </p:sp>
      <p:sp>
        <p:nvSpPr>
          <p:cNvPr id="15" name="Oval 65"/>
          <p:cNvSpPr>
            <a:spLocks noChangeArrowheads="1"/>
          </p:cNvSpPr>
          <p:nvPr/>
        </p:nvSpPr>
        <p:spPr bwMode="auto">
          <a:xfrm>
            <a:off x="4908144" y="3789951"/>
            <a:ext cx="723158" cy="723158"/>
          </a:xfrm>
          <a:prstGeom prst="ellipse">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bg1"/>
            </a:solidFill>
            <a:round/>
            <a:headEnd/>
            <a:tailEnd/>
          </a:ln>
          <a:effectLst/>
        </p:spPr>
        <p:txBody>
          <a:bodyPr wrap="none" anchor="ctr"/>
          <a:lstStyle/>
          <a:p>
            <a:pPr algn="ctr"/>
            <a:endParaRPr lang="en-US" b="1" dirty="0"/>
          </a:p>
        </p:txBody>
      </p:sp>
      <p:sp>
        <p:nvSpPr>
          <p:cNvPr id="16" name="Oval 57"/>
          <p:cNvSpPr>
            <a:spLocks noChangeArrowheads="1"/>
          </p:cNvSpPr>
          <p:nvPr/>
        </p:nvSpPr>
        <p:spPr bwMode="auto">
          <a:xfrm>
            <a:off x="3839087" y="4320968"/>
            <a:ext cx="723158" cy="723158"/>
          </a:xfrm>
          <a:prstGeom prst="ellipse">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bg1"/>
            </a:solidFill>
            <a:round/>
            <a:headEnd/>
            <a:tailEnd/>
          </a:ln>
          <a:effectLst/>
        </p:spPr>
        <p:txBody>
          <a:bodyPr wrap="none" anchor="ctr"/>
          <a:lstStyle/>
          <a:p>
            <a:pPr algn="ctr"/>
            <a:endParaRPr lang="en-US" b="1" dirty="0"/>
          </a:p>
        </p:txBody>
      </p:sp>
      <p:sp>
        <p:nvSpPr>
          <p:cNvPr id="17" name="Oval 59"/>
          <p:cNvSpPr>
            <a:spLocks noChangeArrowheads="1"/>
          </p:cNvSpPr>
          <p:nvPr/>
        </p:nvSpPr>
        <p:spPr bwMode="auto">
          <a:xfrm>
            <a:off x="3727137" y="5466547"/>
            <a:ext cx="723158" cy="723158"/>
          </a:xfrm>
          <a:prstGeom prst="ellipse">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bg1"/>
            </a:solidFill>
            <a:round/>
            <a:headEnd/>
            <a:tailEnd/>
          </a:ln>
          <a:effectLst/>
        </p:spPr>
        <p:txBody>
          <a:bodyPr wrap="none" anchor="ctr"/>
          <a:lstStyle/>
          <a:p>
            <a:pPr algn="ctr"/>
            <a:endParaRPr lang="en-US" b="1" dirty="0"/>
          </a:p>
        </p:txBody>
      </p:sp>
      <p:sp>
        <p:nvSpPr>
          <p:cNvPr id="18" name="Text Box 62"/>
          <p:cNvSpPr txBox="1">
            <a:spLocks noChangeArrowheads="1"/>
          </p:cNvSpPr>
          <p:nvPr/>
        </p:nvSpPr>
        <p:spPr bwMode="auto">
          <a:xfrm>
            <a:off x="6158624" y="5751182"/>
            <a:ext cx="595311" cy="153888"/>
          </a:xfrm>
          <a:prstGeom prst="rect">
            <a:avLst/>
          </a:prstGeom>
          <a:noFill/>
          <a:ln w="9525">
            <a:noFill/>
            <a:miter lim="800000"/>
            <a:headEnd/>
            <a:tailEnd/>
          </a:ln>
          <a:effectLst/>
        </p:spPr>
        <p:txBody>
          <a:bodyPr wrap="square" lIns="0" tIns="0" rIns="0" bIns="0">
            <a:spAutoFit/>
          </a:bodyPr>
          <a:lstStyle/>
          <a:p>
            <a:pPr algn="ctr">
              <a:spcBef>
                <a:spcPct val="50000"/>
              </a:spcBef>
            </a:pPr>
            <a:r>
              <a:rPr lang="en-US" sz="1000" b="1" dirty="0">
                <a:latin typeface="Arial Narrow" pitchFamily="34" charset="0"/>
              </a:rPr>
              <a:t>POS</a:t>
            </a:r>
          </a:p>
        </p:txBody>
      </p:sp>
      <p:sp>
        <p:nvSpPr>
          <p:cNvPr id="19" name="Text Box 64"/>
          <p:cNvSpPr txBox="1">
            <a:spLocks noChangeArrowheads="1"/>
          </p:cNvSpPr>
          <p:nvPr/>
        </p:nvSpPr>
        <p:spPr bwMode="auto">
          <a:xfrm>
            <a:off x="6158624" y="4626487"/>
            <a:ext cx="595311" cy="130805"/>
          </a:xfrm>
          <a:prstGeom prst="rect">
            <a:avLst/>
          </a:prstGeom>
          <a:noFill/>
          <a:ln w="9525">
            <a:noFill/>
            <a:miter lim="800000"/>
            <a:headEnd/>
            <a:tailEnd/>
          </a:ln>
          <a:effectLst/>
        </p:spPr>
        <p:txBody>
          <a:bodyPr wrap="square" lIns="0" tIns="0" rIns="0" bIns="0">
            <a:spAutoFit/>
          </a:bodyPr>
          <a:lstStyle/>
          <a:p>
            <a:pPr algn="ctr">
              <a:lnSpc>
                <a:spcPct val="85000"/>
              </a:lnSpc>
              <a:spcBef>
                <a:spcPct val="50000"/>
              </a:spcBef>
            </a:pPr>
            <a:r>
              <a:rPr lang="en-US" sz="1000" b="1" dirty="0">
                <a:latin typeface="Arial Narrow" pitchFamily="34" charset="0"/>
              </a:rPr>
              <a:t>Rev Mgt</a:t>
            </a:r>
          </a:p>
        </p:txBody>
      </p:sp>
      <p:sp>
        <p:nvSpPr>
          <p:cNvPr id="20" name="Text Box 66"/>
          <p:cNvSpPr txBox="1">
            <a:spLocks noChangeArrowheads="1"/>
          </p:cNvSpPr>
          <p:nvPr/>
        </p:nvSpPr>
        <p:spPr bwMode="auto">
          <a:xfrm>
            <a:off x="3472256" y="4655451"/>
            <a:ext cx="1456820" cy="130805"/>
          </a:xfrm>
          <a:prstGeom prst="rect">
            <a:avLst/>
          </a:prstGeom>
          <a:noFill/>
          <a:ln w="9525">
            <a:noFill/>
            <a:miter lim="800000"/>
            <a:headEnd/>
            <a:tailEnd/>
          </a:ln>
          <a:effectLst/>
        </p:spPr>
        <p:txBody>
          <a:bodyPr wrap="square" lIns="0" tIns="0" rIns="0" bIns="0">
            <a:spAutoFit/>
          </a:bodyPr>
          <a:lstStyle/>
          <a:p>
            <a:pPr algn="ctr">
              <a:lnSpc>
                <a:spcPct val="85000"/>
              </a:lnSpc>
              <a:spcBef>
                <a:spcPct val="50000"/>
              </a:spcBef>
            </a:pPr>
            <a:r>
              <a:rPr lang="en-US" sz="1000" b="1" dirty="0">
                <a:latin typeface="Arial Narrow" pitchFamily="34" charset="0"/>
              </a:rPr>
              <a:t>Accounts</a:t>
            </a:r>
          </a:p>
        </p:txBody>
      </p:sp>
      <p:sp>
        <p:nvSpPr>
          <p:cNvPr id="21" name="Text Box 58"/>
          <p:cNvSpPr txBox="1">
            <a:spLocks noChangeArrowheads="1"/>
          </p:cNvSpPr>
          <p:nvPr/>
        </p:nvSpPr>
        <p:spPr bwMode="auto">
          <a:xfrm>
            <a:off x="3679742" y="5762174"/>
            <a:ext cx="817948" cy="153888"/>
          </a:xfrm>
          <a:prstGeom prst="rect">
            <a:avLst/>
          </a:prstGeom>
          <a:noFill/>
          <a:ln w="9525">
            <a:noFill/>
            <a:miter lim="800000"/>
            <a:headEnd/>
            <a:tailEnd/>
          </a:ln>
          <a:effectLst/>
        </p:spPr>
        <p:txBody>
          <a:bodyPr wrap="square" lIns="0" tIns="0" rIns="0" bIns="0">
            <a:spAutoFit/>
          </a:bodyPr>
          <a:lstStyle/>
          <a:p>
            <a:pPr algn="ctr">
              <a:spcBef>
                <a:spcPct val="50000"/>
              </a:spcBef>
            </a:pPr>
            <a:r>
              <a:rPr lang="en-US" sz="1000" b="1" dirty="0">
                <a:solidFill>
                  <a:schemeClr val="tx1">
                    <a:lumMod val="95000"/>
                  </a:schemeClr>
                </a:solidFill>
                <a:latin typeface="Arial Narrow" pitchFamily="34" charset="0"/>
              </a:rPr>
              <a:t>S &amp; C</a:t>
            </a:r>
          </a:p>
        </p:txBody>
      </p:sp>
      <p:sp>
        <p:nvSpPr>
          <p:cNvPr id="22" name="Text Box 60"/>
          <p:cNvSpPr txBox="1">
            <a:spLocks noChangeArrowheads="1"/>
          </p:cNvSpPr>
          <p:nvPr/>
        </p:nvSpPr>
        <p:spPr bwMode="auto">
          <a:xfrm>
            <a:off x="5015627" y="4085578"/>
            <a:ext cx="508192" cy="153888"/>
          </a:xfrm>
          <a:prstGeom prst="rect">
            <a:avLst/>
          </a:prstGeom>
          <a:noFill/>
          <a:ln w="9525">
            <a:noFill/>
            <a:miter lim="800000"/>
            <a:headEnd/>
            <a:tailEnd/>
          </a:ln>
          <a:effectLst/>
        </p:spPr>
        <p:txBody>
          <a:bodyPr wrap="square" lIns="0" tIns="0" rIns="0" bIns="0">
            <a:spAutoFit/>
          </a:bodyPr>
          <a:lstStyle/>
          <a:p>
            <a:pPr algn="ctr">
              <a:spcBef>
                <a:spcPct val="50000"/>
              </a:spcBef>
            </a:pPr>
            <a:r>
              <a:rPr lang="en-US" sz="1000" b="1" dirty="0">
                <a:latin typeface="Arial Narrow" pitchFamily="34" charset="0"/>
              </a:rPr>
              <a:t>INV</a:t>
            </a:r>
          </a:p>
        </p:txBody>
      </p:sp>
      <p:sp>
        <p:nvSpPr>
          <p:cNvPr id="23" name="Text Box 60"/>
          <p:cNvSpPr txBox="1">
            <a:spLocks noChangeArrowheads="1"/>
          </p:cNvSpPr>
          <p:nvPr/>
        </p:nvSpPr>
        <p:spPr bwMode="auto">
          <a:xfrm>
            <a:off x="5015627" y="6138692"/>
            <a:ext cx="508192" cy="153888"/>
          </a:xfrm>
          <a:prstGeom prst="rect">
            <a:avLst/>
          </a:prstGeom>
          <a:noFill/>
          <a:ln w="9525">
            <a:noFill/>
            <a:miter lim="800000"/>
            <a:headEnd/>
            <a:tailEnd/>
          </a:ln>
          <a:effectLst/>
        </p:spPr>
        <p:txBody>
          <a:bodyPr wrap="square" lIns="0" tIns="0" rIns="0" bIns="0">
            <a:spAutoFit/>
          </a:bodyPr>
          <a:lstStyle/>
          <a:p>
            <a:pPr algn="ctr">
              <a:spcBef>
                <a:spcPct val="50000"/>
              </a:spcBef>
            </a:pPr>
            <a:r>
              <a:rPr lang="en-US" sz="1000" b="1" dirty="0" smtClean="0">
                <a:latin typeface="Arial Narrow" pitchFamily="34" charset="0"/>
              </a:rPr>
              <a:t>Accounts</a:t>
            </a:r>
            <a:endParaRPr lang="en-US" sz="1000" b="1" dirty="0">
              <a:latin typeface="Arial Narrow" pitchFamily="34" charset="0"/>
            </a:endParaRPr>
          </a:p>
        </p:txBody>
      </p:sp>
      <p:grpSp>
        <p:nvGrpSpPr>
          <p:cNvPr id="5" name="Group 4"/>
          <p:cNvGrpSpPr/>
          <p:nvPr/>
        </p:nvGrpSpPr>
        <p:grpSpPr>
          <a:xfrm>
            <a:off x="5051913" y="695768"/>
            <a:ext cx="3727801" cy="1869355"/>
            <a:chOff x="5051913" y="695768"/>
            <a:chExt cx="3727801" cy="1869355"/>
          </a:xfrm>
        </p:grpSpPr>
        <p:sp>
          <p:nvSpPr>
            <p:cNvPr id="25" name="Left-Right Arrow 24"/>
            <p:cNvSpPr/>
            <p:nvPr/>
          </p:nvSpPr>
          <p:spPr>
            <a:xfrm>
              <a:off x="5051913" y="1308296"/>
              <a:ext cx="3727801" cy="608621"/>
            </a:xfrm>
            <a:prstGeom prst="leftRightArrow">
              <a:avLst/>
            </a:prstGeom>
            <a:solidFill>
              <a:srgbClr val="E91173"/>
            </a:soli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Down Arrow 25"/>
            <p:cNvSpPr/>
            <p:nvPr/>
          </p:nvSpPr>
          <p:spPr>
            <a:xfrm>
              <a:off x="6732164" y="1251927"/>
              <a:ext cx="190194" cy="29289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Down Arrow 26"/>
            <p:cNvSpPr/>
            <p:nvPr/>
          </p:nvSpPr>
          <p:spPr>
            <a:xfrm>
              <a:off x="5883127" y="1251927"/>
              <a:ext cx="190194" cy="29289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Down Arrow 27"/>
            <p:cNvSpPr/>
            <p:nvPr/>
          </p:nvSpPr>
          <p:spPr>
            <a:xfrm>
              <a:off x="7731923" y="1251927"/>
              <a:ext cx="190194" cy="29289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Down Arrow 28"/>
            <p:cNvSpPr/>
            <p:nvPr/>
          </p:nvSpPr>
          <p:spPr>
            <a:xfrm rot="10800000">
              <a:off x="6732165" y="1673750"/>
              <a:ext cx="190194" cy="22005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Down Arrow 29"/>
            <p:cNvSpPr/>
            <p:nvPr/>
          </p:nvSpPr>
          <p:spPr>
            <a:xfrm rot="10800000">
              <a:off x="5883127" y="1673750"/>
              <a:ext cx="190194" cy="22005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Down Arrow 30"/>
            <p:cNvSpPr/>
            <p:nvPr/>
          </p:nvSpPr>
          <p:spPr>
            <a:xfrm rot="10800000">
              <a:off x="7731923" y="1673750"/>
              <a:ext cx="190194" cy="22005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lowchart: Terminator 31"/>
            <p:cNvSpPr/>
            <p:nvPr/>
          </p:nvSpPr>
          <p:spPr>
            <a:xfrm>
              <a:off x="6783567" y="846489"/>
              <a:ext cx="96998" cy="456407"/>
            </a:xfrm>
            <a:prstGeom prst="flowChartTerminator">
              <a:avLst/>
            </a:prstGeom>
            <a:solidFill>
              <a:srgbClr val="E9117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Down Arrow 32"/>
            <p:cNvSpPr/>
            <p:nvPr/>
          </p:nvSpPr>
          <p:spPr>
            <a:xfrm>
              <a:off x="6736969" y="1318487"/>
              <a:ext cx="190194" cy="242065"/>
            </a:xfrm>
            <a:prstGeom prst="downArrow">
              <a:avLst/>
            </a:prstGeom>
            <a:solidFill>
              <a:srgbClr val="E9117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ross 33"/>
            <p:cNvSpPr/>
            <p:nvPr/>
          </p:nvSpPr>
          <p:spPr>
            <a:xfrm>
              <a:off x="6747429" y="700954"/>
              <a:ext cx="169273" cy="157185"/>
            </a:xfrm>
            <a:prstGeom prst="plus">
              <a:avLst/>
            </a:prstGeom>
            <a:solidFill>
              <a:srgbClr val="E9117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lowchart: Terminator 34"/>
            <p:cNvSpPr/>
            <p:nvPr/>
          </p:nvSpPr>
          <p:spPr>
            <a:xfrm rot="10800000">
              <a:off x="5929725" y="1898754"/>
              <a:ext cx="96998" cy="552252"/>
            </a:xfrm>
            <a:prstGeom prst="flowChartTerminator">
              <a:avLst/>
            </a:prstGeom>
            <a:solidFill>
              <a:srgbClr val="E9117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Down Arrow 35"/>
            <p:cNvSpPr/>
            <p:nvPr/>
          </p:nvSpPr>
          <p:spPr>
            <a:xfrm rot="10800000">
              <a:off x="5883127" y="1663604"/>
              <a:ext cx="190194" cy="292899"/>
            </a:xfrm>
            <a:prstGeom prst="downArrow">
              <a:avLst/>
            </a:prstGeom>
            <a:solidFill>
              <a:srgbClr val="E9117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Cross 36"/>
            <p:cNvSpPr/>
            <p:nvPr/>
          </p:nvSpPr>
          <p:spPr>
            <a:xfrm rot="10800000">
              <a:off x="5893588" y="2374929"/>
              <a:ext cx="169273" cy="190194"/>
            </a:xfrm>
            <a:prstGeom prst="plus">
              <a:avLst/>
            </a:prstGeom>
            <a:solidFill>
              <a:srgbClr val="E9117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8" name="Group 37"/>
            <p:cNvGrpSpPr/>
            <p:nvPr/>
          </p:nvGrpSpPr>
          <p:grpSpPr>
            <a:xfrm>
              <a:off x="6726919" y="1830633"/>
              <a:ext cx="200685" cy="686245"/>
              <a:chOff x="4139084" y="4038600"/>
              <a:chExt cx="402015" cy="1374699"/>
            </a:xfrm>
          </p:grpSpPr>
          <p:sp>
            <p:nvSpPr>
              <p:cNvPr id="51" name="Rectangle 50"/>
              <p:cNvSpPr/>
              <p:nvPr/>
            </p:nvSpPr>
            <p:spPr>
              <a:xfrm>
                <a:off x="4187691" y="4038600"/>
                <a:ext cx="304800" cy="3048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lowchart: Terminator 51"/>
              <p:cNvSpPr/>
              <p:nvPr/>
            </p:nvSpPr>
            <p:spPr>
              <a:xfrm rot="10800000">
                <a:off x="4242938" y="4209802"/>
                <a:ext cx="194308" cy="1106282"/>
              </a:xfrm>
              <a:prstGeom prst="flowChartTermina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4139084" y="5011284"/>
                <a:ext cx="402015" cy="402015"/>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p:cNvGrpSpPr/>
            <p:nvPr/>
          </p:nvGrpSpPr>
          <p:grpSpPr>
            <a:xfrm rot="10800000">
              <a:off x="7726678" y="774206"/>
              <a:ext cx="200685" cy="686245"/>
              <a:chOff x="6281924" y="1615318"/>
              <a:chExt cx="402015" cy="1374699"/>
            </a:xfrm>
          </p:grpSpPr>
          <p:sp>
            <p:nvSpPr>
              <p:cNvPr id="48" name="Rectangle 47"/>
              <p:cNvSpPr/>
              <p:nvPr/>
            </p:nvSpPr>
            <p:spPr>
              <a:xfrm>
                <a:off x="6330531" y="1615318"/>
                <a:ext cx="304800" cy="3048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lowchart: Terminator 48"/>
              <p:cNvSpPr/>
              <p:nvPr/>
            </p:nvSpPr>
            <p:spPr>
              <a:xfrm rot="10800000">
                <a:off x="6385778" y="1786520"/>
                <a:ext cx="194308" cy="1106282"/>
              </a:xfrm>
              <a:prstGeom prst="flowChartTermina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6281924" y="2588002"/>
                <a:ext cx="402015" cy="402015"/>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p:cNvGrpSpPr/>
            <p:nvPr/>
          </p:nvGrpSpPr>
          <p:grpSpPr>
            <a:xfrm>
              <a:off x="7712904" y="1803564"/>
              <a:ext cx="228233" cy="757848"/>
              <a:chOff x="6168745" y="4078418"/>
              <a:chExt cx="457200" cy="1518136"/>
            </a:xfrm>
          </p:grpSpPr>
          <p:sp>
            <p:nvSpPr>
              <p:cNvPr id="43" name="Oval 42"/>
              <p:cNvSpPr/>
              <p:nvPr/>
            </p:nvSpPr>
            <p:spPr>
              <a:xfrm>
                <a:off x="6168745" y="5139354"/>
                <a:ext cx="457200" cy="457200"/>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lowchart: Terminator 43"/>
              <p:cNvSpPr/>
              <p:nvPr/>
            </p:nvSpPr>
            <p:spPr>
              <a:xfrm>
                <a:off x="6331906" y="4307018"/>
                <a:ext cx="130879" cy="1106282"/>
              </a:xfrm>
              <a:prstGeom prst="flowChartTermina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6168745" y="4078418"/>
                <a:ext cx="457200" cy="457200"/>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 name="TextBox 41"/>
            <p:cNvSpPr txBox="1"/>
            <p:nvPr/>
          </p:nvSpPr>
          <p:spPr>
            <a:xfrm>
              <a:off x="6046922" y="1443329"/>
              <a:ext cx="1737783" cy="338554"/>
            </a:xfrm>
            <a:prstGeom prst="rect">
              <a:avLst/>
            </a:prstGeom>
            <a:noFill/>
          </p:spPr>
          <p:txBody>
            <a:bodyPr wrap="none" rtlCol="0">
              <a:spAutoFit/>
            </a:bodyPr>
            <a:lstStyle/>
            <a:p>
              <a:r>
                <a:rPr lang="en-GB" sz="1600" b="1" dirty="0" err="1" smtClean="0">
                  <a:latin typeface="+mn-lt"/>
                </a:rPr>
                <a:t>Appication</a:t>
              </a:r>
              <a:r>
                <a:rPr lang="en-GB" sz="1600" b="1" dirty="0" smtClean="0">
                  <a:latin typeface="+mn-lt"/>
                </a:rPr>
                <a:t> Suites</a:t>
              </a:r>
              <a:endParaRPr lang="en-GB" sz="1600" b="1" dirty="0">
                <a:latin typeface="+mn-lt"/>
              </a:endParaRPr>
            </a:p>
          </p:txBody>
        </p:sp>
        <p:grpSp>
          <p:nvGrpSpPr>
            <p:cNvPr id="58" name="Group 57"/>
            <p:cNvGrpSpPr/>
            <p:nvPr/>
          </p:nvGrpSpPr>
          <p:grpSpPr>
            <a:xfrm>
              <a:off x="5864108" y="695768"/>
              <a:ext cx="228233" cy="757848"/>
              <a:chOff x="6168745" y="4078418"/>
              <a:chExt cx="457200" cy="1518136"/>
            </a:xfrm>
          </p:grpSpPr>
          <p:sp>
            <p:nvSpPr>
              <p:cNvPr id="59" name="Oval 58"/>
              <p:cNvSpPr/>
              <p:nvPr/>
            </p:nvSpPr>
            <p:spPr>
              <a:xfrm>
                <a:off x="6168745" y="5139354"/>
                <a:ext cx="457200" cy="457200"/>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lowchart: Terminator 59"/>
              <p:cNvSpPr/>
              <p:nvPr/>
            </p:nvSpPr>
            <p:spPr>
              <a:xfrm>
                <a:off x="6331906" y="4307018"/>
                <a:ext cx="130879" cy="1106282"/>
              </a:xfrm>
              <a:prstGeom prst="flowChartTermina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p:cNvSpPr/>
              <p:nvPr/>
            </p:nvSpPr>
            <p:spPr>
              <a:xfrm>
                <a:off x="6168745" y="4078418"/>
                <a:ext cx="457200" cy="457200"/>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761708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ctr"/>
            <a:r>
              <a:rPr lang="en-US" dirty="0"/>
              <a:t>n</a:t>
            </a:r>
            <a:r>
              <a:rPr lang="en-US" dirty="0" smtClean="0"/>
              <a:t>etworks everywhere</a:t>
            </a:r>
            <a:endParaRPr lang="en-US" dirty="0"/>
          </a:p>
        </p:txBody>
      </p:sp>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14</a:t>
            </a:fld>
            <a:endParaRPr lang="en-US" dirty="0"/>
          </a:p>
        </p:txBody>
      </p:sp>
      <p:sp>
        <p:nvSpPr>
          <p:cNvPr id="24" name="Left-Right Arrow 23"/>
          <p:cNvSpPr/>
          <p:nvPr/>
        </p:nvSpPr>
        <p:spPr>
          <a:xfrm>
            <a:off x="381000" y="2057400"/>
            <a:ext cx="2971800" cy="228600"/>
          </a:xfrm>
          <a:prstGeom prst="leftRight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Segoe UI" pitchFamily="34" charset="0"/>
              <a:ea typeface="Segoe UI" pitchFamily="34" charset="0"/>
              <a:cs typeface="Segoe UI" pitchFamily="34" charset="0"/>
            </a:endParaRPr>
          </a:p>
        </p:txBody>
      </p:sp>
      <p:cxnSp>
        <p:nvCxnSpPr>
          <p:cNvPr id="66" name="Straight Connector 65"/>
          <p:cNvCxnSpPr/>
          <p:nvPr/>
        </p:nvCxnSpPr>
        <p:spPr>
          <a:xfrm>
            <a:off x="1792374" y="1795097"/>
            <a:ext cx="0" cy="318406"/>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509157" y="1795097"/>
            <a:ext cx="0" cy="318406"/>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21228" y="1795097"/>
            <a:ext cx="0" cy="318406"/>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pic>
        <p:nvPicPr>
          <p:cNvPr id="1030" name="Picture 6" descr="computer,monitor,pc,screen,display,personal computer,my computer">
            <a:hlinkClick r:id="rId3" tooltip="computer,monitor,pc,screen,display,personal computer,my computer"/>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728" y="1472294"/>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computer,monitor,pc,screen,display,personal computer,my computer">
            <a:hlinkClick r:id="rId3" tooltip="computer,monitor,pc,screen,display,personal computer,my computer"/>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1874" y="1472294"/>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computer,monitor,pc,screen,display,personal computer,my computer">
            <a:hlinkClick r:id="rId3" tooltip="computer,monitor,pc,screen,display,personal computer,my computer"/>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8657" y="1472294"/>
            <a:ext cx="381000" cy="381000"/>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Straight Connector 67"/>
          <p:cNvCxnSpPr/>
          <p:nvPr/>
        </p:nvCxnSpPr>
        <p:spPr>
          <a:xfrm>
            <a:off x="1491343" y="2238691"/>
            <a:ext cx="0" cy="318406"/>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298560" y="2238691"/>
            <a:ext cx="0" cy="318406"/>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pic>
        <p:nvPicPr>
          <p:cNvPr id="63" name="Picture 6" descr="computer,monitor,pc,screen,display,personal computer,my computer">
            <a:hlinkClick r:id="rId3" tooltip="computer,monitor,pc,screen,display,personal computer,my computer"/>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0843" y="251460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omputer,monitor,pc,screen,display,personal computer,my computer">
            <a:hlinkClick r:id="rId3" tooltip="computer,monitor,pc,screen,display,personal computer,my computer"/>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8060" y="2514600"/>
            <a:ext cx="381000" cy="381000"/>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p:cNvSpPr txBox="1"/>
          <p:nvPr/>
        </p:nvSpPr>
        <p:spPr>
          <a:xfrm>
            <a:off x="1256797" y="1135673"/>
            <a:ext cx="1220206" cy="307777"/>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Reservations</a:t>
            </a:r>
            <a:endParaRPr lang="fr-FR" dirty="0">
              <a:latin typeface="Segoe UI" pitchFamily="34" charset="0"/>
              <a:ea typeface="Segoe UI" pitchFamily="34" charset="0"/>
              <a:cs typeface="Segoe UI" pitchFamily="34" charset="0"/>
            </a:endParaRPr>
          </a:p>
        </p:txBody>
      </p:sp>
      <p:sp>
        <p:nvSpPr>
          <p:cNvPr id="95" name="TextBox 94"/>
          <p:cNvSpPr txBox="1"/>
          <p:nvPr/>
        </p:nvSpPr>
        <p:spPr>
          <a:xfrm>
            <a:off x="1336947" y="2966710"/>
            <a:ext cx="1059906" cy="307777"/>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Front Desk</a:t>
            </a:r>
            <a:endParaRPr lang="fr-FR" dirty="0">
              <a:latin typeface="Segoe UI" pitchFamily="34" charset="0"/>
              <a:ea typeface="Segoe UI" pitchFamily="34" charset="0"/>
              <a:cs typeface="Segoe UI" pitchFamily="34" charset="0"/>
            </a:endParaRPr>
          </a:p>
        </p:txBody>
      </p:sp>
      <p:cxnSp>
        <p:nvCxnSpPr>
          <p:cNvPr id="110" name="Straight Connector 109"/>
          <p:cNvCxnSpPr/>
          <p:nvPr/>
        </p:nvCxnSpPr>
        <p:spPr>
          <a:xfrm flipV="1">
            <a:off x="6201424" y="1645751"/>
            <a:ext cx="0" cy="2287759"/>
          </a:xfrm>
          <a:prstGeom prst="line">
            <a:avLst/>
          </a:prstGeom>
          <a:ln w="38100">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5764081" y="5913623"/>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6218498" y="4419600"/>
            <a:ext cx="0" cy="2008296"/>
          </a:xfrm>
          <a:prstGeom prst="line">
            <a:avLst/>
          </a:prstGeom>
          <a:ln w="38100">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2700000" flipH="1">
            <a:off x="5764081" y="5913623"/>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18900000" flipH="1">
            <a:off x="5764081" y="5913623"/>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4666582" y="3305816"/>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5400000" flipH="1">
            <a:off x="4666582" y="3305816"/>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flipV="1">
            <a:off x="4799677" y="3015744"/>
            <a:ext cx="1077478" cy="1092435"/>
          </a:xfrm>
          <a:prstGeom prst="line">
            <a:avLst/>
          </a:prstGeom>
          <a:ln w="38100">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8900000" flipH="1">
            <a:off x="4666582" y="3305816"/>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211516" y="2084960"/>
            <a:ext cx="332142" cy="246221"/>
          </a:xfrm>
          <a:prstGeom prst="rect">
            <a:avLst/>
          </a:prstGeom>
          <a:noFill/>
        </p:spPr>
        <p:txBody>
          <a:bodyPr wrap="none" rtlCol="0">
            <a:spAutoFit/>
          </a:bodyPr>
          <a:lstStyle/>
          <a:p>
            <a:r>
              <a:rPr lang="en-US" sz="1000" dirty="0" smtClean="0">
                <a:latin typeface="Segoe UI" pitchFamily="34" charset="0"/>
                <a:ea typeface="Segoe UI" pitchFamily="34" charset="0"/>
                <a:cs typeface="Segoe UI" pitchFamily="34" charset="0"/>
              </a:rPr>
              <a:t>TV</a:t>
            </a:r>
            <a:endParaRPr lang="fr-FR" sz="1000" dirty="0">
              <a:latin typeface="Segoe UI" pitchFamily="34" charset="0"/>
              <a:ea typeface="Segoe UI" pitchFamily="34" charset="0"/>
              <a:cs typeface="Segoe UI" pitchFamily="34" charset="0"/>
            </a:endParaRPr>
          </a:p>
        </p:txBody>
      </p:sp>
      <p:sp>
        <p:nvSpPr>
          <p:cNvPr id="92" name="TextBox 91"/>
          <p:cNvSpPr txBox="1"/>
          <p:nvPr/>
        </p:nvSpPr>
        <p:spPr>
          <a:xfrm>
            <a:off x="5181600" y="1745499"/>
            <a:ext cx="628698" cy="246221"/>
          </a:xfrm>
          <a:prstGeom prst="rect">
            <a:avLst/>
          </a:prstGeom>
          <a:noFill/>
        </p:spPr>
        <p:txBody>
          <a:bodyPr wrap="none" rtlCol="0">
            <a:spAutoFit/>
          </a:bodyPr>
          <a:lstStyle/>
          <a:p>
            <a:r>
              <a:rPr lang="en-US" sz="1000" dirty="0" smtClean="0">
                <a:latin typeface="Segoe UI" pitchFamily="34" charset="0"/>
                <a:ea typeface="Segoe UI" pitchFamily="34" charset="0"/>
                <a:cs typeface="Segoe UI" pitchFamily="34" charset="0"/>
              </a:rPr>
              <a:t>Internet</a:t>
            </a:r>
            <a:endParaRPr lang="fr-FR" sz="1000" dirty="0">
              <a:latin typeface="Segoe UI" pitchFamily="34" charset="0"/>
              <a:ea typeface="Segoe UI" pitchFamily="34" charset="0"/>
              <a:cs typeface="Segoe UI" pitchFamily="34" charset="0"/>
            </a:endParaRPr>
          </a:p>
        </p:txBody>
      </p:sp>
      <p:sp>
        <p:nvSpPr>
          <p:cNvPr id="93" name="TextBox 92"/>
          <p:cNvSpPr txBox="1"/>
          <p:nvPr/>
        </p:nvSpPr>
        <p:spPr>
          <a:xfrm>
            <a:off x="5907369" y="1355736"/>
            <a:ext cx="519694" cy="246221"/>
          </a:xfrm>
          <a:prstGeom prst="rect">
            <a:avLst/>
          </a:prstGeom>
          <a:noFill/>
        </p:spPr>
        <p:txBody>
          <a:bodyPr wrap="none" rtlCol="0">
            <a:spAutoFit/>
          </a:bodyPr>
          <a:lstStyle/>
          <a:p>
            <a:r>
              <a:rPr lang="en-US" sz="1000" dirty="0" smtClean="0">
                <a:latin typeface="Segoe UI" pitchFamily="34" charset="0"/>
                <a:ea typeface="Segoe UI" pitchFamily="34" charset="0"/>
                <a:cs typeface="Segoe UI" pitchFamily="34" charset="0"/>
              </a:rPr>
              <a:t>HVAC</a:t>
            </a:r>
            <a:endParaRPr lang="fr-FR" sz="1000" dirty="0">
              <a:latin typeface="Segoe UI" pitchFamily="34" charset="0"/>
              <a:ea typeface="Segoe UI" pitchFamily="34" charset="0"/>
              <a:cs typeface="Segoe UI" pitchFamily="34" charset="0"/>
            </a:endParaRPr>
          </a:p>
        </p:txBody>
      </p:sp>
      <p:sp>
        <p:nvSpPr>
          <p:cNvPr id="96" name="TextBox 95"/>
          <p:cNvSpPr txBox="1"/>
          <p:nvPr/>
        </p:nvSpPr>
        <p:spPr>
          <a:xfrm>
            <a:off x="5251526" y="2469035"/>
            <a:ext cx="521297" cy="246221"/>
          </a:xfrm>
          <a:prstGeom prst="rect">
            <a:avLst/>
          </a:prstGeom>
          <a:noFill/>
        </p:spPr>
        <p:txBody>
          <a:bodyPr wrap="none" rtlCol="0">
            <a:spAutoFit/>
          </a:bodyPr>
          <a:lstStyle/>
          <a:p>
            <a:r>
              <a:rPr lang="en-US" sz="1000" dirty="0" smtClean="0">
                <a:latin typeface="Segoe UI" pitchFamily="34" charset="0"/>
                <a:ea typeface="Segoe UI" pitchFamily="34" charset="0"/>
                <a:cs typeface="Segoe UI" pitchFamily="34" charset="0"/>
              </a:rPr>
              <a:t>Audio</a:t>
            </a:r>
            <a:endParaRPr lang="fr-FR" sz="1000" dirty="0">
              <a:latin typeface="Segoe UI" pitchFamily="34" charset="0"/>
              <a:ea typeface="Segoe UI" pitchFamily="34" charset="0"/>
              <a:cs typeface="Segoe UI" pitchFamily="34" charset="0"/>
            </a:endParaRPr>
          </a:p>
        </p:txBody>
      </p:sp>
      <p:cxnSp>
        <p:nvCxnSpPr>
          <p:cNvPr id="101" name="Straight Connector 100"/>
          <p:cNvCxnSpPr/>
          <p:nvPr/>
        </p:nvCxnSpPr>
        <p:spPr>
          <a:xfrm flipH="1">
            <a:off x="5747007" y="2178962"/>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2700000" flipH="1">
            <a:off x="5747007" y="2178962"/>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18900000" flipH="1">
            <a:off x="5747007" y="2178962"/>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6468167" y="1745499"/>
            <a:ext cx="551754" cy="246221"/>
          </a:xfrm>
          <a:prstGeom prst="rect">
            <a:avLst/>
          </a:prstGeom>
          <a:noFill/>
        </p:spPr>
        <p:txBody>
          <a:bodyPr wrap="none" rtlCol="0">
            <a:spAutoFit/>
          </a:bodyPr>
          <a:lstStyle/>
          <a:p>
            <a:r>
              <a:rPr lang="en-US" sz="1000" dirty="0" smtClean="0">
                <a:latin typeface="Segoe UI" pitchFamily="34" charset="0"/>
                <a:ea typeface="Segoe UI" pitchFamily="34" charset="0"/>
                <a:cs typeface="Segoe UI" pitchFamily="34" charset="0"/>
              </a:rPr>
              <a:t>Phone</a:t>
            </a:r>
            <a:endParaRPr lang="fr-FR" sz="1000" dirty="0">
              <a:latin typeface="Segoe UI" pitchFamily="34" charset="0"/>
              <a:ea typeface="Segoe UI" pitchFamily="34" charset="0"/>
              <a:cs typeface="Segoe UI" pitchFamily="34" charset="0"/>
            </a:endParaRPr>
          </a:p>
        </p:txBody>
      </p:sp>
      <p:sp>
        <p:nvSpPr>
          <p:cNvPr id="115" name="TextBox 114"/>
          <p:cNvSpPr txBox="1"/>
          <p:nvPr/>
        </p:nvSpPr>
        <p:spPr>
          <a:xfrm>
            <a:off x="6641239" y="2084960"/>
            <a:ext cx="766557" cy="246221"/>
          </a:xfrm>
          <a:prstGeom prst="rect">
            <a:avLst/>
          </a:prstGeom>
          <a:noFill/>
        </p:spPr>
        <p:txBody>
          <a:bodyPr wrap="none" rtlCol="0">
            <a:spAutoFit/>
          </a:bodyPr>
          <a:lstStyle/>
          <a:p>
            <a:r>
              <a:rPr lang="en-US" sz="1000" dirty="0" smtClean="0">
                <a:latin typeface="Segoe UI" pitchFamily="34" charset="0"/>
                <a:ea typeface="Segoe UI" pitchFamily="34" charset="0"/>
                <a:cs typeface="Segoe UI" pitchFamily="34" charset="0"/>
              </a:rPr>
              <a:t>Door Lock</a:t>
            </a:r>
            <a:endParaRPr lang="fr-FR" sz="1000" dirty="0">
              <a:latin typeface="Segoe UI" pitchFamily="34" charset="0"/>
              <a:ea typeface="Segoe UI" pitchFamily="34" charset="0"/>
              <a:cs typeface="Segoe UI" pitchFamily="34" charset="0"/>
            </a:endParaRPr>
          </a:p>
        </p:txBody>
      </p:sp>
      <p:sp>
        <p:nvSpPr>
          <p:cNvPr id="116" name="TextBox 115"/>
          <p:cNvSpPr txBox="1"/>
          <p:nvPr/>
        </p:nvSpPr>
        <p:spPr>
          <a:xfrm>
            <a:off x="6468167" y="2496979"/>
            <a:ext cx="644728" cy="246221"/>
          </a:xfrm>
          <a:prstGeom prst="rect">
            <a:avLst/>
          </a:prstGeom>
          <a:noFill/>
        </p:spPr>
        <p:txBody>
          <a:bodyPr wrap="none" rtlCol="0">
            <a:spAutoFit/>
          </a:bodyPr>
          <a:lstStyle/>
          <a:p>
            <a:r>
              <a:rPr lang="en-US" sz="1000" dirty="0" smtClean="0">
                <a:latin typeface="Segoe UI" pitchFamily="34" charset="0"/>
                <a:ea typeface="Segoe UI" pitchFamily="34" charset="0"/>
                <a:cs typeface="Segoe UI" pitchFamily="34" charset="0"/>
              </a:rPr>
              <a:t>Lighting</a:t>
            </a:r>
            <a:endParaRPr lang="fr-FR" sz="1000" dirty="0">
              <a:latin typeface="Segoe UI" pitchFamily="34" charset="0"/>
              <a:ea typeface="Segoe UI" pitchFamily="34" charset="0"/>
              <a:cs typeface="Segoe UI" pitchFamily="34" charset="0"/>
            </a:endParaRPr>
          </a:p>
        </p:txBody>
      </p:sp>
      <p:sp>
        <p:nvSpPr>
          <p:cNvPr id="85" name="Oval 84"/>
          <p:cNvSpPr/>
          <p:nvPr/>
        </p:nvSpPr>
        <p:spPr>
          <a:xfrm>
            <a:off x="5911352" y="1888890"/>
            <a:ext cx="580145" cy="58014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800" b="1" dirty="0" err="1" smtClean="0">
                <a:solidFill>
                  <a:schemeClr val="bg1"/>
                </a:solidFill>
                <a:latin typeface="Segoe UI" pitchFamily="34" charset="0"/>
                <a:ea typeface="Segoe UI" pitchFamily="34" charset="0"/>
                <a:cs typeface="Segoe UI" pitchFamily="34" charset="0"/>
              </a:rPr>
              <a:t>Rm</a:t>
            </a:r>
            <a:r>
              <a:rPr lang="en-US" sz="800" b="1" dirty="0" smtClean="0">
                <a:solidFill>
                  <a:schemeClr val="bg1"/>
                </a:solidFill>
                <a:latin typeface="Segoe UI" pitchFamily="34" charset="0"/>
                <a:ea typeface="Segoe UI" pitchFamily="34" charset="0"/>
                <a:cs typeface="Segoe UI" pitchFamily="34" charset="0"/>
              </a:rPr>
              <a:t> 108</a:t>
            </a:r>
            <a:endParaRPr lang="fr-FR" sz="800" b="1" dirty="0">
              <a:solidFill>
                <a:schemeClr val="bg1"/>
              </a:solidFill>
              <a:latin typeface="Segoe UI" pitchFamily="34" charset="0"/>
              <a:ea typeface="Segoe UI" pitchFamily="34" charset="0"/>
              <a:cs typeface="Segoe UI" pitchFamily="34" charset="0"/>
            </a:endParaRPr>
          </a:p>
        </p:txBody>
      </p:sp>
      <p:cxnSp>
        <p:nvCxnSpPr>
          <p:cNvPr id="140" name="Straight Connector 139"/>
          <p:cNvCxnSpPr/>
          <p:nvPr/>
        </p:nvCxnSpPr>
        <p:spPr>
          <a:xfrm flipH="1">
            <a:off x="6797225" y="3274567"/>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5400000" flipH="1">
            <a:off x="6797225" y="3274567"/>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rot="2700000" flipH="1">
            <a:off x="6797225" y="3274567"/>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6579932" y="2966710"/>
            <a:ext cx="993033" cy="1024782"/>
          </a:xfrm>
          <a:prstGeom prst="line">
            <a:avLst/>
          </a:prstGeom>
          <a:ln w="38100">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3810000" y="4254832"/>
            <a:ext cx="2514601" cy="0"/>
          </a:xfrm>
          <a:prstGeom prst="line">
            <a:avLst/>
          </a:prstGeom>
          <a:ln w="38100">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rot="5400000" flipH="1">
            <a:off x="3796260" y="4254832"/>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2700000" flipH="1">
            <a:off x="3796260" y="4254832"/>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8900000" flipH="1">
            <a:off x="3796260" y="4254832"/>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a:off x="6477001" y="4254831"/>
            <a:ext cx="2057399" cy="1"/>
          </a:xfrm>
          <a:prstGeom prst="line">
            <a:avLst/>
          </a:prstGeom>
          <a:ln w="38100">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rot="5400000" flipH="1">
            <a:off x="7639305" y="4269982"/>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rot="2700000" flipH="1">
            <a:off x="7639305" y="4269982"/>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rot="18900000" flipH="1">
            <a:off x="7639305" y="4269982"/>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4666582" y="5261667"/>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5400000" flipH="1">
            <a:off x="4666582" y="5261667"/>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rot="2700000" flipH="1">
            <a:off x="4666582" y="5261667"/>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H="1">
            <a:off x="4799677" y="4429925"/>
            <a:ext cx="1073896" cy="1073896"/>
          </a:xfrm>
          <a:prstGeom prst="line">
            <a:avLst/>
          </a:prstGeom>
          <a:ln w="38100">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H="1">
            <a:off x="6797225" y="5261667"/>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flipH="1">
            <a:off x="6797225" y="5261667"/>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flipV="1">
            <a:off x="6718093" y="4681193"/>
            <a:ext cx="862835" cy="862833"/>
          </a:xfrm>
          <a:prstGeom prst="line">
            <a:avLst/>
          </a:prstGeom>
          <a:ln w="38100">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18900000" flipH="1">
            <a:off x="6797225" y="5261667"/>
            <a:ext cx="908835"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sp>
        <p:nvSpPr>
          <p:cNvPr id="176" name="Oval 175"/>
          <p:cNvSpPr/>
          <p:nvPr/>
        </p:nvSpPr>
        <p:spPr>
          <a:xfrm>
            <a:off x="4830927" y="3015744"/>
            <a:ext cx="580145" cy="58014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800" b="1" dirty="0" err="1" smtClean="0">
                <a:solidFill>
                  <a:schemeClr val="bg1"/>
                </a:solidFill>
                <a:latin typeface="Segoe UI" pitchFamily="34" charset="0"/>
                <a:ea typeface="Segoe UI" pitchFamily="34" charset="0"/>
                <a:cs typeface="Segoe UI" pitchFamily="34" charset="0"/>
              </a:rPr>
              <a:t>Rm</a:t>
            </a:r>
            <a:r>
              <a:rPr lang="en-US" sz="800" b="1" dirty="0" smtClean="0">
                <a:solidFill>
                  <a:schemeClr val="bg1"/>
                </a:solidFill>
                <a:latin typeface="Segoe UI" pitchFamily="34" charset="0"/>
                <a:ea typeface="Segoe UI" pitchFamily="34" charset="0"/>
                <a:cs typeface="Segoe UI" pitchFamily="34" charset="0"/>
              </a:rPr>
              <a:t> 118</a:t>
            </a:r>
            <a:endParaRPr lang="fr-FR" sz="800" b="1" dirty="0">
              <a:solidFill>
                <a:schemeClr val="bg1"/>
              </a:solidFill>
              <a:latin typeface="Segoe UI" pitchFamily="34" charset="0"/>
              <a:ea typeface="Segoe UI" pitchFamily="34" charset="0"/>
              <a:cs typeface="Segoe UI" pitchFamily="34" charset="0"/>
            </a:endParaRPr>
          </a:p>
        </p:txBody>
      </p:sp>
      <p:sp>
        <p:nvSpPr>
          <p:cNvPr id="177" name="Oval 176"/>
          <p:cNvSpPr/>
          <p:nvPr/>
        </p:nvSpPr>
        <p:spPr>
          <a:xfrm>
            <a:off x="3960605" y="3964760"/>
            <a:ext cx="580145" cy="58014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800" b="1" dirty="0" err="1" smtClean="0">
                <a:solidFill>
                  <a:schemeClr val="bg1"/>
                </a:solidFill>
                <a:latin typeface="Segoe UI" pitchFamily="34" charset="0"/>
                <a:ea typeface="Segoe UI" pitchFamily="34" charset="0"/>
                <a:cs typeface="Segoe UI" pitchFamily="34" charset="0"/>
              </a:rPr>
              <a:t>Rm</a:t>
            </a:r>
            <a:r>
              <a:rPr lang="en-US" sz="800" b="1" dirty="0" smtClean="0">
                <a:solidFill>
                  <a:schemeClr val="bg1"/>
                </a:solidFill>
                <a:latin typeface="Segoe UI" pitchFamily="34" charset="0"/>
                <a:ea typeface="Segoe UI" pitchFamily="34" charset="0"/>
                <a:cs typeface="Segoe UI" pitchFamily="34" charset="0"/>
              </a:rPr>
              <a:t> 128</a:t>
            </a:r>
            <a:endParaRPr lang="fr-FR" sz="800" b="1" dirty="0">
              <a:solidFill>
                <a:schemeClr val="bg1"/>
              </a:solidFill>
              <a:latin typeface="Segoe UI" pitchFamily="34" charset="0"/>
              <a:ea typeface="Segoe UI" pitchFamily="34" charset="0"/>
              <a:cs typeface="Segoe UI" pitchFamily="34" charset="0"/>
            </a:endParaRPr>
          </a:p>
        </p:txBody>
      </p:sp>
      <p:sp>
        <p:nvSpPr>
          <p:cNvPr id="178" name="Oval 177"/>
          <p:cNvSpPr/>
          <p:nvPr/>
        </p:nvSpPr>
        <p:spPr>
          <a:xfrm>
            <a:off x="4830927" y="4971595"/>
            <a:ext cx="580145" cy="58014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800" b="1" dirty="0" err="1" smtClean="0">
                <a:solidFill>
                  <a:schemeClr val="bg1"/>
                </a:solidFill>
                <a:latin typeface="Segoe UI" pitchFamily="34" charset="0"/>
                <a:ea typeface="Segoe UI" pitchFamily="34" charset="0"/>
                <a:cs typeface="Segoe UI" pitchFamily="34" charset="0"/>
              </a:rPr>
              <a:t>Rm</a:t>
            </a:r>
            <a:r>
              <a:rPr lang="en-US" sz="800" b="1" dirty="0" smtClean="0">
                <a:solidFill>
                  <a:schemeClr val="bg1"/>
                </a:solidFill>
                <a:latin typeface="Segoe UI" pitchFamily="34" charset="0"/>
                <a:ea typeface="Segoe UI" pitchFamily="34" charset="0"/>
                <a:cs typeface="Segoe UI" pitchFamily="34" charset="0"/>
              </a:rPr>
              <a:t> 138</a:t>
            </a:r>
            <a:endParaRPr lang="fr-FR" sz="800" b="1" dirty="0">
              <a:solidFill>
                <a:schemeClr val="bg1"/>
              </a:solidFill>
              <a:latin typeface="Segoe UI" pitchFamily="34" charset="0"/>
              <a:ea typeface="Segoe UI" pitchFamily="34" charset="0"/>
              <a:cs typeface="Segoe UI" pitchFamily="34" charset="0"/>
            </a:endParaRPr>
          </a:p>
        </p:txBody>
      </p:sp>
      <p:sp>
        <p:nvSpPr>
          <p:cNvPr id="179" name="Oval 178"/>
          <p:cNvSpPr/>
          <p:nvPr/>
        </p:nvSpPr>
        <p:spPr>
          <a:xfrm>
            <a:off x="5928426" y="5623551"/>
            <a:ext cx="580145" cy="58014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800" b="1" dirty="0" err="1" smtClean="0">
                <a:solidFill>
                  <a:schemeClr val="bg1"/>
                </a:solidFill>
                <a:latin typeface="Segoe UI" pitchFamily="34" charset="0"/>
                <a:ea typeface="Segoe UI" pitchFamily="34" charset="0"/>
                <a:cs typeface="Segoe UI" pitchFamily="34" charset="0"/>
              </a:rPr>
              <a:t>Rm</a:t>
            </a:r>
            <a:r>
              <a:rPr lang="en-US" sz="800" b="1" dirty="0" smtClean="0">
                <a:solidFill>
                  <a:schemeClr val="bg1"/>
                </a:solidFill>
                <a:latin typeface="Segoe UI" pitchFamily="34" charset="0"/>
                <a:ea typeface="Segoe UI" pitchFamily="34" charset="0"/>
                <a:cs typeface="Segoe UI" pitchFamily="34" charset="0"/>
              </a:rPr>
              <a:t> 148</a:t>
            </a:r>
            <a:endParaRPr lang="fr-FR" sz="800" b="1" dirty="0">
              <a:solidFill>
                <a:schemeClr val="bg1"/>
              </a:solidFill>
              <a:latin typeface="Segoe UI" pitchFamily="34" charset="0"/>
              <a:ea typeface="Segoe UI" pitchFamily="34" charset="0"/>
              <a:cs typeface="Segoe UI" pitchFamily="34" charset="0"/>
            </a:endParaRPr>
          </a:p>
        </p:txBody>
      </p:sp>
      <p:sp>
        <p:nvSpPr>
          <p:cNvPr id="180" name="Oval 179"/>
          <p:cNvSpPr/>
          <p:nvPr/>
        </p:nvSpPr>
        <p:spPr>
          <a:xfrm>
            <a:off x="6961570" y="4971595"/>
            <a:ext cx="580145" cy="58014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800" b="1" dirty="0" err="1" smtClean="0">
                <a:solidFill>
                  <a:schemeClr val="bg1"/>
                </a:solidFill>
                <a:latin typeface="Segoe UI" pitchFamily="34" charset="0"/>
                <a:ea typeface="Segoe UI" pitchFamily="34" charset="0"/>
                <a:cs typeface="Segoe UI" pitchFamily="34" charset="0"/>
              </a:rPr>
              <a:t>Rm</a:t>
            </a:r>
            <a:r>
              <a:rPr lang="en-US" sz="800" b="1" dirty="0" smtClean="0">
                <a:solidFill>
                  <a:schemeClr val="bg1"/>
                </a:solidFill>
                <a:latin typeface="Segoe UI" pitchFamily="34" charset="0"/>
                <a:ea typeface="Segoe UI" pitchFamily="34" charset="0"/>
                <a:cs typeface="Segoe UI" pitchFamily="34" charset="0"/>
              </a:rPr>
              <a:t> 158</a:t>
            </a:r>
            <a:endParaRPr lang="fr-FR" sz="800" b="1" dirty="0">
              <a:solidFill>
                <a:schemeClr val="bg1"/>
              </a:solidFill>
              <a:latin typeface="Segoe UI" pitchFamily="34" charset="0"/>
              <a:ea typeface="Segoe UI" pitchFamily="34" charset="0"/>
              <a:cs typeface="Segoe UI" pitchFamily="34" charset="0"/>
            </a:endParaRPr>
          </a:p>
        </p:txBody>
      </p:sp>
      <p:sp>
        <p:nvSpPr>
          <p:cNvPr id="182" name="Oval 181"/>
          <p:cNvSpPr/>
          <p:nvPr/>
        </p:nvSpPr>
        <p:spPr>
          <a:xfrm>
            <a:off x="7803650" y="3979910"/>
            <a:ext cx="580145" cy="58014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800" b="1" dirty="0" err="1" smtClean="0">
                <a:solidFill>
                  <a:schemeClr val="bg1"/>
                </a:solidFill>
                <a:latin typeface="Segoe UI" pitchFamily="34" charset="0"/>
                <a:ea typeface="Segoe UI" pitchFamily="34" charset="0"/>
                <a:cs typeface="Segoe UI" pitchFamily="34" charset="0"/>
              </a:rPr>
              <a:t>Rm</a:t>
            </a:r>
            <a:r>
              <a:rPr lang="en-US" sz="800" b="1" dirty="0" smtClean="0">
                <a:solidFill>
                  <a:schemeClr val="bg1"/>
                </a:solidFill>
                <a:latin typeface="Segoe UI" pitchFamily="34" charset="0"/>
                <a:ea typeface="Segoe UI" pitchFamily="34" charset="0"/>
                <a:cs typeface="Segoe UI" pitchFamily="34" charset="0"/>
              </a:rPr>
              <a:t> 168</a:t>
            </a:r>
            <a:endParaRPr lang="fr-FR" sz="800" b="1" dirty="0">
              <a:solidFill>
                <a:schemeClr val="bg1"/>
              </a:solidFill>
              <a:latin typeface="Segoe UI" pitchFamily="34" charset="0"/>
              <a:ea typeface="Segoe UI" pitchFamily="34" charset="0"/>
              <a:cs typeface="Segoe UI" pitchFamily="34" charset="0"/>
            </a:endParaRPr>
          </a:p>
        </p:txBody>
      </p:sp>
      <p:sp>
        <p:nvSpPr>
          <p:cNvPr id="183" name="Oval 182"/>
          <p:cNvSpPr/>
          <p:nvPr/>
        </p:nvSpPr>
        <p:spPr>
          <a:xfrm>
            <a:off x="6961570" y="2984495"/>
            <a:ext cx="580145" cy="58014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800" b="1" dirty="0" err="1" smtClean="0">
                <a:solidFill>
                  <a:schemeClr val="bg1"/>
                </a:solidFill>
                <a:latin typeface="Segoe UI" pitchFamily="34" charset="0"/>
                <a:ea typeface="Segoe UI" pitchFamily="34" charset="0"/>
                <a:cs typeface="Segoe UI" pitchFamily="34" charset="0"/>
              </a:rPr>
              <a:t>Rm</a:t>
            </a:r>
            <a:r>
              <a:rPr lang="en-US" sz="800" b="1" dirty="0" smtClean="0">
                <a:solidFill>
                  <a:schemeClr val="bg1"/>
                </a:solidFill>
                <a:latin typeface="Segoe UI" pitchFamily="34" charset="0"/>
                <a:ea typeface="Segoe UI" pitchFamily="34" charset="0"/>
                <a:cs typeface="Segoe UI" pitchFamily="34" charset="0"/>
              </a:rPr>
              <a:t> 178</a:t>
            </a:r>
            <a:endParaRPr lang="fr-FR" sz="800" b="1" dirty="0">
              <a:solidFill>
                <a:schemeClr val="bg1"/>
              </a:solidFill>
              <a:latin typeface="Segoe UI" pitchFamily="34" charset="0"/>
              <a:ea typeface="Segoe UI" pitchFamily="34" charset="0"/>
              <a:cs typeface="Segoe UI" pitchFamily="34" charset="0"/>
            </a:endParaRPr>
          </a:p>
        </p:txBody>
      </p:sp>
      <p:sp>
        <p:nvSpPr>
          <p:cNvPr id="84" name="Rectangle 83"/>
          <p:cNvSpPr/>
          <p:nvPr/>
        </p:nvSpPr>
        <p:spPr>
          <a:xfrm>
            <a:off x="5608059" y="3806623"/>
            <a:ext cx="1220878" cy="896417"/>
          </a:xfrm>
          <a:prstGeom prst="rect">
            <a:avLst/>
          </a:prstGeom>
          <a:solidFill>
            <a:srgbClr val="00FF00"/>
          </a:solidFill>
          <a:ln>
            <a:solidFill>
              <a:srgbClr val="00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chemeClr val="bg1"/>
                </a:solidFill>
                <a:latin typeface="Segoe UI" pitchFamily="34" charset="0"/>
                <a:ea typeface="Segoe UI" pitchFamily="34" charset="0"/>
                <a:cs typeface="Segoe UI" pitchFamily="34" charset="0"/>
              </a:rPr>
              <a:t>Network</a:t>
            </a:r>
          </a:p>
          <a:p>
            <a:pPr algn="ctr"/>
            <a:r>
              <a:rPr lang="en-US" b="1" dirty="0" smtClean="0">
                <a:solidFill>
                  <a:schemeClr val="bg1"/>
                </a:solidFill>
                <a:latin typeface="Segoe UI" pitchFamily="34" charset="0"/>
                <a:ea typeface="Segoe UI" pitchFamily="34" charset="0"/>
                <a:cs typeface="Segoe UI" pitchFamily="34" charset="0"/>
              </a:rPr>
              <a:t>365 / 7 / 24</a:t>
            </a:r>
          </a:p>
        </p:txBody>
      </p:sp>
    </p:spTree>
    <p:extLst>
      <p:ext uri="{BB962C8B-B14F-4D97-AF65-F5344CB8AC3E}">
        <p14:creationId xmlns:p14="http://schemas.microsoft.com/office/powerpoint/2010/main" val="3186090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dissolve">
                                      <p:cBhvr>
                                        <p:cTn id="7" dur="500"/>
                                        <p:tgtEl>
                                          <p:spTgt spid="110"/>
                                        </p:tgtEl>
                                      </p:cBhvr>
                                    </p:animEffect>
                                  </p:childTnLst>
                                </p:cTn>
                              </p:par>
                              <p:par>
                                <p:cTn id="8" presetID="9" presetClass="entr" presetSubtype="0" fill="hold" nodeType="withEffect">
                                  <p:stCondLst>
                                    <p:cond delay="0"/>
                                  </p:stCondLst>
                                  <p:childTnLst>
                                    <p:set>
                                      <p:cBhvr>
                                        <p:cTn id="9" dur="1" fill="hold">
                                          <p:stCondLst>
                                            <p:cond delay="0"/>
                                          </p:stCondLst>
                                        </p:cTn>
                                        <p:tgtEl>
                                          <p:spTgt spid="128"/>
                                        </p:tgtEl>
                                        <p:attrNameLst>
                                          <p:attrName>style.visibility</p:attrName>
                                        </p:attrNameLst>
                                      </p:cBhvr>
                                      <p:to>
                                        <p:strVal val="visible"/>
                                      </p:to>
                                    </p:set>
                                    <p:animEffect transition="in" filter="dissolve">
                                      <p:cBhvr>
                                        <p:cTn id="10" dur="500"/>
                                        <p:tgtEl>
                                          <p:spTgt spid="128"/>
                                        </p:tgtEl>
                                      </p:cBhvr>
                                    </p:animEffect>
                                  </p:childTnLst>
                                </p:cTn>
                              </p:par>
                              <p:par>
                                <p:cTn id="11" presetID="9" presetClass="entr" presetSubtype="0" fill="hold" nodeType="withEffect">
                                  <p:stCondLst>
                                    <p:cond delay="0"/>
                                  </p:stCondLst>
                                  <p:childTnLst>
                                    <p:set>
                                      <p:cBhvr>
                                        <p:cTn id="12" dur="1" fill="hold">
                                          <p:stCondLst>
                                            <p:cond delay="0"/>
                                          </p:stCondLst>
                                        </p:cTn>
                                        <p:tgtEl>
                                          <p:spTgt spid="129"/>
                                        </p:tgtEl>
                                        <p:attrNameLst>
                                          <p:attrName>style.visibility</p:attrName>
                                        </p:attrNameLst>
                                      </p:cBhvr>
                                      <p:to>
                                        <p:strVal val="visible"/>
                                      </p:to>
                                    </p:set>
                                    <p:animEffect transition="in" filter="dissolve">
                                      <p:cBhvr>
                                        <p:cTn id="13" dur="500"/>
                                        <p:tgtEl>
                                          <p:spTgt spid="129"/>
                                        </p:tgtEl>
                                      </p:cBhvr>
                                    </p:animEffect>
                                  </p:childTnLst>
                                </p:cTn>
                              </p:par>
                              <p:par>
                                <p:cTn id="14" presetID="9" presetClass="entr" presetSubtype="0" fill="hold" nodeType="withEffect">
                                  <p:stCondLst>
                                    <p:cond delay="0"/>
                                  </p:stCondLst>
                                  <p:childTnLst>
                                    <p:set>
                                      <p:cBhvr>
                                        <p:cTn id="15" dur="1" fill="hold">
                                          <p:stCondLst>
                                            <p:cond delay="0"/>
                                          </p:stCondLst>
                                        </p:cTn>
                                        <p:tgtEl>
                                          <p:spTgt spid="130"/>
                                        </p:tgtEl>
                                        <p:attrNameLst>
                                          <p:attrName>style.visibility</p:attrName>
                                        </p:attrNameLst>
                                      </p:cBhvr>
                                      <p:to>
                                        <p:strVal val="visible"/>
                                      </p:to>
                                    </p:set>
                                    <p:animEffect transition="in" filter="dissolve">
                                      <p:cBhvr>
                                        <p:cTn id="16" dur="500"/>
                                        <p:tgtEl>
                                          <p:spTgt spid="130"/>
                                        </p:tgtEl>
                                      </p:cBhvr>
                                    </p:animEffect>
                                  </p:childTnLst>
                                </p:cTn>
                              </p:par>
                              <p:par>
                                <p:cTn id="17" presetID="9" presetClass="entr" presetSubtype="0" fill="hold" nodeType="withEffect">
                                  <p:stCondLst>
                                    <p:cond delay="0"/>
                                  </p:stCondLst>
                                  <p:childTnLst>
                                    <p:set>
                                      <p:cBhvr>
                                        <p:cTn id="18" dur="1" fill="hold">
                                          <p:stCondLst>
                                            <p:cond delay="0"/>
                                          </p:stCondLst>
                                        </p:cTn>
                                        <p:tgtEl>
                                          <p:spTgt spid="131"/>
                                        </p:tgtEl>
                                        <p:attrNameLst>
                                          <p:attrName>style.visibility</p:attrName>
                                        </p:attrNameLst>
                                      </p:cBhvr>
                                      <p:to>
                                        <p:strVal val="visible"/>
                                      </p:to>
                                    </p:set>
                                    <p:animEffect transition="in" filter="dissolve">
                                      <p:cBhvr>
                                        <p:cTn id="19" dur="500"/>
                                        <p:tgtEl>
                                          <p:spTgt spid="131"/>
                                        </p:tgtEl>
                                      </p:cBhvr>
                                    </p:animEffect>
                                  </p:childTnLst>
                                </p:cTn>
                              </p:par>
                              <p:par>
                                <p:cTn id="20" presetID="9" presetClass="entr" presetSubtype="0" fill="hold" nodeType="withEffect">
                                  <p:stCondLst>
                                    <p:cond delay="0"/>
                                  </p:stCondLst>
                                  <p:childTnLst>
                                    <p:set>
                                      <p:cBhvr>
                                        <p:cTn id="21" dur="1" fill="hold">
                                          <p:stCondLst>
                                            <p:cond delay="0"/>
                                          </p:stCondLst>
                                        </p:cTn>
                                        <p:tgtEl>
                                          <p:spTgt spid="134"/>
                                        </p:tgtEl>
                                        <p:attrNameLst>
                                          <p:attrName>style.visibility</p:attrName>
                                        </p:attrNameLst>
                                      </p:cBhvr>
                                      <p:to>
                                        <p:strVal val="visible"/>
                                      </p:to>
                                    </p:set>
                                    <p:animEffect transition="in" filter="dissolve">
                                      <p:cBhvr>
                                        <p:cTn id="22" dur="500"/>
                                        <p:tgtEl>
                                          <p:spTgt spid="134"/>
                                        </p:tgtEl>
                                      </p:cBhvr>
                                    </p:animEffect>
                                  </p:childTnLst>
                                </p:cTn>
                              </p:par>
                              <p:par>
                                <p:cTn id="23" presetID="9" presetClass="entr" presetSubtype="0" fill="hold" nodeType="withEffect">
                                  <p:stCondLst>
                                    <p:cond delay="0"/>
                                  </p:stCondLst>
                                  <p:childTnLst>
                                    <p:set>
                                      <p:cBhvr>
                                        <p:cTn id="24" dur="1" fill="hold">
                                          <p:stCondLst>
                                            <p:cond delay="0"/>
                                          </p:stCondLst>
                                        </p:cTn>
                                        <p:tgtEl>
                                          <p:spTgt spid="135"/>
                                        </p:tgtEl>
                                        <p:attrNameLst>
                                          <p:attrName>style.visibility</p:attrName>
                                        </p:attrNameLst>
                                      </p:cBhvr>
                                      <p:to>
                                        <p:strVal val="visible"/>
                                      </p:to>
                                    </p:set>
                                    <p:animEffect transition="in" filter="dissolve">
                                      <p:cBhvr>
                                        <p:cTn id="25" dur="500"/>
                                        <p:tgtEl>
                                          <p:spTgt spid="135"/>
                                        </p:tgtEl>
                                      </p:cBhvr>
                                    </p:animEffect>
                                  </p:childTnLst>
                                </p:cTn>
                              </p:par>
                              <p:par>
                                <p:cTn id="26" presetID="9" presetClass="entr" presetSubtype="0" fill="hold" nodeType="withEffect">
                                  <p:stCondLst>
                                    <p:cond delay="0"/>
                                  </p:stCondLst>
                                  <p:childTnLst>
                                    <p:set>
                                      <p:cBhvr>
                                        <p:cTn id="27" dur="1" fill="hold">
                                          <p:stCondLst>
                                            <p:cond delay="0"/>
                                          </p:stCondLst>
                                        </p:cTn>
                                        <p:tgtEl>
                                          <p:spTgt spid="136"/>
                                        </p:tgtEl>
                                        <p:attrNameLst>
                                          <p:attrName>style.visibility</p:attrName>
                                        </p:attrNameLst>
                                      </p:cBhvr>
                                      <p:to>
                                        <p:strVal val="visible"/>
                                      </p:to>
                                    </p:set>
                                    <p:animEffect transition="in" filter="dissolve">
                                      <p:cBhvr>
                                        <p:cTn id="28" dur="500"/>
                                        <p:tgtEl>
                                          <p:spTgt spid="136"/>
                                        </p:tgtEl>
                                      </p:cBhvr>
                                    </p:animEffect>
                                  </p:childTnLst>
                                </p:cTn>
                              </p:par>
                              <p:par>
                                <p:cTn id="29" presetID="9" presetClass="entr" presetSubtype="0" fill="hold" nodeType="withEffect">
                                  <p:stCondLst>
                                    <p:cond delay="0"/>
                                  </p:stCondLst>
                                  <p:childTnLst>
                                    <p:set>
                                      <p:cBhvr>
                                        <p:cTn id="30" dur="1" fill="hold">
                                          <p:stCondLst>
                                            <p:cond delay="0"/>
                                          </p:stCondLst>
                                        </p:cTn>
                                        <p:tgtEl>
                                          <p:spTgt spid="137"/>
                                        </p:tgtEl>
                                        <p:attrNameLst>
                                          <p:attrName>style.visibility</p:attrName>
                                        </p:attrNameLst>
                                      </p:cBhvr>
                                      <p:to>
                                        <p:strVal val="visible"/>
                                      </p:to>
                                    </p:set>
                                    <p:animEffect transition="in" filter="dissolve">
                                      <p:cBhvr>
                                        <p:cTn id="31" dur="500"/>
                                        <p:tgtEl>
                                          <p:spTgt spid="13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dissolve">
                                      <p:cBhvr>
                                        <p:cTn id="34" dur="500"/>
                                        <p:tgtEl>
                                          <p:spTgt spid="82"/>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dissolve">
                                      <p:cBhvr>
                                        <p:cTn id="37" dur="500"/>
                                        <p:tgtEl>
                                          <p:spTgt spid="92"/>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93"/>
                                        </p:tgtEl>
                                        <p:attrNameLst>
                                          <p:attrName>style.visibility</p:attrName>
                                        </p:attrNameLst>
                                      </p:cBhvr>
                                      <p:to>
                                        <p:strVal val="visible"/>
                                      </p:to>
                                    </p:set>
                                    <p:animEffect transition="in" filter="dissolve">
                                      <p:cBhvr>
                                        <p:cTn id="40" dur="500"/>
                                        <p:tgtEl>
                                          <p:spTgt spid="93"/>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dissolve">
                                      <p:cBhvr>
                                        <p:cTn id="43" dur="500"/>
                                        <p:tgtEl>
                                          <p:spTgt spid="96"/>
                                        </p:tgtEl>
                                      </p:cBhvr>
                                    </p:animEffect>
                                  </p:childTnLst>
                                </p:cTn>
                              </p:par>
                              <p:par>
                                <p:cTn id="44" presetID="9" presetClass="entr" presetSubtype="0" fill="hold" nodeType="withEffect">
                                  <p:stCondLst>
                                    <p:cond delay="0"/>
                                  </p:stCondLst>
                                  <p:childTnLst>
                                    <p:set>
                                      <p:cBhvr>
                                        <p:cTn id="45" dur="1" fill="hold">
                                          <p:stCondLst>
                                            <p:cond delay="0"/>
                                          </p:stCondLst>
                                        </p:cTn>
                                        <p:tgtEl>
                                          <p:spTgt spid="101"/>
                                        </p:tgtEl>
                                        <p:attrNameLst>
                                          <p:attrName>style.visibility</p:attrName>
                                        </p:attrNameLst>
                                      </p:cBhvr>
                                      <p:to>
                                        <p:strVal val="visible"/>
                                      </p:to>
                                    </p:set>
                                    <p:animEffect transition="in" filter="dissolve">
                                      <p:cBhvr>
                                        <p:cTn id="46" dur="500"/>
                                        <p:tgtEl>
                                          <p:spTgt spid="101"/>
                                        </p:tgtEl>
                                      </p:cBhvr>
                                    </p:animEffect>
                                  </p:childTnLst>
                                </p:cTn>
                              </p:par>
                              <p:par>
                                <p:cTn id="47" presetID="9" presetClass="entr" presetSubtype="0" fill="hold" nodeType="withEffect">
                                  <p:stCondLst>
                                    <p:cond delay="0"/>
                                  </p:stCondLst>
                                  <p:childTnLst>
                                    <p:set>
                                      <p:cBhvr>
                                        <p:cTn id="48" dur="1" fill="hold">
                                          <p:stCondLst>
                                            <p:cond delay="0"/>
                                          </p:stCondLst>
                                        </p:cTn>
                                        <p:tgtEl>
                                          <p:spTgt spid="111"/>
                                        </p:tgtEl>
                                        <p:attrNameLst>
                                          <p:attrName>style.visibility</p:attrName>
                                        </p:attrNameLst>
                                      </p:cBhvr>
                                      <p:to>
                                        <p:strVal val="visible"/>
                                      </p:to>
                                    </p:set>
                                    <p:animEffect transition="in" filter="dissolve">
                                      <p:cBhvr>
                                        <p:cTn id="49" dur="500"/>
                                        <p:tgtEl>
                                          <p:spTgt spid="111"/>
                                        </p:tgtEl>
                                      </p:cBhvr>
                                    </p:animEffect>
                                  </p:childTnLst>
                                </p:cTn>
                              </p:par>
                              <p:par>
                                <p:cTn id="50" presetID="9" presetClass="entr" presetSubtype="0" fill="hold" nodeType="withEffect">
                                  <p:stCondLst>
                                    <p:cond delay="0"/>
                                  </p:stCondLst>
                                  <p:childTnLst>
                                    <p:set>
                                      <p:cBhvr>
                                        <p:cTn id="51" dur="1" fill="hold">
                                          <p:stCondLst>
                                            <p:cond delay="0"/>
                                          </p:stCondLst>
                                        </p:cTn>
                                        <p:tgtEl>
                                          <p:spTgt spid="112"/>
                                        </p:tgtEl>
                                        <p:attrNameLst>
                                          <p:attrName>style.visibility</p:attrName>
                                        </p:attrNameLst>
                                      </p:cBhvr>
                                      <p:to>
                                        <p:strVal val="visible"/>
                                      </p:to>
                                    </p:set>
                                    <p:animEffect transition="in" filter="dissolve">
                                      <p:cBhvr>
                                        <p:cTn id="52" dur="500"/>
                                        <p:tgtEl>
                                          <p:spTgt spid="112"/>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114"/>
                                        </p:tgtEl>
                                        <p:attrNameLst>
                                          <p:attrName>style.visibility</p:attrName>
                                        </p:attrNameLst>
                                      </p:cBhvr>
                                      <p:to>
                                        <p:strVal val="visible"/>
                                      </p:to>
                                    </p:set>
                                    <p:animEffect transition="in" filter="dissolve">
                                      <p:cBhvr>
                                        <p:cTn id="55" dur="500"/>
                                        <p:tgtEl>
                                          <p:spTgt spid="114"/>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115"/>
                                        </p:tgtEl>
                                        <p:attrNameLst>
                                          <p:attrName>style.visibility</p:attrName>
                                        </p:attrNameLst>
                                      </p:cBhvr>
                                      <p:to>
                                        <p:strVal val="visible"/>
                                      </p:to>
                                    </p:set>
                                    <p:animEffect transition="in" filter="dissolve">
                                      <p:cBhvr>
                                        <p:cTn id="58" dur="500"/>
                                        <p:tgtEl>
                                          <p:spTgt spid="115"/>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16"/>
                                        </p:tgtEl>
                                        <p:attrNameLst>
                                          <p:attrName>style.visibility</p:attrName>
                                        </p:attrNameLst>
                                      </p:cBhvr>
                                      <p:to>
                                        <p:strVal val="visible"/>
                                      </p:to>
                                    </p:set>
                                    <p:animEffect transition="in" filter="dissolve">
                                      <p:cBhvr>
                                        <p:cTn id="61" dur="500"/>
                                        <p:tgtEl>
                                          <p:spTgt spid="116"/>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85"/>
                                        </p:tgtEl>
                                        <p:attrNameLst>
                                          <p:attrName>style.visibility</p:attrName>
                                        </p:attrNameLst>
                                      </p:cBhvr>
                                      <p:to>
                                        <p:strVal val="visible"/>
                                      </p:to>
                                    </p:set>
                                    <p:animEffect transition="in" filter="dissolve">
                                      <p:cBhvr>
                                        <p:cTn id="64" dur="500"/>
                                        <p:tgtEl>
                                          <p:spTgt spid="85"/>
                                        </p:tgtEl>
                                      </p:cBhvr>
                                    </p:animEffect>
                                  </p:childTnLst>
                                </p:cTn>
                              </p:par>
                              <p:par>
                                <p:cTn id="65" presetID="9" presetClass="entr" presetSubtype="0" fill="hold" nodeType="withEffect">
                                  <p:stCondLst>
                                    <p:cond delay="0"/>
                                  </p:stCondLst>
                                  <p:childTnLst>
                                    <p:set>
                                      <p:cBhvr>
                                        <p:cTn id="66" dur="1" fill="hold">
                                          <p:stCondLst>
                                            <p:cond delay="0"/>
                                          </p:stCondLst>
                                        </p:cTn>
                                        <p:tgtEl>
                                          <p:spTgt spid="140"/>
                                        </p:tgtEl>
                                        <p:attrNameLst>
                                          <p:attrName>style.visibility</p:attrName>
                                        </p:attrNameLst>
                                      </p:cBhvr>
                                      <p:to>
                                        <p:strVal val="visible"/>
                                      </p:to>
                                    </p:set>
                                    <p:animEffect transition="in" filter="dissolve">
                                      <p:cBhvr>
                                        <p:cTn id="67" dur="500"/>
                                        <p:tgtEl>
                                          <p:spTgt spid="140"/>
                                        </p:tgtEl>
                                      </p:cBhvr>
                                    </p:animEffect>
                                  </p:childTnLst>
                                </p:cTn>
                              </p:par>
                              <p:par>
                                <p:cTn id="68" presetID="9" presetClass="entr" presetSubtype="0" fill="hold" nodeType="withEffect">
                                  <p:stCondLst>
                                    <p:cond delay="0"/>
                                  </p:stCondLst>
                                  <p:childTnLst>
                                    <p:set>
                                      <p:cBhvr>
                                        <p:cTn id="69" dur="1" fill="hold">
                                          <p:stCondLst>
                                            <p:cond delay="0"/>
                                          </p:stCondLst>
                                        </p:cTn>
                                        <p:tgtEl>
                                          <p:spTgt spid="141"/>
                                        </p:tgtEl>
                                        <p:attrNameLst>
                                          <p:attrName>style.visibility</p:attrName>
                                        </p:attrNameLst>
                                      </p:cBhvr>
                                      <p:to>
                                        <p:strVal val="visible"/>
                                      </p:to>
                                    </p:set>
                                    <p:animEffect transition="in" filter="dissolve">
                                      <p:cBhvr>
                                        <p:cTn id="70" dur="500"/>
                                        <p:tgtEl>
                                          <p:spTgt spid="141"/>
                                        </p:tgtEl>
                                      </p:cBhvr>
                                    </p:animEffect>
                                  </p:childTnLst>
                                </p:cTn>
                              </p:par>
                              <p:par>
                                <p:cTn id="71" presetID="9" presetClass="entr" presetSubtype="0" fill="hold" nodeType="withEffect">
                                  <p:stCondLst>
                                    <p:cond delay="0"/>
                                  </p:stCondLst>
                                  <p:childTnLst>
                                    <p:set>
                                      <p:cBhvr>
                                        <p:cTn id="72" dur="1" fill="hold">
                                          <p:stCondLst>
                                            <p:cond delay="0"/>
                                          </p:stCondLst>
                                        </p:cTn>
                                        <p:tgtEl>
                                          <p:spTgt spid="142"/>
                                        </p:tgtEl>
                                        <p:attrNameLst>
                                          <p:attrName>style.visibility</p:attrName>
                                        </p:attrNameLst>
                                      </p:cBhvr>
                                      <p:to>
                                        <p:strVal val="visible"/>
                                      </p:to>
                                    </p:set>
                                    <p:animEffect transition="in" filter="dissolve">
                                      <p:cBhvr>
                                        <p:cTn id="73" dur="500"/>
                                        <p:tgtEl>
                                          <p:spTgt spid="142"/>
                                        </p:tgtEl>
                                      </p:cBhvr>
                                    </p:animEffect>
                                  </p:childTnLst>
                                </p:cTn>
                              </p:par>
                              <p:par>
                                <p:cTn id="74" presetID="9" presetClass="entr" presetSubtype="0" fill="hold" nodeType="withEffect">
                                  <p:stCondLst>
                                    <p:cond delay="0"/>
                                  </p:stCondLst>
                                  <p:childTnLst>
                                    <p:set>
                                      <p:cBhvr>
                                        <p:cTn id="75" dur="1" fill="hold">
                                          <p:stCondLst>
                                            <p:cond delay="0"/>
                                          </p:stCondLst>
                                        </p:cTn>
                                        <p:tgtEl>
                                          <p:spTgt spid="143"/>
                                        </p:tgtEl>
                                        <p:attrNameLst>
                                          <p:attrName>style.visibility</p:attrName>
                                        </p:attrNameLst>
                                      </p:cBhvr>
                                      <p:to>
                                        <p:strVal val="visible"/>
                                      </p:to>
                                    </p:set>
                                    <p:animEffect transition="in" filter="dissolve">
                                      <p:cBhvr>
                                        <p:cTn id="76" dur="500"/>
                                        <p:tgtEl>
                                          <p:spTgt spid="143"/>
                                        </p:tgtEl>
                                      </p:cBhvr>
                                    </p:animEffect>
                                  </p:childTnLst>
                                </p:cTn>
                              </p:par>
                              <p:par>
                                <p:cTn id="77" presetID="9" presetClass="entr" presetSubtype="0" fill="hold" nodeType="withEffect">
                                  <p:stCondLst>
                                    <p:cond delay="0"/>
                                  </p:stCondLst>
                                  <p:childTnLst>
                                    <p:set>
                                      <p:cBhvr>
                                        <p:cTn id="78" dur="1" fill="hold">
                                          <p:stCondLst>
                                            <p:cond delay="0"/>
                                          </p:stCondLst>
                                        </p:cTn>
                                        <p:tgtEl>
                                          <p:spTgt spid="146"/>
                                        </p:tgtEl>
                                        <p:attrNameLst>
                                          <p:attrName>style.visibility</p:attrName>
                                        </p:attrNameLst>
                                      </p:cBhvr>
                                      <p:to>
                                        <p:strVal val="visible"/>
                                      </p:to>
                                    </p:set>
                                    <p:animEffect transition="in" filter="dissolve">
                                      <p:cBhvr>
                                        <p:cTn id="79" dur="500"/>
                                        <p:tgtEl>
                                          <p:spTgt spid="146"/>
                                        </p:tgtEl>
                                      </p:cBhvr>
                                    </p:animEffect>
                                  </p:childTnLst>
                                </p:cTn>
                              </p:par>
                              <p:par>
                                <p:cTn id="80" presetID="9" presetClass="entr" presetSubtype="0" fill="hold" nodeType="withEffect">
                                  <p:stCondLst>
                                    <p:cond delay="0"/>
                                  </p:stCondLst>
                                  <p:childTnLst>
                                    <p:set>
                                      <p:cBhvr>
                                        <p:cTn id="81" dur="1" fill="hold">
                                          <p:stCondLst>
                                            <p:cond delay="0"/>
                                          </p:stCondLst>
                                        </p:cTn>
                                        <p:tgtEl>
                                          <p:spTgt spid="147"/>
                                        </p:tgtEl>
                                        <p:attrNameLst>
                                          <p:attrName>style.visibility</p:attrName>
                                        </p:attrNameLst>
                                      </p:cBhvr>
                                      <p:to>
                                        <p:strVal val="visible"/>
                                      </p:to>
                                    </p:set>
                                    <p:animEffect transition="in" filter="dissolve">
                                      <p:cBhvr>
                                        <p:cTn id="82" dur="500"/>
                                        <p:tgtEl>
                                          <p:spTgt spid="147"/>
                                        </p:tgtEl>
                                      </p:cBhvr>
                                    </p:animEffect>
                                  </p:childTnLst>
                                </p:cTn>
                              </p:par>
                              <p:par>
                                <p:cTn id="83" presetID="9" presetClass="entr" presetSubtype="0" fill="hold" nodeType="withEffect">
                                  <p:stCondLst>
                                    <p:cond delay="0"/>
                                  </p:stCondLst>
                                  <p:childTnLst>
                                    <p:set>
                                      <p:cBhvr>
                                        <p:cTn id="84" dur="1" fill="hold">
                                          <p:stCondLst>
                                            <p:cond delay="0"/>
                                          </p:stCondLst>
                                        </p:cTn>
                                        <p:tgtEl>
                                          <p:spTgt spid="148"/>
                                        </p:tgtEl>
                                        <p:attrNameLst>
                                          <p:attrName>style.visibility</p:attrName>
                                        </p:attrNameLst>
                                      </p:cBhvr>
                                      <p:to>
                                        <p:strVal val="visible"/>
                                      </p:to>
                                    </p:set>
                                    <p:animEffect transition="in" filter="dissolve">
                                      <p:cBhvr>
                                        <p:cTn id="85" dur="500"/>
                                        <p:tgtEl>
                                          <p:spTgt spid="148"/>
                                        </p:tgtEl>
                                      </p:cBhvr>
                                    </p:animEffect>
                                  </p:childTnLst>
                                </p:cTn>
                              </p:par>
                              <p:par>
                                <p:cTn id="86" presetID="9" presetClass="entr" presetSubtype="0" fill="hold" nodeType="withEffect">
                                  <p:stCondLst>
                                    <p:cond delay="0"/>
                                  </p:stCondLst>
                                  <p:childTnLst>
                                    <p:set>
                                      <p:cBhvr>
                                        <p:cTn id="87" dur="1" fill="hold">
                                          <p:stCondLst>
                                            <p:cond delay="0"/>
                                          </p:stCondLst>
                                        </p:cTn>
                                        <p:tgtEl>
                                          <p:spTgt spid="149"/>
                                        </p:tgtEl>
                                        <p:attrNameLst>
                                          <p:attrName>style.visibility</p:attrName>
                                        </p:attrNameLst>
                                      </p:cBhvr>
                                      <p:to>
                                        <p:strVal val="visible"/>
                                      </p:to>
                                    </p:set>
                                    <p:animEffect transition="in" filter="dissolve">
                                      <p:cBhvr>
                                        <p:cTn id="88" dur="500"/>
                                        <p:tgtEl>
                                          <p:spTgt spid="149"/>
                                        </p:tgtEl>
                                      </p:cBhvr>
                                    </p:animEffect>
                                  </p:childTnLst>
                                </p:cTn>
                              </p:par>
                              <p:par>
                                <p:cTn id="89" presetID="9" presetClass="entr" presetSubtype="0" fill="hold" nodeType="withEffect">
                                  <p:stCondLst>
                                    <p:cond delay="0"/>
                                  </p:stCondLst>
                                  <p:childTnLst>
                                    <p:set>
                                      <p:cBhvr>
                                        <p:cTn id="90" dur="1" fill="hold">
                                          <p:stCondLst>
                                            <p:cond delay="0"/>
                                          </p:stCondLst>
                                        </p:cTn>
                                        <p:tgtEl>
                                          <p:spTgt spid="152"/>
                                        </p:tgtEl>
                                        <p:attrNameLst>
                                          <p:attrName>style.visibility</p:attrName>
                                        </p:attrNameLst>
                                      </p:cBhvr>
                                      <p:to>
                                        <p:strVal val="visible"/>
                                      </p:to>
                                    </p:set>
                                    <p:animEffect transition="in" filter="dissolve">
                                      <p:cBhvr>
                                        <p:cTn id="91" dur="500"/>
                                        <p:tgtEl>
                                          <p:spTgt spid="152"/>
                                        </p:tgtEl>
                                      </p:cBhvr>
                                    </p:animEffect>
                                  </p:childTnLst>
                                </p:cTn>
                              </p:par>
                              <p:par>
                                <p:cTn id="92" presetID="9" presetClass="entr" presetSubtype="0" fill="hold" nodeType="withEffect">
                                  <p:stCondLst>
                                    <p:cond delay="0"/>
                                  </p:stCondLst>
                                  <p:childTnLst>
                                    <p:set>
                                      <p:cBhvr>
                                        <p:cTn id="93" dur="1" fill="hold">
                                          <p:stCondLst>
                                            <p:cond delay="0"/>
                                          </p:stCondLst>
                                        </p:cTn>
                                        <p:tgtEl>
                                          <p:spTgt spid="153"/>
                                        </p:tgtEl>
                                        <p:attrNameLst>
                                          <p:attrName>style.visibility</p:attrName>
                                        </p:attrNameLst>
                                      </p:cBhvr>
                                      <p:to>
                                        <p:strVal val="visible"/>
                                      </p:to>
                                    </p:set>
                                    <p:animEffect transition="in" filter="dissolve">
                                      <p:cBhvr>
                                        <p:cTn id="94" dur="500"/>
                                        <p:tgtEl>
                                          <p:spTgt spid="153"/>
                                        </p:tgtEl>
                                      </p:cBhvr>
                                    </p:animEffect>
                                  </p:childTnLst>
                                </p:cTn>
                              </p:par>
                              <p:par>
                                <p:cTn id="95" presetID="9" presetClass="entr" presetSubtype="0" fill="hold" nodeType="withEffect">
                                  <p:stCondLst>
                                    <p:cond delay="0"/>
                                  </p:stCondLst>
                                  <p:childTnLst>
                                    <p:set>
                                      <p:cBhvr>
                                        <p:cTn id="96" dur="1" fill="hold">
                                          <p:stCondLst>
                                            <p:cond delay="0"/>
                                          </p:stCondLst>
                                        </p:cTn>
                                        <p:tgtEl>
                                          <p:spTgt spid="154"/>
                                        </p:tgtEl>
                                        <p:attrNameLst>
                                          <p:attrName>style.visibility</p:attrName>
                                        </p:attrNameLst>
                                      </p:cBhvr>
                                      <p:to>
                                        <p:strVal val="visible"/>
                                      </p:to>
                                    </p:set>
                                    <p:animEffect transition="in" filter="dissolve">
                                      <p:cBhvr>
                                        <p:cTn id="97" dur="500"/>
                                        <p:tgtEl>
                                          <p:spTgt spid="154"/>
                                        </p:tgtEl>
                                      </p:cBhvr>
                                    </p:animEffect>
                                  </p:childTnLst>
                                </p:cTn>
                              </p:par>
                              <p:par>
                                <p:cTn id="98" presetID="9" presetClass="entr" presetSubtype="0" fill="hold" nodeType="withEffect">
                                  <p:stCondLst>
                                    <p:cond delay="0"/>
                                  </p:stCondLst>
                                  <p:childTnLst>
                                    <p:set>
                                      <p:cBhvr>
                                        <p:cTn id="99" dur="1" fill="hold">
                                          <p:stCondLst>
                                            <p:cond delay="0"/>
                                          </p:stCondLst>
                                        </p:cTn>
                                        <p:tgtEl>
                                          <p:spTgt spid="155"/>
                                        </p:tgtEl>
                                        <p:attrNameLst>
                                          <p:attrName>style.visibility</p:attrName>
                                        </p:attrNameLst>
                                      </p:cBhvr>
                                      <p:to>
                                        <p:strVal val="visible"/>
                                      </p:to>
                                    </p:set>
                                    <p:animEffect transition="in" filter="dissolve">
                                      <p:cBhvr>
                                        <p:cTn id="100" dur="500"/>
                                        <p:tgtEl>
                                          <p:spTgt spid="155"/>
                                        </p:tgtEl>
                                      </p:cBhvr>
                                    </p:animEffect>
                                  </p:childTnLst>
                                </p:cTn>
                              </p:par>
                              <p:par>
                                <p:cTn id="101" presetID="9" presetClass="entr" presetSubtype="0" fill="hold" nodeType="withEffect">
                                  <p:stCondLst>
                                    <p:cond delay="0"/>
                                  </p:stCondLst>
                                  <p:childTnLst>
                                    <p:set>
                                      <p:cBhvr>
                                        <p:cTn id="102" dur="1" fill="hold">
                                          <p:stCondLst>
                                            <p:cond delay="0"/>
                                          </p:stCondLst>
                                        </p:cTn>
                                        <p:tgtEl>
                                          <p:spTgt spid="159"/>
                                        </p:tgtEl>
                                        <p:attrNameLst>
                                          <p:attrName>style.visibility</p:attrName>
                                        </p:attrNameLst>
                                      </p:cBhvr>
                                      <p:to>
                                        <p:strVal val="visible"/>
                                      </p:to>
                                    </p:set>
                                    <p:animEffect transition="in" filter="dissolve">
                                      <p:cBhvr>
                                        <p:cTn id="103" dur="500"/>
                                        <p:tgtEl>
                                          <p:spTgt spid="159"/>
                                        </p:tgtEl>
                                      </p:cBhvr>
                                    </p:animEffect>
                                  </p:childTnLst>
                                </p:cTn>
                              </p:par>
                              <p:par>
                                <p:cTn id="104" presetID="9" presetClass="entr" presetSubtype="0" fill="hold" nodeType="withEffect">
                                  <p:stCondLst>
                                    <p:cond delay="0"/>
                                  </p:stCondLst>
                                  <p:childTnLst>
                                    <p:set>
                                      <p:cBhvr>
                                        <p:cTn id="105" dur="1" fill="hold">
                                          <p:stCondLst>
                                            <p:cond delay="0"/>
                                          </p:stCondLst>
                                        </p:cTn>
                                        <p:tgtEl>
                                          <p:spTgt spid="160"/>
                                        </p:tgtEl>
                                        <p:attrNameLst>
                                          <p:attrName>style.visibility</p:attrName>
                                        </p:attrNameLst>
                                      </p:cBhvr>
                                      <p:to>
                                        <p:strVal val="visible"/>
                                      </p:to>
                                    </p:set>
                                    <p:animEffect transition="in" filter="dissolve">
                                      <p:cBhvr>
                                        <p:cTn id="106" dur="500"/>
                                        <p:tgtEl>
                                          <p:spTgt spid="160"/>
                                        </p:tgtEl>
                                      </p:cBhvr>
                                    </p:animEffect>
                                  </p:childTnLst>
                                </p:cTn>
                              </p:par>
                              <p:par>
                                <p:cTn id="107" presetID="9" presetClass="entr" presetSubtype="0" fill="hold" nodeType="withEffect">
                                  <p:stCondLst>
                                    <p:cond delay="0"/>
                                  </p:stCondLst>
                                  <p:childTnLst>
                                    <p:set>
                                      <p:cBhvr>
                                        <p:cTn id="108" dur="1" fill="hold">
                                          <p:stCondLst>
                                            <p:cond delay="0"/>
                                          </p:stCondLst>
                                        </p:cTn>
                                        <p:tgtEl>
                                          <p:spTgt spid="161"/>
                                        </p:tgtEl>
                                        <p:attrNameLst>
                                          <p:attrName>style.visibility</p:attrName>
                                        </p:attrNameLst>
                                      </p:cBhvr>
                                      <p:to>
                                        <p:strVal val="visible"/>
                                      </p:to>
                                    </p:set>
                                    <p:animEffect transition="in" filter="dissolve">
                                      <p:cBhvr>
                                        <p:cTn id="109" dur="500"/>
                                        <p:tgtEl>
                                          <p:spTgt spid="161"/>
                                        </p:tgtEl>
                                      </p:cBhvr>
                                    </p:animEffect>
                                  </p:childTnLst>
                                </p:cTn>
                              </p:par>
                              <p:par>
                                <p:cTn id="110" presetID="9" presetClass="entr" presetSubtype="0" fill="hold" nodeType="withEffect">
                                  <p:stCondLst>
                                    <p:cond delay="0"/>
                                  </p:stCondLst>
                                  <p:childTnLst>
                                    <p:set>
                                      <p:cBhvr>
                                        <p:cTn id="111" dur="1" fill="hold">
                                          <p:stCondLst>
                                            <p:cond delay="0"/>
                                          </p:stCondLst>
                                        </p:cTn>
                                        <p:tgtEl>
                                          <p:spTgt spid="162"/>
                                        </p:tgtEl>
                                        <p:attrNameLst>
                                          <p:attrName>style.visibility</p:attrName>
                                        </p:attrNameLst>
                                      </p:cBhvr>
                                      <p:to>
                                        <p:strVal val="visible"/>
                                      </p:to>
                                    </p:set>
                                    <p:animEffect transition="in" filter="dissolve">
                                      <p:cBhvr>
                                        <p:cTn id="112" dur="500"/>
                                        <p:tgtEl>
                                          <p:spTgt spid="162"/>
                                        </p:tgtEl>
                                      </p:cBhvr>
                                    </p:animEffect>
                                  </p:childTnLst>
                                </p:cTn>
                              </p:par>
                              <p:par>
                                <p:cTn id="113" presetID="9" presetClass="entr" presetSubtype="0" fill="hold" nodeType="withEffect">
                                  <p:stCondLst>
                                    <p:cond delay="0"/>
                                  </p:stCondLst>
                                  <p:childTnLst>
                                    <p:set>
                                      <p:cBhvr>
                                        <p:cTn id="114" dur="1" fill="hold">
                                          <p:stCondLst>
                                            <p:cond delay="0"/>
                                          </p:stCondLst>
                                        </p:cTn>
                                        <p:tgtEl>
                                          <p:spTgt spid="165"/>
                                        </p:tgtEl>
                                        <p:attrNameLst>
                                          <p:attrName>style.visibility</p:attrName>
                                        </p:attrNameLst>
                                      </p:cBhvr>
                                      <p:to>
                                        <p:strVal val="visible"/>
                                      </p:to>
                                    </p:set>
                                    <p:animEffect transition="in" filter="dissolve">
                                      <p:cBhvr>
                                        <p:cTn id="115" dur="500"/>
                                        <p:tgtEl>
                                          <p:spTgt spid="165"/>
                                        </p:tgtEl>
                                      </p:cBhvr>
                                    </p:animEffect>
                                  </p:childTnLst>
                                </p:cTn>
                              </p:par>
                              <p:par>
                                <p:cTn id="116" presetID="9" presetClass="entr" presetSubtype="0" fill="hold" nodeType="withEffect">
                                  <p:stCondLst>
                                    <p:cond delay="0"/>
                                  </p:stCondLst>
                                  <p:childTnLst>
                                    <p:set>
                                      <p:cBhvr>
                                        <p:cTn id="117" dur="1" fill="hold">
                                          <p:stCondLst>
                                            <p:cond delay="0"/>
                                          </p:stCondLst>
                                        </p:cTn>
                                        <p:tgtEl>
                                          <p:spTgt spid="166"/>
                                        </p:tgtEl>
                                        <p:attrNameLst>
                                          <p:attrName>style.visibility</p:attrName>
                                        </p:attrNameLst>
                                      </p:cBhvr>
                                      <p:to>
                                        <p:strVal val="visible"/>
                                      </p:to>
                                    </p:set>
                                    <p:animEffect transition="in" filter="dissolve">
                                      <p:cBhvr>
                                        <p:cTn id="118" dur="500"/>
                                        <p:tgtEl>
                                          <p:spTgt spid="166"/>
                                        </p:tgtEl>
                                      </p:cBhvr>
                                    </p:animEffect>
                                  </p:childTnLst>
                                </p:cTn>
                              </p:par>
                              <p:par>
                                <p:cTn id="119" presetID="9" presetClass="entr" presetSubtype="0" fill="hold" nodeType="withEffect">
                                  <p:stCondLst>
                                    <p:cond delay="0"/>
                                  </p:stCondLst>
                                  <p:childTnLst>
                                    <p:set>
                                      <p:cBhvr>
                                        <p:cTn id="120" dur="1" fill="hold">
                                          <p:stCondLst>
                                            <p:cond delay="0"/>
                                          </p:stCondLst>
                                        </p:cTn>
                                        <p:tgtEl>
                                          <p:spTgt spid="167"/>
                                        </p:tgtEl>
                                        <p:attrNameLst>
                                          <p:attrName>style.visibility</p:attrName>
                                        </p:attrNameLst>
                                      </p:cBhvr>
                                      <p:to>
                                        <p:strVal val="visible"/>
                                      </p:to>
                                    </p:set>
                                    <p:animEffect transition="in" filter="dissolve">
                                      <p:cBhvr>
                                        <p:cTn id="121" dur="500"/>
                                        <p:tgtEl>
                                          <p:spTgt spid="167"/>
                                        </p:tgtEl>
                                      </p:cBhvr>
                                    </p:animEffect>
                                  </p:childTnLst>
                                </p:cTn>
                              </p:par>
                              <p:par>
                                <p:cTn id="122" presetID="9" presetClass="entr" presetSubtype="0" fill="hold" nodeType="withEffect">
                                  <p:stCondLst>
                                    <p:cond delay="0"/>
                                  </p:stCondLst>
                                  <p:childTnLst>
                                    <p:set>
                                      <p:cBhvr>
                                        <p:cTn id="123" dur="1" fill="hold">
                                          <p:stCondLst>
                                            <p:cond delay="0"/>
                                          </p:stCondLst>
                                        </p:cTn>
                                        <p:tgtEl>
                                          <p:spTgt spid="168"/>
                                        </p:tgtEl>
                                        <p:attrNameLst>
                                          <p:attrName>style.visibility</p:attrName>
                                        </p:attrNameLst>
                                      </p:cBhvr>
                                      <p:to>
                                        <p:strVal val="visible"/>
                                      </p:to>
                                    </p:set>
                                    <p:animEffect transition="in" filter="dissolve">
                                      <p:cBhvr>
                                        <p:cTn id="124" dur="500"/>
                                        <p:tgtEl>
                                          <p:spTgt spid="168"/>
                                        </p:tgtEl>
                                      </p:cBhvr>
                                    </p:animEffect>
                                  </p:childTnLst>
                                </p:cTn>
                              </p:par>
                              <p:par>
                                <p:cTn id="125" presetID="9" presetClass="entr" presetSubtype="0" fill="hold" grpId="0" nodeType="withEffect">
                                  <p:stCondLst>
                                    <p:cond delay="0"/>
                                  </p:stCondLst>
                                  <p:childTnLst>
                                    <p:set>
                                      <p:cBhvr>
                                        <p:cTn id="126" dur="1" fill="hold">
                                          <p:stCondLst>
                                            <p:cond delay="0"/>
                                          </p:stCondLst>
                                        </p:cTn>
                                        <p:tgtEl>
                                          <p:spTgt spid="176"/>
                                        </p:tgtEl>
                                        <p:attrNameLst>
                                          <p:attrName>style.visibility</p:attrName>
                                        </p:attrNameLst>
                                      </p:cBhvr>
                                      <p:to>
                                        <p:strVal val="visible"/>
                                      </p:to>
                                    </p:set>
                                    <p:animEffect transition="in" filter="dissolve">
                                      <p:cBhvr>
                                        <p:cTn id="127" dur="500"/>
                                        <p:tgtEl>
                                          <p:spTgt spid="176"/>
                                        </p:tgtEl>
                                      </p:cBhvr>
                                    </p:animEffect>
                                  </p:childTnLst>
                                </p:cTn>
                              </p:par>
                              <p:par>
                                <p:cTn id="128" presetID="9" presetClass="entr" presetSubtype="0" fill="hold" grpId="0" nodeType="withEffect">
                                  <p:stCondLst>
                                    <p:cond delay="0"/>
                                  </p:stCondLst>
                                  <p:childTnLst>
                                    <p:set>
                                      <p:cBhvr>
                                        <p:cTn id="129" dur="1" fill="hold">
                                          <p:stCondLst>
                                            <p:cond delay="0"/>
                                          </p:stCondLst>
                                        </p:cTn>
                                        <p:tgtEl>
                                          <p:spTgt spid="177"/>
                                        </p:tgtEl>
                                        <p:attrNameLst>
                                          <p:attrName>style.visibility</p:attrName>
                                        </p:attrNameLst>
                                      </p:cBhvr>
                                      <p:to>
                                        <p:strVal val="visible"/>
                                      </p:to>
                                    </p:set>
                                    <p:animEffect transition="in" filter="dissolve">
                                      <p:cBhvr>
                                        <p:cTn id="130" dur="500"/>
                                        <p:tgtEl>
                                          <p:spTgt spid="177"/>
                                        </p:tgtEl>
                                      </p:cBhvr>
                                    </p:animEffect>
                                  </p:childTnLst>
                                </p:cTn>
                              </p:par>
                              <p:par>
                                <p:cTn id="131" presetID="9" presetClass="entr" presetSubtype="0" fill="hold" grpId="0" nodeType="withEffect">
                                  <p:stCondLst>
                                    <p:cond delay="0"/>
                                  </p:stCondLst>
                                  <p:childTnLst>
                                    <p:set>
                                      <p:cBhvr>
                                        <p:cTn id="132" dur="1" fill="hold">
                                          <p:stCondLst>
                                            <p:cond delay="0"/>
                                          </p:stCondLst>
                                        </p:cTn>
                                        <p:tgtEl>
                                          <p:spTgt spid="178"/>
                                        </p:tgtEl>
                                        <p:attrNameLst>
                                          <p:attrName>style.visibility</p:attrName>
                                        </p:attrNameLst>
                                      </p:cBhvr>
                                      <p:to>
                                        <p:strVal val="visible"/>
                                      </p:to>
                                    </p:set>
                                    <p:animEffect transition="in" filter="dissolve">
                                      <p:cBhvr>
                                        <p:cTn id="133" dur="500"/>
                                        <p:tgtEl>
                                          <p:spTgt spid="178"/>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179"/>
                                        </p:tgtEl>
                                        <p:attrNameLst>
                                          <p:attrName>style.visibility</p:attrName>
                                        </p:attrNameLst>
                                      </p:cBhvr>
                                      <p:to>
                                        <p:strVal val="visible"/>
                                      </p:to>
                                    </p:set>
                                    <p:animEffect transition="in" filter="dissolve">
                                      <p:cBhvr>
                                        <p:cTn id="136" dur="500"/>
                                        <p:tgtEl>
                                          <p:spTgt spid="179"/>
                                        </p:tgtEl>
                                      </p:cBhvr>
                                    </p:animEffect>
                                  </p:childTnLst>
                                </p:cTn>
                              </p:par>
                              <p:par>
                                <p:cTn id="137" presetID="9" presetClass="entr" presetSubtype="0" fill="hold" grpId="0" nodeType="withEffect">
                                  <p:stCondLst>
                                    <p:cond delay="0"/>
                                  </p:stCondLst>
                                  <p:childTnLst>
                                    <p:set>
                                      <p:cBhvr>
                                        <p:cTn id="138" dur="1" fill="hold">
                                          <p:stCondLst>
                                            <p:cond delay="0"/>
                                          </p:stCondLst>
                                        </p:cTn>
                                        <p:tgtEl>
                                          <p:spTgt spid="180"/>
                                        </p:tgtEl>
                                        <p:attrNameLst>
                                          <p:attrName>style.visibility</p:attrName>
                                        </p:attrNameLst>
                                      </p:cBhvr>
                                      <p:to>
                                        <p:strVal val="visible"/>
                                      </p:to>
                                    </p:set>
                                    <p:animEffect transition="in" filter="dissolve">
                                      <p:cBhvr>
                                        <p:cTn id="139" dur="500"/>
                                        <p:tgtEl>
                                          <p:spTgt spid="180"/>
                                        </p:tgtEl>
                                      </p:cBhvr>
                                    </p:animEffect>
                                  </p:childTnLst>
                                </p:cTn>
                              </p:par>
                              <p:par>
                                <p:cTn id="140" presetID="9" presetClass="entr" presetSubtype="0" fill="hold" grpId="0" nodeType="withEffect">
                                  <p:stCondLst>
                                    <p:cond delay="0"/>
                                  </p:stCondLst>
                                  <p:childTnLst>
                                    <p:set>
                                      <p:cBhvr>
                                        <p:cTn id="141" dur="1" fill="hold">
                                          <p:stCondLst>
                                            <p:cond delay="0"/>
                                          </p:stCondLst>
                                        </p:cTn>
                                        <p:tgtEl>
                                          <p:spTgt spid="182"/>
                                        </p:tgtEl>
                                        <p:attrNameLst>
                                          <p:attrName>style.visibility</p:attrName>
                                        </p:attrNameLst>
                                      </p:cBhvr>
                                      <p:to>
                                        <p:strVal val="visible"/>
                                      </p:to>
                                    </p:set>
                                    <p:animEffect transition="in" filter="dissolve">
                                      <p:cBhvr>
                                        <p:cTn id="142" dur="500"/>
                                        <p:tgtEl>
                                          <p:spTgt spid="182"/>
                                        </p:tgtEl>
                                      </p:cBhvr>
                                    </p:animEffect>
                                  </p:childTnLst>
                                </p:cTn>
                              </p:par>
                              <p:par>
                                <p:cTn id="143" presetID="9" presetClass="entr" presetSubtype="0" fill="hold" grpId="0" nodeType="withEffect">
                                  <p:stCondLst>
                                    <p:cond delay="0"/>
                                  </p:stCondLst>
                                  <p:childTnLst>
                                    <p:set>
                                      <p:cBhvr>
                                        <p:cTn id="144" dur="1" fill="hold">
                                          <p:stCondLst>
                                            <p:cond delay="0"/>
                                          </p:stCondLst>
                                        </p:cTn>
                                        <p:tgtEl>
                                          <p:spTgt spid="183"/>
                                        </p:tgtEl>
                                        <p:attrNameLst>
                                          <p:attrName>style.visibility</p:attrName>
                                        </p:attrNameLst>
                                      </p:cBhvr>
                                      <p:to>
                                        <p:strVal val="visible"/>
                                      </p:to>
                                    </p:set>
                                    <p:animEffect transition="in" filter="dissolve">
                                      <p:cBhvr>
                                        <p:cTn id="145" dur="500"/>
                                        <p:tgtEl>
                                          <p:spTgt spid="183"/>
                                        </p:tgtEl>
                                      </p:cBhvr>
                                    </p:animEffect>
                                  </p:childTnLst>
                                </p:cTn>
                              </p:par>
                              <p:par>
                                <p:cTn id="146" presetID="9" presetClass="entr" presetSubtype="0" fill="hold" grpId="0" nodeType="withEffect">
                                  <p:stCondLst>
                                    <p:cond delay="0"/>
                                  </p:stCondLst>
                                  <p:childTnLst>
                                    <p:set>
                                      <p:cBhvr>
                                        <p:cTn id="147" dur="1" fill="hold">
                                          <p:stCondLst>
                                            <p:cond delay="0"/>
                                          </p:stCondLst>
                                        </p:cTn>
                                        <p:tgtEl>
                                          <p:spTgt spid="84"/>
                                        </p:tgtEl>
                                        <p:attrNameLst>
                                          <p:attrName>style.visibility</p:attrName>
                                        </p:attrNameLst>
                                      </p:cBhvr>
                                      <p:to>
                                        <p:strVal val="visible"/>
                                      </p:to>
                                    </p:set>
                                    <p:animEffect transition="in" filter="dissolve">
                                      <p:cBhvr>
                                        <p:cTn id="148"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92" grpId="0"/>
      <p:bldP spid="93" grpId="0"/>
      <p:bldP spid="96" grpId="0"/>
      <p:bldP spid="114" grpId="0"/>
      <p:bldP spid="115" grpId="0"/>
      <p:bldP spid="116" grpId="0"/>
      <p:bldP spid="85" grpId="0" animBg="1"/>
      <p:bldP spid="176" grpId="0" animBg="1"/>
      <p:bldP spid="177" grpId="0" animBg="1"/>
      <p:bldP spid="178" grpId="0" animBg="1"/>
      <p:bldP spid="179" grpId="0" animBg="1"/>
      <p:bldP spid="180" grpId="0" animBg="1"/>
      <p:bldP spid="182" grpId="0" animBg="1"/>
      <p:bldP spid="183" grpId="0" animBg="1"/>
      <p:bldP spid="8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ctr"/>
            <a:r>
              <a:rPr lang="en-US" dirty="0"/>
              <a:t>h</a:t>
            </a:r>
            <a:r>
              <a:rPr lang="en-US" dirty="0" smtClean="0"/>
              <a:t>otel </a:t>
            </a:r>
            <a:r>
              <a:rPr lang="en-US" dirty="0"/>
              <a:t>g</a:t>
            </a:r>
            <a:r>
              <a:rPr lang="en-US" dirty="0" smtClean="0"/>
              <a:t>lobal </a:t>
            </a:r>
            <a:r>
              <a:rPr lang="en-US" dirty="0"/>
              <a:t>n</a:t>
            </a:r>
            <a:r>
              <a:rPr lang="en-US" dirty="0" smtClean="0"/>
              <a:t>etworks</a:t>
            </a:r>
            <a:endParaRPr lang="en-US" dirty="0"/>
          </a:p>
        </p:txBody>
      </p:sp>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15</a:t>
            </a:fld>
            <a:endParaRPr lang="en-US" dirty="0"/>
          </a:p>
        </p:txBody>
      </p:sp>
      <p:sp>
        <p:nvSpPr>
          <p:cNvPr id="23" name="Flowchart: Magnetic Disk 22"/>
          <p:cNvSpPr/>
          <p:nvPr/>
        </p:nvSpPr>
        <p:spPr>
          <a:xfrm>
            <a:off x="3333140" y="2613267"/>
            <a:ext cx="842028" cy="1537667"/>
          </a:xfrm>
          <a:prstGeom prst="flowChartMagneticDisk">
            <a:avLst/>
          </a:prstGeom>
          <a:noFill/>
          <a:ln>
            <a:solidFill>
              <a:srgbClr val="00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dirty="0">
              <a:solidFill>
                <a:schemeClr val="tx1"/>
              </a:solidFill>
              <a:latin typeface="Segoe UI" pitchFamily="34" charset="0"/>
              <a:ea typeface="Segoe UI" pitchFamily="34" charset="0"/>
              <a:cs typeface="Segoe UI" pitchFamily="34" charset="0"/>
            </a:endParaRPr>
          </a:p>
        </p:txBody>
      </p:sp>
      <p:sp>
        <p:nvSpPr>
          <p:cNvPr id="330" name="Flowchart: Magnetic Disk 329"/>
          <p:cNvSpPr/>
          <p:nvPr/>
        </p:nvSpPr>
        <p:spPr>
          <a:xfrm>
            <a:off x="4182052" y="2613267"/>
            <a:ext cx="842028" cy="1537667"/>
          </a:xfrm>
          <a:prstGeom prst="flowChartMagneticDisk">
            <a:avLst/>
          </a:prstGeom>
          <a:noFill/>
          <a:ln>
            <a:solidFill>
              <a:srgbClr val="00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b="1" dirty="0" err="1" smtClean="0">
                <a:solidFill>
                  <a:schemeClr val="tx1"/>
                </a:solidFill>
                <a:latin typeface="Segoe UI" pitchFamily="34" charset="0"/>
                <a:ea typeface="Segoe UI" pitchFamily="34" charset="0"/>
                <a:cs typeface="Segoe UI" pitchFamily="34" charset="0"/>
              </a:rPr>
              <a:t>Hotel</a:t>
            </a:r>
            <a:r>
              <a:rPr lang="fr-FR" b="1" dirty="0" smtClean="0">
                <a:solidFill>
                  <a:schemeClr val="tx1"/>
                </a:solidFill>
                <a:latin typeface="Segoe UI" pitchFamily="34" charset="0"/>
                <a:ea typeface="Segoe UI" pitchFamily="34" charset="0"/>
                <a:cs typeface="Segoe UI" pitchFamily="34" charset="0"/>
              </a:rPr>
              <a:t> Data Centre</a:t>
            </a:r>
            <a:endParaRPr lang="fr-FR" b="1" dirty="0">
              <a:solidFill>
                <a:schemeClr val="tx1"/>
              </a:solidFill>
              <a:latin typeface="Segoe UI" pitchFamily="34" charset="0"/>
              <a:ea typeface="Segoe UI" pitchFamily="34" charset="0"/>
              <a:cs typeface="Segoe UI" pitchFamily="34" charset="0"/>
            </a:endParaRPr>
          </a:p>
        </p:txBody>
      </p:sp>
      <p:sp>
        <p:nvSpPr>
          <p:cNvPr id="331" name="Flowchart: Magnetic Disk 330"/>
          <p:cNvSpPr/>
          <p:nvPr/>
        </p:nvSpPr>
        <p:spPr>
          <a:xfrm>
            <a:off x="5024080" y="2613267"/>
            <a:ext cx="842028" cy="1537667"/>
          </a:xfrm>
          <a:prstGeom prst="flowChartMagneticDisk">
            <a:avLst/>
          </a:prstGeom>
          <a:noFill/>
          <a:ln>
            <a:solidFill>
              <a:srgbClr val="00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b="1" dirty="0">
              <a:solidFill>
                <a:schemeClr val="tx1"/>
              </a:solidFill>
              <a:latin typeface="Segoe UI" pitchFamily="34" charset="0"/>
              <a:ea typeface="Segoe UI" pitchFamily="34" charset="0"/>
              <a:cs typeface="Segoe UI" pitchFamily="34" charset="0"/>
            </a:endParaRPr>
          </a:p>
        </p:txBody>
      </p:sp>
      <p:grpSp>
        <p:nvGrpSpPr>
          <p:cNvPr id="20" name="Group 19"/>
          <p:cNvGrpSpPr/>
          <p:nvPr/>
        </p:nvGrpSpPr>
        <p:grpSpPr>
          <a:xfrm>
            <a:off x="3505200" y="4287784"/>
            <a:ext cx="1581522" cy="2341616"/>
            <a:chOff x="3505200" y="4287784"/>
            <a:chExt cx="1581522" cy="2341616"/>
          </a:xfrm>
        </p:grpSpPr>
        <p:cxnSp>
          <p:nvCxnSpPr>
            <p:cNvPr id="336" name="Straight Arrow Connector 335"/>
            <p:cNvCxnSpPr/>
            <p:nvPr/>
          </p:nvCxnSpPr>
          <p:spPr>
            <a:xfrm>
              <a:off x="4344331" y="4287784"/>
              <a:ext cx="0" cy="602885"/>
            </a:xfrm>
            <a:prstGeom prst="straightConnector1">
              <a:avLst/>
            </a:prstGeom>
            <a:ln w="38100">
              <a:solidFill>
                <a:srgbClr val="E91173"/>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3" name="Straight Connector 412"/>
            <p:cNvCxnSpPr/>
            <p:nvPr/>
          </p:nvCxnSpPr>
          <p:spPr>
            <a:xfrm flipH="1">
              <a:off x="4111023" y="53340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flipV="1">
              <a:off x="4320014" y="5061570"/>
              <a:ext cx="0" cy="573281"/>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rot="2700000" flipH="1">
              <a:off x="4111023" y="53340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rot="18900000" flipH="1">
              <a:off x="4111023" y="53340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4111023" y="63673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flipV="1">
              <a:off x="4320014" y="5916037"/>
              <a:ext cx="0" cy="713363"/>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rot="2700000" flipH="1">
              <a:off x="4111023" y="63673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p:nvPr/>
          </p:nvCxnSpPr>
          <p:spPr>
            <a:xfrm rot="18900000" flipH="1">
              <a:off x="4111023" y="63673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flipH="1">
              <a:off x="3505200" y="53340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rot="5400000" flipH="1">
              <a:off x="3505200" y="53340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flipH="1" flipV="1">
              <a:off x="3566412" y="5200604"/>
              <a:ext cx="1459098" cy="1314517"/>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rot="18900000" flipH="1">
              <a:off x="3505200" y="53340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sp>
          <p:nvSpPr>
            <p:cNvPr id="425" name="Oval 424"/>
            <p:cNvSpPr/>
            <p:nvPr/>
          </p:nvSpPr>
          <p:spPr>
            <a:xfrm>
              <a:off x="4186607" y="5200604"/>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cxnSp>
          <p:nvCxnSpPr>
            <p:cNvPr id="426" name="Straight Connector 425"/>
            <p:cNvCxnSpPr/>
            <p:nvPr/>
          </p:nvCxnSpPr>
          <p:spPr>
            <a:xfrm flipH="1">
              <a:off x="4668740" y="53340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p:nvCxnSpPr>
          <p:spPr>
            <a:xfrm rot="5400000" flipH="1">
              <a:off x="4668740" y="53340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p:nvPr/>
          </p:nvCxnSpPr>
          <p:spPr>
            <a:xfrm rot="2700000" flipH="1">
              <a:off x="4668740" y="53340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p:nvCxnSpPr>
          <p:spPr>
            <a:xfrm flipH="1">
              <a:off x="3505200" y="5812904"/>
              <a:ext cx="158152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p:nvPr/>
          </p:nvCxnSpPr>
          <p:spPr>
            <a:xfrm rot="5400000" flipH="1">
              <a:off x="3505200" y="581290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rot="2700000" flipH="1">
              <a:off x="3505200" y="581290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rot="18900000" flipH="1">
              <a:off x="3505200" y="581290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p:cNvCxnSpPr/>
            <p:nvPr/>
          </p:nvCxnSpPr>
          <p:spPr>
            <a:xfrm rot="5400000" flipH="1">
              <a:off x="4668740" y="581290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p:cNvCxnSpPr/>
            <p:nvPr/>
          </p:nvCxnSpPr>
          <p:spPr>
            <a:xfrm rot="2700000" flipH="1">
              <a:off x="4668740" y="581290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p:cNvCxnSpPr/>
            <p:nvPr/>
          </p:nvCxnSpPr>
          <p:spPr>
            <a:xfrm rot="18900000" flipH="1">
              <a:off x="4668740" y="581290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p:cNvCxnSpPr/>
            <p:nvPr/>
          </p:nvCxnSpPr>
          <p:spPr>
            <a:xfrm flipH="1">
              <a:off x="3505200" y="63673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p:nvCxnSpPr>
          <p:spPr>
            <a:xfrm rot="5400000" flipH="1">
              <a:off x="3505200" y="63673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p:cNvCxnSpPr/>
            <p:nvPr/>
          </p:nvCxnSpPr>
          <p:spPr>
            <a:xfrm rot="2700000" flipH="1">
              <a:off x="3505200" y="63673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p:cNvCxnSpPr/>
            <p:nvPr/>
          </p:nvCxnSpPr>
          <p:spPr>
            <a:xfrm flipH="1">
              <a:off x="3592140" y="5200604"/>
              <a:ext cx="1433370" cy="1314517"/>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p:cNvCxnSpPr/>
            <p:nvPr/>
          </p:nvCxnSpPr>
          <p:spPr>
            <a:xfrm flipH="1">
              <a:off x="4668740" y="63673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rot="5400000" flipH="1">
              <a:off x="4668740" y="63673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rot="18900000" flipH="1">
              <a:off x="4668740" y="63673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sp>
          <p:nvSpPr>
            <p:cNvPr id="443" name="Oval 442"/>
            <p:cNvSpPr/>
            <p:nvPr/>
          </p:nvSpPr>
          <p:spPr>
            <a:xfrm>
              <a:off x="3580784" y="5200604"/>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444" name="Oval 443"/>
            <p:cNvSpPr/>
            <p:nvPr/>
          </p:nvSpPr>
          <p:spPr>
            <a:xfrm>
              <a:off x="3580784" y="5679497"/>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445" name="Oval 444"/>
            <p:cNvSpPr/>
            <p:nvPr/>
          </p:nvSpPr>
          <p:spPr>
            <a:xfrm>
              <a:off x="3580784" y="6233936"/>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446" name="Oval 445"/>
            <p:cNvSpPr/>
            <p:nvPr/>
          </p:nvSpPr>
          <p:spPr>
            <a:xfrm>
              <a:off x="4186607" y="6233936"/>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447" name="Oval 446"/>
            <p:cNvSpPr/>
            <p:nvPr/>
          </p:nvSpPr>
          <p:spPr>
            <a:xfrm>
              <a:off x="4744324" y="6233936"/>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448" name="Oval 447"/>
            <p:cNvSpPr/>
            <p:nvPr/>
          </p:nvSpPr>
          <p:spPr>
            <a:xfrm>
              <a:off x="4744324" y="5679497"/>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449" name="Oval 448"/>
            <p:cNvSpPr/>
            <p:nvPr/>
          </p:nvSpPr>
          <p:spPr>
            <a:xfrm>
              <a:off x="4744324" y="5200604"/>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450" name="Rectangle 449"/>
            <p:cNvSpPr/>
            <p:nvPr/>
          </p:nvSpPr>
          <p:spPr>
            <a:xfrm>
              <a:off x="4039268" y="5606769"/>
              <a:ext cx="561493" cy="412271"/>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b="1" dirty="0" smtClean="0">
                  <a:solidFill>
                    <a:schemeClr val="bg1"/>
                  </a:solidFill>
                  <a:latin typeface="Segoe UI" pitchFamily="34" charset="0"/>
                  <a:ea typeface="Segoe UI" pitchFamily="34" charset="0"/>
                  <a:cs typeface="Segoe UI" pitchFamily="34" charset="0"/>
                </a:rPr>
                <a:t>NEW</a:t>
              </a:r>
            </a:p>
            <a:p>
              <a:pPr algn="ctr"/>
              <a:r>
                <a:rPr lang="en-US" sz="800" b="1" dirty="0" smtClean="0">
                  <a:solidFill>
                    <a:schemeClr val="bg1"/>
                  </a:solidFill>
                  <a:latin typeface="Segoe UI" pitchFamily="34" charset="0"/>
                  <a:ea typeface="Segoe UI" pitchFamily="34" charset="0"/>
                  <a:cs typeface="Segoe UI" pitchFamily="34" charset="0"/>
                </a:rPr>
                <a:t>YORK</a:t>
              </a:r>
            </a:p>
          </p:txBody>
        </p:sp>
      </p:grpSp>
      <p:grpSp>
        <p:nvGrpSpPr>
          <p:cNvPr id="19" name="Group 18"/>
          <p:cNvGrpSpPr/>
          <p:nvPr/>
        </p:nvGrpSpPr>
        <p:grpSpPr>
          <a:xfrm>
            <a:off x="5791200" y="4286204"/>
            <a:ext cx="2038722" cy="2114596"/>
            <a:chOff x="5791200" y="4286204"/>
            <a:chExt cx="2038722" cy="2114596"/>
          </a:xfrm>
        </p:grpSpPr>
        <p:cxnSp>
          <p:nvCxnSpPr>
            <p:cNvPr id="332" name="Straight Arrow Connector 331"/>
            <p:cNvCxnSpPr/>
            <p:nvPr/>
          </p:nvCxnSpPr>
          <p:spPr>
            <a:xfrm>
              <a:off x="5791200" y="4286204"/>
              <a:ext cx="455612" cy="536066"/>
            </a:xfrm>
            <a:prstGeom prst="straightConnector1">
              <a:avLst/>
            </a:prstGeom>
            <a:ln w="38100">
              <a:solidFill>
                <a:srgbClr val="E91173"/>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1" name="Straight Connector 450"/>
            <p:cNvCxnSpPr/>
            <p:nvPr/>
          </p:nvCxnSpPr>
          <p:spPr>
            <a:xfrm flipH="1">
              <a:off x="6854223" y="51054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p:cNvCxnSpPr/>
            <p:nvPr/>
          </p:nvCxnSpPr>
          <p:spPr>
            <a:xfrm flipV="1">
              <a:off x="7063214" y="4832970"/>
              <a:ext cx="0" cy="573281"/>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p:cNvCxnSpPr/>
            <p:nvPr/>
          </p:nvCxnSpPr>
          <p:spPr>
            <a:xfrm rot="2700000" flipH="1">
              <a:off x="6854223" y="51054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p:cNvCxnSpPr/>
            <p:nvPr/>
          </p:nvCxnSpPr>
          <p:spPr>
            <a:xfrm rot="18900000" flipH="1">
              <a:off x="6854223" y="51054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p:cNvCxnSpPr/>
            <p:nvPr/>
          </p:nvCxnSpPr>
          <p:spPr>
            <a:xfrm flipH="1">
              <a:off x="6854223" y="61387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p:cNvCxnSpPr/>
            <p:nvPr/>
          </p:nvCxnSpPr>
          <p:spPr>
            <a:xfrm flipV="1">
              <a:off x="7063214" y="5687437"/>
              <a:ext cx="0" cy="713363"/>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p:cNvCxnSpPr/>
            <p:nvPr/>
          </p:nvCxnSpPr>
          <p:spPr>
            <a:xfrm rot="2700000" flipH="1">
              <a:off x="6854223" y="61387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p:cNvCxnSpPr/>
            <p:nvPr/>
          </p:nvCxnSpPr>
          <p:spPr>
            <a:xfrm rot="18900000" flipH="1">
              <a:off x="6854223" y="61387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p:cNvCxnSpPr/>
            <p:nvPr/>
          </p:nvCxnSpPr>
          <p:spPr>
            <a:xfrm flipH="1">
              <a:off x="6248400" y="51054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p:cNvCxnSpPr/>
            <p:nvPr/>
          </p:nvCxnSpPr>
          <p:spPr>
            <a:xfrm rot="5400000" flipH="1">
              <a:off x="6248400" y="51054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p:cNvCxnSpPr/>
            <p:nvPr/>
          </p:nvCxnSpPr>
          <p:spPr>
            <a:xfrm flipH="1" flipV="1">
              <a:off x="6309612" y="4972004"/>
              <a:ext cx="1459098" cy="1314517"/>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p:cNvCxnSpPr/>
            <p:nvPr/>
          </p:nvCxnSpPr>
          <p:spPr>
            <a:xfrm rot="18900000" flipH="1">
              <a:off x="6248400" y="51054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sp>
          <p:nvSpPr>
            <p:cNvPr id="463" name="Oval 462"/>
            <p:cNvSpPr/>
            <p:nvPr/>
          </p:nvSpPr>
          <p:spPr>
            <a:xfrm>
              <a:off x="6929807" y="4972004"/>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cxnSp>
          <p:nvCxnSpPr>
            <p:cNvPr id="464" name="Straight Connector 463"/>
            <p:cNvCxnSpPr/>
            <p:nvPr/>
          </p:nvCxnSpPr>
          <p:spPr>
            <a:xfrm flipH="1">
              <a:off x="7411940" y="51054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p:cNvCxnSpPr/>
            <p:nvPr/>
          </p:nvCxnSpPr>
          <p:spPr>
            <a:xfrm rot="5400000" flipH="1">
              <a:off x="7411940" y="51054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p:cNvCxnSpPr/>
            <p:nvPr/>
          </p:nvCxnSpPr>
          <p:spPr>
            <a:xfrm rot="2700000" flipH="1">
              <a:off x="7411940" y="51054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p:cNvCxnSpPr/>
            <p:nvPr/>
          </p:nvCxnSpPr>
          <p:spPr>
            <a:xfrm flipH="1">
              <a:off x="6248400" y="5584304"/>
              <a:ext cx="158152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p:nvCxnSpPr>
          <p:spPr>
            <a:xfrm rot="5400000" flipH="1">
              <a:off x="6248400" y="558430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p:cNvCxnSpPr/>
            <p:nvPr/>
          </p:nvCxnSpPr>
          <p:spPr>
            <a:xfrm rot="2700000" flipH="1">
              <a:off x="6248400" y="558430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p:cNvCxnSpPr/>
            <p:nvPr/>
          </p:nvCxnSpPr>
          <p:spPr>
            <a:xfrm rot="18900000" flipH="1">
              <a:off x="6248400" y="558430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5400000" flipH="1">
              <a:off x="7411940" y="558430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2700000" flipH="1">
              <a:off x="7411940" y="558430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8900000" flipH="1">
              <a:off x="7411940" y="558430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flipH="1">
              <a:off x="6248400" y="61387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5400000" flipH="1">
              <a:off x="6248400" y="61387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p:cNvCxnSpPr/>
            <p:nvPr/>
          </p:nvCxnSpPr>
          <p:spPr>
            <a:xfrm rot="2700000" flipH="1">
              <a:off x="6248400" y="61387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p:cNvCxnSpPr/>
            <p:nvPr/>
          </p:nvCxnSpPr>
          <p:spPr>
            <a:xfrm flipH="1">
              <a:off x="6335340" y="4972004"/>
              <a:ext cx="1433370" cy="1314517"/>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p:nvPr/>
          </p:nvCxnSpPr>
          <p:spPr>
            <a:xfrm flipH="1">
              <a:off x="7411940" y="61387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p:cNvCxnSpPr/>
            <p:nvPr/>
          </p:nvCxnSpPr>
          <p:spPr>
            <a:xfrm rot="5400000" flipH="1">
              <a:off x="7411940" y="61387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p:cNvCxnSpPr/>
            <p:nvPr/>
          </p:nvCxnSpPr>
          <p:spPr>
            <a:xfrm rot="18900000" flipH="1">
              <a:off x="7411940" y="61387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sp>
          <p:nvSpPr>
            <p:cNvPr id="481" name="Oval 480"/>
            <p:cNvSpPr/>
            <p:nvPr/>
          </p:nvSpPr>
          <p:spPr>
            <a:xfrm>
              <a:off x="6323984" y="4972004"/>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482" name="Oval 481"/>
            <p:cNvSpPr/>
            <p:nvPr/>
          </p:nvSpPr>
          <p:spPr>
            <a:xfrm>
              <a:off x="6323984" y="5450897"/>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483" name="Oval 482"/>
            <p:cNvSpPr/>
            <p:nvPr/>
          </p:nvSpPr>
          <p:spPr>
            <a:xfrm>
              <a:off x="6323984" y="6005336"/>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484" name="Oval 483"/>
            <p:cNvSpPr/>
            <p:nvPr/>
          </p:nvSpPr>
          <p:spPr>
            <a:xfrm>
              <a:off x="6929807" y="6005336"/>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485" name="Oval 484"/>
            <p:cNvSpPr/>
            <p:nvPr/>
          </p:nvSpPr>
          <p:spPr>
            <a:xfrm>
              <a:off x="7487524" y="6005336"/>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486" name="Oval 485"/>
            <p:cNvSpPr/>
            <p:nvPr/>
          </p:nvSpPr>
          <p:spPr>
            <a:xfrm>
              <a:off x="7487524" y="5450897"/>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487" name="Oval 486"/>
            <p:cNvSpPr/>
            <p:nvPr/>
          </p:nvSpPr>
          <p:spPr>
            <a:xfrm>
              <a:off x="7487524" y="4972004"/>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488" name="Rectangle 487"/>
            <p:cNvSpPr/>
            <p:nvPr/>
          </p:nvSpPr>
          <p:spPr>
            <a:xfrm>
              <a:off x="6782468" y="5378169"/>
              <a:ext cx="561493" cy="412271"/>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b="1" dirty="0" smtClean="0">
                  <a:solidFill>
                    <a:schemeClr val="bg1"/>
                  </a:solidFill>
                  <a:latin typeface="Segoe UI" pitchFamily="34" charset="0"/>
                  <a:ea typeface="Segoe UI" pitchFamily="34" charset="0"/>
                  <a:cs typeface="Segoe UI" pitchFamily="34" charset="0"/>
                </a:rPr>
                <a:t>LAS</a:t>
              </a:r>
            </a:p>
            <a:p>
              <a:pPr algn="ctr"/>
              <a:r>
                <a:rPr lang="en-US" sz="800" b="1" dirty="0" smtClean="0">
                  <a:solidFill>
                    <a:schemeClr val="bg1"/>
                  </a:solidFill>
                  <a:latin typeface="Segoe UI" pitchFamily="34" charset="0"/>
                  <a:ea typeface="Segoe UI" pitchFamily="34" charset="0"/>
                  <a:cs typeface="Segoe UI" pitchFamily="34" charset="0"/>
                </a:rPr>
                <a:t>VEGAS</a:t>
              </a:r>
            </a:p>
          </p:txBody>
        </p:sp>
      </p:grpSp>
      <p:grpSp>
        <p:nvGrpSpPr>
          <p:cNvPr id="18" name="Group 17"/>
          <p:cNvGrpSpPr/>
          <p:nvPr/>
        </p:nvGrpSpPr>
        <p:grpSpPr>
          <a:xfrm>
            <a:off x="6038478" y="2470770"/>
            <a:ext cx="2114922" cy="1567830"/>
            <a:chOff x="6038478" y="2470770"/>
            <a:chExt cx="2114922" cy="1567830"/>
          </a:xfrm>
        </p:grpSpPr>
        <p:cxnSp>
          <p:nvCxnSpPr>
            <p:cNvPr id="333" name="Straight Arrow Connector 332"/>
            <p:cNvCxnSpPr/>
            <p:nvPr/>
          </p:nvCxnSpPr>
          <p:spPr>
            <a:xfrm flipV="1">
              <a:off x="6038478" y="3243196"/>
              <a:ext cx="455612" cy="286745"/>
            </a:xfrm>
            <a:prstGeom prst="straightConnector1">
              <a:avLst/>
            </a:prstGeom>
            <a:ln w="38100">
              <a:solidFill>
                <a:srgbClr val="E91173"/>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flipH="1">
              <a:off x="7177701" y="27432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p:cNvCxnSpPr/>
            <p:nvPr/>
          </p:nvCxnSpPr>
          <p:spPr>
            <a:xfrm flipV="1">
              <a:off x="7386692" y="2470770"/>
              <a:ext cx="0" cy="573281"/>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p:cNvCxnSpPr/>
            <p:nvPr/>
          </p:nvCxnSpPr>
          <p:spPr>
            <a:xfrm rot="2700000" flipH="1">
              <a:off x="7177701" y="27432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p:cNvCxnSpPr/>
            <p:nvPr/>
          </p:nvCxnSpPr>
          <p:spPr>
            <a:xfrm rot="18900000" flipH="1">
              <a:off x="7177701" y="27432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p:cNvCxnSpPr/>
            <p:nvPr/>
          </p:nvCxnSpPr>
          <p:spPr>
            <a:xfrm flipH="1">
              <a:off x="7177701" y="37765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p:cNvCxnSpPr/>
            <p:nvPr/>
          </p:nvCxnSpPr>
          <p:spPr>
            <a:xfrm flipV="1">
              <a:off x="7386692" y="3325237"/>
              <a:ext cx="0" cy="713363"/>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p:cNvCxnSpPr/>
            <p:nvPr/>
          </p:nvCxnSpPr>
          <p:spPr>
            <a:xfrm rot="2700000" flipH="1">
              <a:off x="7177701" y="37765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p:cNvCxnSpPr/>
            <p:nvPr/>
          </p:nvCxnSpPr>
          <p:spPr>
            <a:xfrm rot="18900000" flipH="1">
              <a:off x="7177701" y="37765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p:cNvCxnSpPr/>
            <p:nvPr/>
          </p:nvCxnSpPr>
          <p:spPr>
            <a:xfrm flipH="1">
              <a:off x="6571878" y="27432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p:cNvCxnSpPr/>
            <p:nvPr/>
          </p:nvCxnSpPr>
          <p:spPr>
            <a:xfrm rot="5400000" flipH="1">
              <a:off x="6571878" y="27432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p:cNvCxnSpPr/>
            <p:nvPr/>
          </p:nvCxnSpPr>
          <p:spPr>
            <a:xfrm flipH="1" flipV="1">
              <a:off x="6633090" y="2609804"/>
              <a:ext cx="1459098" cy="1314517"/>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p:cNvCxnSpPr/>
            <p:nvPr/>
          </p:nvCxnSpPr>
          <p:spPr>
            <a:xfrm rot="18900000" flipH="1">
              <a:off x="6571878" y="27432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sp>
          <p:nvSpPr>
            <p:cNvPr id="501" name="Oval 500"/>
            <p:cNvSpPr/>
            <p:nvPr/>
          </p:nvSpPr>
          <p:spPr>
            <a:xfrm>
              <a:off x="7253285" y="2609804"/>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cxnSp>
          <p:nvCxnSpPr>
            <p:cNvPr id="502" name="Straight Connector 501"/>
            <p:cNvCxnSpPr/>
            <p:nvPr/>
          </p:nvCxnSpPr>
          <p:spPr>
            <a:xfrm flipH="1">
              <a:off x="7735418" y="27432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p:cNvCxnSpPr/>
            <p:nvPr/>
          </p:nvCxnSpPr>
          <p:spPr>
            <a:xfrm rot="5400000" flipH="1">
              <a:off x="7735418" y="27432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p:cNvCxnSpPr/>
            <p:nvPr/>
          </p:nvCxnSpPr>
          <p:spPr>
            <a:xfrm rot="2700000" flipH="1">
              <a:off x="7735418" y="274321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p:cNvCxnSpPr/>
            <p:nvPr/>
          </p:nvCxnSpPr>
          <p:spPr>
            <a:xfrm flipH="1">
              <a:off x="6571878" y="3222104"/>
              <a:ext cx="158152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rot="5400000" flipH="1">
              <a:off x="6571878" y="322210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p:cNvCxnSpPr/>
            <p:nvPr/>
          </p:nvCxnSpPr>
          <p:spPr>
            <a:xfrm rot="2700000" flipH="1">
              <a:off x="6571878" y="322210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rot="18900000" flipH="1">
              <a:off x="6571878" y="322210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p:cNvCxnSpPr/>
            <p:nvPr/>
          </p:nvCxnSpPr>
          <p:spPr>
            <a:xfrm rot="5400000" flipH="1">
              <a:off x="7735418" y="322210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rot="2700000" flipH="1">
              <a:off x="7735418" y="322210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p:cNvCxnSpPr/>
            <p:nvPr/>
          </p:nvCxnSpPr>
          <p:spPr>
            <a:xfrm rot="18900000" flipH="1">
              <a:off x="7735418" y="322210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flipH="1">
              <a:off x="6571878" y="37765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p:cNvCxnSpPr/>
            <p:nvPr/>
          </p:nvCxnSpPr>
          <p:spPr>
            <a:xfrm rot="5400000" flipH="1">
              <a:off x="6571878" y="37765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p:cNvCxnSpPr/>
            <p:nvPr/>
          </p:nvCxnSpPr>
          <p:spPr>
            <a:xfrm rot="2700000" flipH="1">
              <a:off x="6571878" y="37765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p:cNvCxnSpPr/>
            <p:nvPr/>
          </p:nvCxnSpPr>
          <p:spPr>
            <a:xfrm flipH="1">
              <a:off x="6658818" y="2609804"/>
              <a:ext cx="1433370" cy="1314517"/>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p:cNvCxnSpPr/>
            <p:nvPr/>
          </p:nvCxnSpPr>
          <p:spPr>
            <a:xfrm flipH="1">
              <a:off x="7735418" y="37765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p:cNvCxnSpPr/>
            <p:nvPr/>
          </p:nvCxnSpPr>
          <p:spPr>
            <a:xfrm rot="5400000" flipH="1">
              <a:off x="7735418" y="37765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p:cNvCxnSpPr/>
            <p:nvPr/>
          </p:nvCxnSpPr>
          <p:spPr>
            <a:xfrm rot="18900000" flipH="1">
              <a:off x="7735418" y="37765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sp>
          <p:nvSpPr>
            <p:cNvPr id="519" name="Oval 518"/>
            <p:cNvSpPr/>
            <p:nvPr/>
          </p:nvSpPr>
          <p:spPr>
            <a:xfrm>
              <a:off x="6647462" y="2609804"/>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520" name="Oval 519"/>
            <p:cNvSpPr/>
            <p:nvPr/>
          </p:nvSpPr>
          <p:spPr>
            <a:xfrm>
              <a:off x="6647462" y="3088697"/>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521" name="Oval 520"/>
            <p:cNvSpPr/>
            <p:nvPr/>
          </p:nvSpPr>
          <p:spPr>
            <a:xfrm>
              <a:off x="6647462" y="3643136"/>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522" name="Oval 521"/>
            <p:cNvSpPr/>
            <p:nvPr/>
          </p:nvSpPr>
          <p:spPr>
            <a:xfrm>
              <a:off x="7253285" y="3643136"/>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523" name="Oval 522"/>
            <p:cNvSpPr/>
            <p:nvPr/>
          </p:nvSpPr>
          <p:spPr>
            <a:xfrm>
              <a:off x="7811002" y="3643136"/>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524" name="Oval 523"/>
            <p:cNvSpPr/>
            <p:nvPr/>
          </p:nvSpPr>
          <p:spPr>
            <a:xfrm>
              <a:off x="7811002" y="3088697"/>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525" name="Oval 524"/>
            <p:cNvSpPr/>
            <p:nvPr/>
          </p:nvSpPr>
          <p:spPr>
            <a:xfrm>
              <a:off x="7811002" y="2609804"/>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526" name="Rectangle 525"/>
            <p:cNvSpPr/>
            <p:nvPr/>
          </p:nvSpPr>
          <p:spPr>
            <a:xfrm>
              <a:off x="7105946" y="3015969"/>
              <a:ext cx="561493" cy="412271"/>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700" b="1" dirty="0" smtClean="0">
                  <a:solidFill>
                    <a:schemeClr val="bg1"/>
                  </a:solidFill>
                  <a:latin typeface="Segoe UI" pitchFamily="34" charset="0"/>
                  <a:ea typeface="Segoe UI" pitchFamily="34" charset="0"/>
                  <a:cs typeface="Segoe UI" pitchFamily="34" charset="0"/>
                </a:rPr>
                <a:t>GENEVA</a:t>
              </a:r>
            </a:p>
          </p:txBody>
        </p:sp>
      </p:grpSp>
      <p:grpSp>
        <p:nvGrpSpPr>
          <p:cNvPr id="17" name="Group 16"/>
          <p:cNvGrpSpPr/>
          <p:nvPr/>
        </p:nvGrpSpPr>
        <p:grpSpPr>
          <a:xfrm>
            <a:off x="4918120" y="391880"/>
            <a:ext cx="1581522" cy="2133093"/>
            <a:chOff x="4953000" y="391880"/>
            <a:chExt cx="1581522" cy="2133093"/>
          </a:xfrm>
        </p:grpSpPr>
        <p:cxnSp>
          <p:nvCxnSpPr>
            <p:cNvPr id="335" name="Straight Arrow Connector 334"/>
            <p:cNvCxnSpPr/>
            <p:nvPr/>
          </p:nvCxnSpPr>
          <p:spPr>
            <a:xfrm flipH="1">
              <a:off x="4953000" y="1878311"/>
              <a:ext cx="564807" cy="646662"/>
            </a:xfrm>
            <a:prstGeom prst="straightConnector1">
              <a:avLst/>
            </a:prstGeom>
            <a:ln w="38100">
              <a:solidFill>
                <a:srgbClr val="E91173"/>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flipH="1">
              <a:off x="5558823" y="66432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p:cNvCxnSpPr/>
            <p:nvPr/>
          </p:nvCxnSpPr>
          <p:spPr>
            <a:xfrm flipV="1">
              <a:off x="5767814" y="391880"/>
              <a:ext cx="0" cy="573281"/>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p:cNvCxnSpPr/>
            <p:nvPr/>
          </p:nvCxnSpPr>
          <p:spPr>
            <a:xfrm rot="2700000" flipH="1">
              <a:off x="5558823" y="66432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p:cNvCxnSpPr/>
            <p:nvPr/>
          </p:nvCxnSpPr>
          <p:spPr>
            <a:xfrm rot="18900000" flipH="1">
              <a:off x="5558823" y="66432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flipH="1">
              <a:off x="5558823" y="169765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flipV="1">
              <a:off x="5767814" y="1246347"/>
              <a:ext cx="0" cy="713363"/>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p:cNvCxnSpPr/>
            <p:nvPr/>
          </p:nvCxnSpPr>
          <p:spPr>
            <a:xfrm rot="2700000" flipH="1">
              <a:off x="5558823" y="169765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p:cNvCxnSpPr/>
            <p:nvPr/>
          </p:nvCxnSpPr>
          <p:spPr>
            <a:xfrm rot="18900000" flipH="1">
              <a:off x="5558823" y="169765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p:cNvCxnSpPr/>
            <p:nvPr/>
          </p:nvCxnSpPr>
          <p:spPr>
            <a:xfrm flipH="1">
              <a:off x="4953000" y="66432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rot="5400000" flipH="1">
              <a:off x="4953000" y="66432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p:cNvCxnSpPr/>
            <p:nvPr/>
          </p:nvCxnSpPr>
          <p:spPr>
            <a:xfrm flipH="1" flipV="1">
              <a:off x="5014212" y="530914"/>
              <a:ext cx="1459098" cy="1314517"/>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p:cNvCxnSpPr/>
            <p:nvPr/>
          </p:nvCxnSpPr>
          <p:spPr>
            <a:xfrm rot="18900000" flipH="1">
              <a:off x="4953000" y="66432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sp>
          <p:nvSpPr>
            <p:cNvPr id="539" name="Oval 538"/>
            <p:cNvSpPr/>
            <p:nvPr/>
          </p:nvSpPr>
          <p:spPr>
            <a:xfrm>
              <a:off x="5634407" y="530914"/>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cxnSp>
          <p:nvCxnSpPr>
            <p:cNvPr id="540" name="Straight Connector 539"/>
            <p:cNvCxnSpPr/>
            <p:nvPr/>
          </p:nvCxnSpPr>
          <p:spPr>
            <a:xfrm flipH="1">
              <a:off x="6116540" y="66432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p:cNvCxnSpPr/>
            <p:nvPr/>
          </p:nvCxnSpPr>
          <p:spPr>
            <a:xfrm rot="5400000" flipH="1">
              <a:off x="6116540" y="66432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p:cNvCxnSpPr/>
            <p:nvPr/>
          </p:nvCxnSpPr>
          <p:spPr>
            <a:xfrm rot="2700000" flipH="1">
              <a:off x="6116540" y="66432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p:cNvCxnSpPr/>
            <p:nvPr/>
          </p:nvCxnSpPr>
          <p:spPr>
            <a:xfrm flipH="1">
              <a:off x="4953000" y="1143214"/>
              <a:ext cx="158152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p:cNvCxnSpPr/>
            <p:nvPr/>
          </p:nvCxnSpPr>
          <p:spPr>
            <a:xfrm rot="5400000" flipH="1">
              <a:off x="4953000" y="114321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p:cNvCxnSpPr/>
            <p:nvPr/>
          </p:nvCxnSpPr>
          <p:spPr>
            <a:xfrm rot="2700000" flipH="1">
              <a:off x="4953000" y="114321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p:cNvCxnSpPr/>
            <p:nvPr/>
          </p:nvCxnSpPr>
          <p:spPr>
            <a:xfrm rot="18900000" flipH="1">
              <a:off x="4953000" y="114321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p:cNvCxnSpPr/>
            <p:nvPr/>
          </p:nvCxnSpPr>
          <p:spPr>
            <a:xfrm rot="5400000" flipH="1">
              <a:off x="6116540" y="114321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p:cNvCxnSpPr/>
            <p:nvPr/>
          </p:nvCxnSpPr>
          <p:spPr>
            <a:xfrm rot="2700000" flipH="1">
              <a:off x="6116540" y="114321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p:cNvCxnSpPr/>
            <p:nvPr/>
          </p:nvCxnSpPr>
          <p:spPr>
            <a:xfrm rot="18900000" flipH="1">
              <a:off x="6116540" y="114321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p:cNvCxnSpPr/>
            <p:nvPr/>
          </p:nvCxnSpPr>
          <p:spPr>
            <a:xfrm flipH="1">
              <a:off x="4953000" y="169765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p:cNvCxnSpPr/>
            <p:nvPr/>
          </p:nvCxnSpPr>
          <p:spPr>
            <a:xfrm rot="5400000" flipH="1">
              <a:off x="4953000" y="169765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p:cNvCxnSpPr/>
            <p:nvPr/>
          </p:nvCxnSpPr>
          <p:spPr>
            <a:xfrm rot="2700000" flipH="1">
              <a:off x="4953000" y="169765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p:cNvCxnSpPr/>
            <p:nvPr/>
          </p:nvCxnSpPr>
          <p:spPr>
            <a:xfrm flipH="1">
              <a:off x="5039940" y="530914"/>
              <a:ext cx="1433370" cy="1314517"/>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p:cNvCxnSpPr/>
            <p:nvPr/>
          </p:nvCxnSpPr>
          <p:spPr>
            <a:xfrm flipH="1">
              <a:off x="6116540" y="169765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p:cNvCxnSpPr/>
            <p:nvPr/>
          </p:nvCxnSpPr>
          <p:spPr>
            <a:xfrm rot="5400000" flipH="1">
              <a:off x="6116540" y="169765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p:cNvCxnSpPr/>
            <p:nvPr/>
          </p:nvCxnSpPr>
          <p:spPr>
            <a:xfrm rot="18900000" flipH="1">
              <a:off x="6116540" y="169765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sp>
          <p:nvSpPr>
            <p:cNvPr id="557" name="Oval 556"/>
            <p:cNvSpPr/>
            <p:nvPr/>
          </p:nvSpPr>
          <p:spPr>
            <a:xfrm>
              <a:off x="5028584" y="530914"/>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558" name="Oval 557"/>
            <p:cNvSpPr/>
            <p:nvPr/>
          </p:nvSpPr>
          <p:spPr>
            <a:xfrm>
              <a:off x="5028584" y="1009807"/>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559" name="Oval 558"/>
            <p:cNvSpPr/>
            <p:nvPr/>
          </p:nvSpPr>
          <p:spPr>
            <a:xfrm>
              <a:off x="5028584" y="1564246"/>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560" name="Oval 559"/>
            <p:cNvSpPr/>
            <p:nvPr/>
          </p:nvSpPr>
          <p:spPr>
            <a:xfrm>
              <a:off x="5634407" y="1564246"/>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561" name="Oval 560"/>
            <p:cNvSpPr/>
            <p:nvPr/>
          </p:nvSpPr>
          <p:spPr>
            <a:xfrm>
              <a:off x="6192124" y="1564246"/>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562" name="Oval 561"/>
            <p:cNvSpPr/>
            <p:nvPr/>
          </p:nvSpPr>
          <p:spPr>
            <a:xfrm>
              <a:off x="6192124" y="1009807"/>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563" name="Oval 562"/>
            <p:cNvSpPr/>
            <p:nvPr/>
          </p:nvSpPr>
          <p:spPr>
            <a:xfrm>
              <a:off x="6192124" y="530914"/>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564" name="Rectangle 563"/>
            <p:cNvSpPr/>
            <p:nvPr/>
          </p:nvSpPr>
          <p:spPr>
            <a:xfrm>
              <a:off x="5487068" y="937079"/>
              <a:ext cx="561493" cy="412271"/>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700" b="1" dirty="0" smtClean="0">
                  <a:solidFill>
                    <a:schemeClr val="bg1"/>
                  </a:solidFill>
                  <a:latin typeface="Segoe UI" pitchFamily="34" charset="0"/>
                  <a:ea typeface="Segoe UI" pitchFamily="34" charset="0"/>
                  <a:cs typeface="Segoe UI" pitchFamily="34" charset="0"/>
                </a:rPr>
                <a:t>BEIJING</a:t>
              </a:r>
            </a:p>
          </p:txBody>
        </p:sp>
      </p:grpSp>
      <p:grpSp>
        <p:nvGrpSpPr>
          <p:cNvPr id="21" name="Group 20"/>
          <p:cNvGrpSpPr/>
          <p:nvPr/>
        </p:nvGrpSpPr>
        <p:grpSpPr>
          <a:xfrm>
            <a:off x="762000" y="3886200"/>
            <a:ext cx="2409052" cy="1714132"/>
            <a:chOff x="762000" y="3886200"/>
            <a:chExt cx="2409052" cy="1714132"/>
          </a:xfrm>
        </p:grpSpPr>
        <p:cxnSp>
          <p:nvCxnSpPr>
            <p:cNvPr id="334" name="Straight Arrow Connector 333"/>
            <p:cNvCxnSpPr/>
            <p:nvPr/>
          </p:nvCxnSpPr>
          <p:spPr>
            <a:xfrm flipV="1">
              <a:off x="2409052" y="3886200"/>
              <a:ext cx="762000" cy="342532"/>
            </a:xfrm>
            <a:prstGeom prst="straightConnector1">
              <a:avLst/>
            </a:prstGeom>
            <a:ln w="38100">
              <a:solidFill>
                <a:srgbClr val="E91173"/>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flipH="1">
              <a:off x="1367823" y="43049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flipV="1">
              <a:off x="1576814" y="4032502"/>
              <a:ext cx="0" cy="573281"/>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rot="2700000" flipH="1">
              <a:off x="1367823" y="43049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rot="18900000" flipH="1">
              <a:off x="1367823" y="43049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flipH="1">
              <a:off x="1367823" y="5338275"/>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flipV="1">
              <a:off x="1576814" y="4886969"/>
              <a:ext cx="0" cy="713363"/>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rot="2700000" flipH="1">
              <a:off x="1367823" y="5338275"/>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rot="18900000" flipH="1">
              <a:off x="1367823" y="5338275"/>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H="1">
              <a:off x="762000" y="43049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rot="5400000" flipH="1">
              <a:off x="762000" y="43049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H="1" flipV="1">
              <a:off x="823212" y="4171536"/>
              <a:ext cx="1459098" cy="1314517"/>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rot="18900000" flipH="1">
              <a:off x="762000" y="43049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sp>
          <p:nvSpPr>
            <p:cNvPr id="387" name="Oval 386"/>
            <p:cNvSpPr/>
            <p:nvPr/>
          </p:nvSpPr>
          <p:spPr>
            <a:xfrm>
              <a:off x="1443407" y="4171536"/>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cxnSp>
          <p:nvCxnSpPr>
            <p:cNvPr id="388" name="Straight Connector 387"/>
            <p:cNvCxnSpPr/>
            <p:nvPr/>
          </p:nvCxnSpPr>
          <p:spPr>
            <a:xfrm flipH="1">
              <a:off x="1925540" y="43049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rot="5400000" flipH="1">
              <a:off x="1925540" y="43049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rot="2700000" flipH="1">
              <a:off x="1925540" y="430494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flipH="1">
              <a:off x="762000" y="4783836"/>
              <a:ext cx="158152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p:nvCxnSpPr>
          <p:spPr>
            <a:xfrm rot="5400000" flipH="1">
              <a:off x="762000" y="4783836"/>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rot="2700000" flipH="1">
              <a:off x="762000" y="4783836"/>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rot="18900000" flipH="1">
              <a:off x="762000" y="4783836"/>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rot="5400000" flipH="1">
              <a:off x="1925540" y="4783836"/>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rot="2700000" flipH="1">
              <a:off x="1925540" y="4783836"/>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rot="18900000" flipH="1">
              <a:off x="1925540" y="4783836"/>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H="1">
              <a:off x="762000" y="5338275"/>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rot="5400000" flipH="1">
              <a:off x="762000" y="5338275"/>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rot="2700000" flipH="1">
              <a:off x="762000" y="5338275"/>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flipH="1">
              <a:off x="848940" y="4171536"/>
              <a:ext cx="1433370" cy="1314517"/>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flipH="1">
              <a:off x="1925540" y="5338275"/>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p:nvPr/>
          </p:nvCxnSpPr>
          <p:spPr>
            <a:xfrm rot="5400000" flipH="1">
              <a:off x="1925540" y="5338275"/>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rot="18900000" flipH="1">
              <a:off x="1925540" y="5338275"/>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sp>
          <p:nvSpPr>
            <p:cNvPr id="405" name="Oval 404"/>
            <p:cNvSpPr/>
            <p:nvPr/>
          </p:nvSpPr>
          <p:spPr>
            <a:xfrm>
              <a:off x="837584" y="4171536"/>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406" name="Oval 405"/>
            <p:cNvSpPr/>
            <p:nvPr/>
          </p:nvSpPr>
          <p:spPr>
            <a:xfrm>
              <a:off x="837584" y="4650429"/>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407" name="Oval 406"/>
            <p:cNvSpPr/>
            <p:nvPr/>
          </p:nvSpPr>
          <p:spPr>
            <a:xfrm>
              <a:off x="837584" y="5204868"/>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408" name="Oval 407"/>
            <p:cNvSpPr/>
            <p:nvPr/>
          </p:nvSpPr>
          <p:spPr>
            <a:xfrm>
              <a:off x="1443407" y="5204868"/>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409" name="Oval 408"/>
            <p:cNvSpPr/>
            <p:nvPr/>
          </p:nvSpPr>
          <p:spPr>
            <a:xfrm>
              <a:off x="2001124" y="5204868"/>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410" name="Oval 409"/>
            <p:cNvSpPr/>
            <p:nvPr/>
          </p:nvSpPr>
          <p:spPr>
            <a:xfrm>
              <a:off x="2001124" y="4650429"/>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411" name="Oval 410"/>
            <p:cNvSpPr/>
            <p:nvPr/>
          </p:nvSpPr>
          <p:spPr>
            <a:xfrm>
              <a:off x="2001124" y="4171536"/>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412" name="Rectangle 411"/>
            <p:cNvSpPr/>
            <p:nvPr/>
          </p:nvSpPr>
          <p:spPr>
            <a:xfrm>
              <a:off x="1296068" y="4577701"/>
              <a:ext cx="561493" cy="412271"/>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b="1" dirty="0" smtClean="0">
                  <a:solidFill>
                    <a:schemeClr val="bg1"/>
                  </a:solidFill>
                  <a:latin typeface="Segoe UI" pitchFamily="34" charset="0"/>
                  <a:ea typeface="Segoe UI" pitchFamily="34" charset="0"/>
                  <a:cs typeface="Segoe UI" pitchFamily="34" charset="0"/>
                </a:rPr>
                <a:t>PARIS</a:t>
              </a:r>
            </a:p>
          </p:txBody>
        </p:sp>
      </p:grpSp>
      <p:cxnSp>
        <p:nvCxnSpPr>
          <p:cNvPr id="29" name="Straight Arrow Connector 28"/>
          <p:cNvCxnSpPr/>
          <p:nvPr/>
        </p:nvCxnSpPr>
        <p:spPr>
          <a:xfrm>
            <a:off x="2786959" y="1964177"/>
            <a:ext cx="707571" cy="517019"/>
          </a:xfrm>
          <a:prstGeom prst="straightConnector1">
            <a:avLst/>
          </a:prstGeom>
          <a:ln w="38100">
            <a:solidFill>
              <a:srgbClr val="E91173"/>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65" name="Straight Connector 564"/>
          <p:cNvCxnSpPr/>
          <p:nvPr/>
        </p:nvCxnSpPr>
        <p:spPr>
          <a:xfrm flipH="1">
            <a:off x="1767501" y="149164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p:cNvCxnSpPr/>
          <p:nvPr/>
        </p:nvCxnSpPr>
        <p:spPr>
          <a:xfrm flipV="1">
            <a:off x="1976492" y="1219200"/>
            <a:ext cx="0" cy="573281"/>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p:cNvCxnSpPr/>
          <p:nvPr/>
        </p:nvCxnSpPr>
        <p:spPr>
          <a:xfrm rot="2700000" flipH="1">
            <a:off x="1767501" y="149164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p:cNvCxnSpPr/>
          <p:nvPr/>
        </p:nvCxnSpPr>
        <p:spPr>
          <a:xfrm rot="18900000" flipH="1">
            <a:off x="1767501" y="149164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p:cNvCxnSpPr/>
          <p:nvPr/>
        </p:nvCxnSpPr>
        <p:spPr>
          <a:xfrm flipH="1">
            <a:off x="1767501" y="252497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p:cNvCxnSpPr/>
          <p:nvPr/>
        </p:nvCxnSpPr>
        <p:spPr>
          <a:xfrm flipV="1">
            <a:off x="1976492" y="2073667"/>
            <a:ext cx="0" cy="713363"/>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p:cNvCxnSpPr/>
          <p:nvPr/>
        </p:nvCxnSpPr>
        <p:spPr>
          <a:xfrm rot="2700000" flipH="1">
            <a:off x="1767501" y="252497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p:cNvCxnSpPr/>
          <p:nvPr/>
        </p:nvCxnSpPr>
        <p:spPr>
          <a:xfrm rot="18900000" flipH="1">
            <a:off x="1767501" y="252497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p:cNvCxnSpPr/>
          <p:nvPr/>
        </p:nvCxnSpPr>
        <p:spPr>
          <a:xfrm flipH="1">
            <a:off x="1161678" y="149164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p:cNvCxnSpPr/>
          <p:nvPr/>
        </p:nvCxnSpPr>
        <p:spPr>
          <a:xfrm rot="5400000" flipH="1">
            <a:off x="1161678" y="149164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p:cNvCxnSpPr/>
          <p:nvPr/>
        </p:nvCxnSpPr>
        <p:spPr>
          <a:xfrm flipH="1" flipV="1">
            <a:off x="1222890" y="1358234"/>
            <a:ext cx="1459098" cy="1314517"/>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p:cNvCxnSpPr/>
          <p:nvPr/>
        </p:nvCxnSpPr>
        <p:spPr>
          <a:xfrm rot="18900000" flipH="1">
            <a:off x="1161678" y="149164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sp>
        <p:nvSpPr>
          <p:cNvPr id="577" name="Oval 576"/>
          <p:cNvSpPr/>
          <p:nvPr/>
        </p:nvSpPr>
        <p:spPr>
          <a:xfrm>
            <a:off x="1843085" y="1358234"/>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cxnSp>
        <p:nvCxnSpPr>
          <p:cNvPr id="578" name="Straight Connector 577"/>
          <p:cNvCxnSpPr/>
          <p:nvPr/>
        </p:nvCxnSpPr>
        <p:spPr>
          <a:xfrm flipH="1">
            <a:off x="2325218" y="149164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p:cNvCxnSpPr/>
          <p:nvPr/>
        </p:nvCxnSpPr>
        <p:spPr>
          <a:xfrm rot="5400000" flipH="1">
            <a:off x="2325218" y="149164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p:cNvCxnSpPr/>
          <p:nvPr/>
        </p:nvCxnSpPr>
        <p:spPr>
          <a:xfrm rot="2700000" flipH="1">
            <a:off x="2325218" y="1491641"/>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p:cNvCxnSpPr/>
          <p:nvPr/>
        </p:nvCxnSpPr>
        <p:spPr>
          <a:xfrm flipH="1">
            <a:off x="1161678" y="1970534"/>
            <a:ext cx="158152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p:cNvCxnSpPr/>
          <p:nvPr/>
        </p:nvCxnSpPr>
        <p:spPr>
          <a:xfrm rot="5400000" flipH="1">
            <a:off x="1161678" y="197053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p:cNvCxnSpPr/>
          <p:nvPr/>
        </p:nvCxnSpPr>
        <p:spPr>
          <a:xfrm rot="2700000" flipH="1">
            <a:off x="1161678" y="197053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p:cNvCxnSpPr/>
          <p:nvPr/>
        </p:nvCxnSpPr>
        <p:spPr>
          <a:xfrm rot="18900000" flipH="1">
            <a:off x="1161678" y="197053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p:cNvCxnSpPr/>
          <p:nvPr/>
        </p:nvCxnSpPr>
        <p:spPr>
          <a:xfrm rot="5400000" flipH="1">
            <a:off x="2325218" y="197053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p:cNvCxnSpPr/>
          <p:nvPr/>
        </p:nvCxnSpPr>
        <p:spPr>
          <a:xfrm rot="2700000" flipH="1">
            <a:off x="2325218" y="197053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p:cNvCxnSpPr/>
          <p:nvPr/>
        </p:nvCxnSpPr>
        <p:spPr>
          <a:xfrm rot="18900000" flipH="1">
            <a:off x="2325218" y="1970534"/>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p:cNvCxnSpPr/>
          <p:nvPr/>
        </p:nvCxnSpPr>
        <p:spPr>
          <a:xfrm flipH="1">
            <a:off x="1161678" y="252497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89" name="Straight Connector 588"/>
          <p:cNvCxnSpPr/>
          <p:nvPr/>
        </p:nvCxnSpPr>
        <p:spPr>
          <a:xfrm rot="5400000" flipH="1">
            <a:off x="1161678" y="252497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p:cNvCxnSpPr/>
          <p:nvPr/>
        </p:nvCxnSpPr>
        <p:spPr>
          <a:xfrm rot="2700000" flipH="1">
            <a:off x="1161678" y="252497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p:cNvCxnSpPr/>
          <p:nvPr/>
        </p:nvCxnSpPr>
        <p:spPr>
          <a:xfrm flipH="1">
            <a:off x="1248618" y="1358234"/>
            <a:ext cx="1433370" cy="1314517"/>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p:cNvCxnSpPr/>
          <p:nvPr/>
        </p:nvCxnSpPr>
        <p:spPr>
          <a:xfrm flipH="1">
            <a:off x="2325218" y="252497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p:cNvCxnSpPr/>
          <p:nvPr/>
        </p:nvCxnSpPr>
        <p:spPr>
          <a:xfrm rot="5400000" flipH="1">
            <a:off x="2325218" y="252497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p:cNvCxnSpPr/>
          <p:nvPr/>
        </p:nvCxnSpPr>
        <p:spPr>
          <a:xfrm rot="18900000" flipH="1">
            <a:off x="2325218" y="2524973"/>
            <a:ext cx="417982" cy="0"/>
          </a:xfrm>
          <a:prstGeom prst="line">
            <a:avLst/>
          </a:prstGeom>
          <a:ln w="28575">
            <a:solidFill>
              <a:srgbClr val="E91173"/>
            </a:solidFill>
          </a:ln>
        </p:spPr>
        <p:style>
          <a:lnRef idx="1">
            <a:schemeClr val="accent1"/>
          </a:lnRef>
          <a:fillRef idx="0">
            <a:schemeClr val="accent1"/>
          </a:fillRef>
          <a:effectRef idx="0">
            <a:schemeClr val="accent1"/>
          </a:effectRef>
          <a:fontRef idx="minor">
            <a:schemeClr val="tx1"/>
          </a:fontRef>
        </p:style>
      </p:cxnSp>
      <p:sp>
        <p:nvSpPr>
          <p:cNvPr id="595" name="Oval 594"/>
          <p:cNvSpPr/>
          <p:nvPr/>
        </p:nvSpPr>
        <p:spPr>
          <a:xfrm>
            <a:off x="1237262" y="1358234"/>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596" name="Oval 595"/>
          <p:cNvSpPr/>
          <p:nvPr/>
        </p:nvSpPr>
        <p:spPr>
          <a:xfrm>
            <a:off x="1237262" y="1837127"/>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597" name="Oval 596"/>
          <p:cNvSpPr/>
          <p:nvPr/>
        </p:nvSpPr>
        <p:spPr>
          <a:xfrm>
            <a:off x="1237262" y="2391566"/>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598" name="Oval 597"/>
          <p:cNvSpPr/>
          <p:nvPr/>
        </p:nvSpPr>
        <p:spPr>
          <a:xfrm>
            <a:off x="1843085" y="2391566"/>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599" name="Oval 598"/>
          <p:cNvSpPr/>
          <p:nvPr/>
        </p:nvSpPr>
        <p:spPr>
          <a:xfrm>
            <a:off x="2400802" y="2391566"/>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600" name="Oval 599"/>
          <p:cNvSpPr/>
          <p:nvPr/>
        </p:nvSpPr>
        <p:spPr>
          <a:xfrm>
            <a:off x="2400802" y="1837127"/>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601" name="Oval 600"/>
          <p:cNvSpPr/>
          <p:nvPr/>
        </p:nvSpPr>
        <p:spPr>
          <a:xfrm>
            <a:off x="2400802" y="1358234"/>
            <a:ext cx="266814" cy="2668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sz="800" dirty="0">
              <a:solidFill>
                <a:schemeClr val="bg1"/>
              </a:solidFill>
              <a:latin typeface="Segoe UI" pitchFamily="34" charset="0"/>
              <a:ea typeface="Segoe UI" pitchFamily="34" charset="0"/>
              <a:cs typeface="Segoe UI" pitchFamily="34" charset="0"/>
            </a:endParaRPr>
          </a:p>
        </p:txBody>
      </p:sp>
      <p:sp>
        <p:nvSpPr>
          <p:cNvPr id="602" name="Rectangle 601"/>
          <p:cNvSpPr/>
          <p:nvPr/>
        </p:nvSpPr>
        <p:spPr>
          <a:xfrm>
            <a:off x="1695746" y="1764399"/>
            <a:ext cx="561493" cy="412271"/>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800" b="1" dirty="0" smtClean="0">
                <a:solidFill>
                  <a:schemeClr val="bg1"/>
                </a:solidFill>
                <a:latin typeface="Segoe UI" pitchFamily="34" charset="0"/>
                <a:ea typeface="Segoe UI" pitchFamily="34" charset="0"/>
                <a:cs typeface="Segoe UI" pitchFamily="34" charset="0"/>
              </a:rPr>
              <a:t>HONG KONG</a:t>
            </a:r>
          </a:p>
        </p:txBody>
      </p:sp>
    </p:spTree>
    <p:extLst>
      <p:ext uri="{BB962C8B-B14F-4D97-AF65-F5344CB8AC3E}">
        <p14:creationId xmlns:p14="http://schemas.microsoft.com/office/powerpoint/2010/main" val="33073701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1000"/>
                                        <p:tgtEl>
                                          <p:spTgt spid="17"/>
                                        </p:tgtEl>
                                      </p:cBhvr>
                                    </p:animEffect>
                                  </p:child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circle(in)">
                                      <p:cBhvr>
                                        <p:cTn id="11" dur="1000"/>
                                        <p:tgtEl>
                                          <p:spTgt spid="20"/>
                                        </p:tgtEl>
                                      </p:cBhvr>
                                    </p:animEffect>
                                  </p:childTnLst>
                                </p:cTn>
                              </p:par>
                            </p:childTnLst>
                          </p:cTn>
                        </p:par>
                        <p:par>
                          <p:cTn id="12" fill="hold">
                            <p:stCondLst>
                              <p:cond delay="2000"/>
                            </p:stCondLst>
                            <p:childTnLst>
                              <p:par>
                                <p:cTn id="13" presetID="6" presetClass="entr" presetSubtype="16"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1000"/>
                                        <p:tgtEl>
                                          <p:spTgt spid="18"/>
                                        </p:tgtEl>
                                      </p:cBhvr>
                                    </p:animEffect>
                                  </p:childTnLst>
                                </p:cTn>
                              </p:par>
                            </p:childTnLst>
                          </p:cTn>
                        </p:par>
                        <p:par>
                          <p:cTn id="16" fill="hold">
                            <p:stCondLst>
                              <p:cond delay="3000"/>
                            </p:stCondLst>
                            <p:childTnLst>
                              <p:par>
                                <p:cTn id="17" presetID="6" presetClass="entr" presetSubtype="16"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1000"/>
                                        <p:tgtEl>
                                          <p:spTgt spid="21"/>
                                        </p:tgtEl>
                                      </p:cBhvr>
                                    </p:animEffect>
                                  </p:childTnLst>
                                </p:cTn>
                              </p:par>
                            </p:childTnLst>
                          </p:cTn>
                        </p:par>
                        <p:par>
                          <p:cTn id="20" fill="hold">
                            <p:stCondLst>
                              <p:cond delay="4000"/>
                            </p:stCondLst>
                            <p:childTnLst>
                              <p:par>
                                <p:cTn id="21" presetID="6"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ctr"/>
            <a:r>
              <a:rPr lang="en-US" dirty="0"/>
              <a:t>f</a:t>
            </a:r>
            <a:r>
              <a:rPr lang="en-US" dirty="0" smtClean="0"/>
              <a:t>rom under the stairs to a modern hotel data center</a:t>
            </a:r>
            <a:endParaRPr lang="en-US" dirty="0"/>
          </a:p>
        </p:txBody>
      </p:sp>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16</a:t>
            </a:fld>
            <a:endParaRPr lang="en-US" dirty="0"/>
          </a:p>
        </p:txBody>
      </p:sp>
      <p:pic>
        <p:nvPicPr>
          <p:cNvPr id="2050" name="Picture 2" descr="C:\Users\dorzinh.MOHG\Desktop\Ser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9676" y="994358"/>
            <a:ext cx="2561035" cy="34147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9165" y="4409072"/>
            <a:ext cx="2475235" cy="2448928"/>
          </a:xfrm>
          <a:prstGeom prst="rect">
            <a:avLst/>
          </a:prstGeom>
          <a:ln>
            <a:noFill/>
          </a:ln>
          <a:effectLst>
            <a:softEdge rad="112500"/>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864" y="1431976"/>
            <a:ext cx="3011984" cy="2977096"/>
          </a:xfrm>
          <a:prstGeom prst="rect">
            <a:avLst/>
          </a:prstGeom>
          <a:ln>
            <a:noFill/>
          </a:ln>
          <a:effectLst>
            <a:softEdge rad="112500"/>
          </a:effec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5011" y="1920435"/>
            <a:ext cx="2666999" cy="20001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7" cstate="print"/>
          <a:srcRect/>
          <a:stretch>
            <a:fillRect/>
          </a:stretch>
        </p:blipFill>
        <p:spPr bwMode="auto">
          <a:xfrm>
            <a:off x="364864" y="3920610"/>
            <a:ext cx="3657600" cy="2743200"/>
          </a:xfrm>
          <a:prstGeom prst="rect">
            <a:avLst/>
          </a:prstGeom>
          <a:ln>
            <a:noFill/>
          </a:ln>
          <a:effectLst>
            <a:softEdge rad="112500"/>
          </a:effectLst>
        </p:spPr>
      </p:pic>
      <p:pic>
        <p:nvPicPr>
          <p:cNvPr id="8" name="Picture 57" descr="IMG_0087"/>
          <p:cNvPicPr>
            <a:picLocks noChangeAspect="1" noChangeArrowheads="1"/>
          </p:cNvPicPr>
          <p:nvPr/>
        </p:nvPicPr>
        <p:blipFill>
          <a:blip r:embed="rId8" cstate="print"/>
          <a:srcRect/>
          <a:stretch>
            <a:fillRect/>
          </a:stretch>
        </p:blipFill>
        <p:spPr bwMode="auto">
          <a:xfrm>
            <a:off x="2727064" y="3437447"/>
            <a:ext cx="4102894" cy="3077439"/>
          </a:xfrm>
          <a:prstGeom prst="rect">
            <a:avLst/>
          </a:prstGeom>
          <a:ln>
            <a:noFill/>
          </a:ln>
          <a:effectLst>
            <a:softEdge rad="112500"/>
          </a:effectLst>
        </p:spPr>
      </p:pic>
    </p:spTree>
    <p:extLst>
      <p:ext uri="{BB962C8B-B14F-4D97-AF65-F5344CB8AC3E}">
        <p14:creationId xmlns:p14="http://schemas.microsoft.com/office/powerpoint/2010/main" val="2548183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2050"/>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Slide Number Placeholder 3"/>
          <p:cNvSpPr>
            <a:spLocks noGrp="1"/>
          </p:cNvSpPr>
          <p:nvPr>
            <p:ph type="sldNum" sz="quarter" idx="12"/>
          </p:nvPr>
        </p:nvSpPr>
        <p:spPr>
          <a:xfrm>
            <a:off x="8610600" y="6416675"/>
            <a:ext cx="457200" cy="365125"/>
          </a:xfrm>
        </p:spPr>
        <p:txBody>
          <a:bodyPr/>
          <a:lstStyle/>
          <a:p>
            <a:pPr>
              <a:defRPr/>
            </a:pPr>
            <a:fld id="{4F2186EA-9778-4BEF-9B9A-B851EC96AEAF}" type="slidenum">
              <a:rPr lang="en-US" smtClean="0">
                <a:solidFill>
                  <a:schemeClr val="tx1"/>
                </a:solidFill>
              </a:rPr>
              <a:pPr>
                <a:defRPr/>
              </a:pPr>
              <a:t>17</a:t>
            </a:fld>
            <a:endParaRPr lang="en-US" dirty="0">
              <a:solidFill>
                <a:schemeClr val="tx1"/>
              </a:solidFill>
            </a:endParaRPr>
          </a:p>
        </p:txBody>
      </p:sp>
      <p:sp>
        <p:nvSpPr>
          <p:cNvPr id="1227" name="Arc 1226"/>
          <p:cNvSpPr/>
          <p:nvPr/>
        </p:nvSpPr>
        <p:spPr bwMode="auto">
          <a:xfrm>
            <a:off x="1730376" y="1465648"/>
            <a:ext cx="5715000" cy="3786187"/>
          </a:xfrm>
          <a:prstGeom prst="arc">
            <a:avLst/>
          </a:prstGeom>
          <a:noFill/>
          <a:ln w="9525" cap="flat" cmpd="sng" algn="ctr">
            <a:noFill/>
            <a:prstDash val="solid"/>
            <a:round/>
            <a:headEnd type="none" w="med" len="med"/>
            <a:tailEnd type="none" w="med" len="med"/>
          </a:ln>
          <a:effectLst/>
        </p:spPr>
        <p:txBody>
          <a:bodyPr/>
          <a:lstStyle/>
          <a:p>
            <a:endParaRPr lang="en-US" b="1" dirty="0">
              <a:latin typeface="+mn-lt"/>
            </a:endParaRPr>
          </a:p>
        </p:txBody>
      </p:sp>
      <p:graphicFrame>
        <p:nvGraphicFramePr>
          <p:cNvPr id="57821" name="Content Placeholder 6"/>
          <p:cNvGraphicFramePr>
            <a:graphicFrameLocks noGrp="1"/>
          </p:cNvGraphicFramePr>
          <p:nvPr>
            <p:ph idx="1"/>
            <p:extLst>
              <p:ext uri="{D42A27DB-BD31-4B8C-83A1-F6EECF244321}">
                <p14:modId xmlns:p14="http://schemas.microsoft.com/office/powerpoint/2010/main" val="1259099500"/>
              </p:ext>
            </p:extLst>
          </p:nvPr>
        </p:nvGraphicFramePr>
        <p:xfrm>
          <a:off x="852488" y="1465648"/>
          <a:ext cx="7470775" cy="4533900"/>
        </p:xfrm>
        <a:graphic>
          <a:graphicData uri="http://schemas.openxmlformats.org/drawingml/2006/chart">
            <c:chart xmlns:c="http://schemas.openxmlformats.org/drawingml/2006/chart" xmlns:r="http://schemas.openxmlformats.org/officeDocument/2006/relationships" r:id="rId3"/>
          </a:graphicData>
        </a:graphic>
      </p:graphicFrame>
      <p:sp>
        <p:nvSpPr>
          <p:cNvPr id="1229" name="TextBox 15"/>
          <p:cNvSpPr txBox="1">
            <a:spLocks noChangeArrowheads="1"/>
          </p:cNvSpPr>
          <p:nvPr/>
        </p:nvSpPr>
        <p:spPr bwMode="auto">
          <a:xfrm rot="16200000">
            <a:off x="240833" y="3283434"/>
            <a:ext cx="10486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latin typeface="+mn-lt"/>
              </a:rPr>
              <a:t>c</a:t>
            </a:r>
            <a:r>
              <a:rPr lang="en-US" b="1" dirty="0" smtClean="0">
                <a:latin typeface="+mn-lt"/>
              </a:rPr>
              <a:t>omplexity</a:t>
            </a:r>
            <a:endParaRPr lang="en-US" b="1" dirty="0">
              <a:latin typeface="+mn-lt"/>
            </a:endParaRPr>
          </a:p>
        </p:txBody>
      </p:sp>
      <p:sp>
        <p:nvSpPr>
          <p:cNvPr id="1230" name="TextBox 16"/>
          <p:cNvSpPr txBox="1">
            <a:spLocks noChangeArrowheads="1"/>
          </p:cNvSpPr>
          <p:nvPr/>
        </p:nvSpPr>
        <p:spPr bwMode="auto">
          <a:xfrm>
            <a:off x="4302126" y="5894773"/>
            <a:ext cx="5715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latin typeface="+mn-lt"/>
              </a:rPr>
              <a:t>y</a:t>
            </a:r>
            <a:r>
              <a:rPr lang="en-US" b="1" dirty="0" smtClean="0">
                <a:latin typeface="+mn-lt"/>
              </a:rPr>
              <a:t>ear</a:t>
            </a:r>
            <a:endParaRPr lang="en-US" b="1" dirty="0">
              <a:latin typeface="+mn-lt"/>
            </a:endParaRPr>
          </a:p>
        </p:txBody>
      </p:sp>
      <p:sp>
        <p:nvSpPr>
          <p:cNvPr id="1232" name="TextBox 7"/>
          <p:cNvSpPr txBox="1">
            <a:spLocks noChangeArrowheads="1"/>
          </p:cNvSpPr>
          <p:nvPr/>
        </p:nvSpPr>
        <p:spPr bwMode="auto">
          <a:xfrm>
            <a:off x="506108" y="4974838"/>
            <a:ext cx="5453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latin typeface="+mn-lt"/>
              </a:rPr>
              <a:t>PMS</a:t>
            </a:r>
          </a:p>
        </p:txBody>
      </p:sp>
      <p:sp>
        <p:nvSpPr>
          <p:cNvPr id="1233" name="TextBox 8"/>
          <p:cNvSpPr txBox="1">
            <a:spLocks noChangeArrowheads="1"/>
          </p:cNvSpPr>
          <p:nvPr/>
        </p:nvSpPr>
        <p:spPr bwMode="auto">
          <a:xfrm>
            <a:off x="1659022" y="4242185"/>
            <a:ext cx="6078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latin typeface="+mn-lt"/>
              </a:rPr>
              <a:t>CRES</a:t>
            </a:r>
          </a:p>
        </p:txBody>
      </p:sp>
      <p:sp>
        <p:nvSpPr>
          <p:cNvPr id="1234" name="TextBox 9"/>
          <p:cNvSpPr txBox="1">
            <a:spLocks noChangeArrowheads="1"/>
          </p:cNvSpPr>
          <p:nvPr/>
        </p:nvSpPr>
        <p:spPr bwMode="auto">
          <a:xfrm>
            <a:off x="3087901" y="3527810"/>
            <a:ext cx="5822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latin typeface="+mn-lt"/>
              </a:rPr>
              <a:t>HSIA</a:t>
            </a:r>
          </a:p>
        </p:txBody>
      </p:sp>
      <p:sp>
        <p:nvSpPr>
          <p:cNvPr id="1235" name="TextBox 10"/>
          <p:cNvSpPr txBox="1">
            <a:spLocks noChangeArrowheads="1"/>
          </p:cNvSpPr>
          <p:nvPr/>
        </p:nvSpPr>
        <p:spPr bwMode="auto">
          <a:xfrm>
            <a:off x="4516780" y="2956310"/>
            <a:ext cx="5533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latin typeface="+mn-lt"/>
              </a:rPr>
              <a:t>IRES</a:t>
            </a:r>
          </a:p>
        </p:txBody>
      </p:sp>
      <p:sp>
        <p:nvSpPr>
          <p:cNvPr id="1236" name="TextBox 11"/>
          <p:cNvSpPr txBox="1">
            <a:spLocks noChangeArrowheads="1"/>
          </p:cNvSpPr>
          <p:nvPr/>
        </p:nvSpPr>
        <p:spPr bwMode="auto">
          <a:xfrm>
            <a:off x="5874215" y="2384810"/>
            <a:ext cx="5852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latin typeface="+mn-lt"/>
              </a:rPr>
              <a:t>VOIP</a:t>
            </a:r>
          </a:p>
        </p:txBody>
      </p:sp>
      <p:sp>
        <p:nvSpPr>
          <p:cNvPr id="1237" name="TextBox 12"/>
          <p:cNvSpPr txBox="1">
            <a:spLocks noChangeArrowheads="1"/>
          </p:cNvSpPr>
          <p:nvPr/>
        </p:nvSpPr>
        <p:spPr bwMode="auto">
          <a:xfrm>
            <a:off x="7160206" y="1741873"/>
            <a:ext cx="10855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latin typeface="+mn-lt"/>
              </a:rPr>
              <a:t>s</a:t>
            </a:r>
            <a:r>
              <a:rPr lang="en-US" b="1" dirty="0" smtClean="0">
                <a:latin typeface="+mn-lt"/>
              </a:rPr>
              <a:t>mart room</a:t>
            </a:r>
            <a:endParaRPr lang="en-US" b="1" dirty="0">
              <a:latin typeface="+mn-lt"/>
            </a:endParaRPr>
          </a:p>
        </p:txBody>
      </p:sp>
      <p:cxnSp>
        <p:nvCxnSpPr>
          <p:cNvPr id="1238" name="Straight Connector 19"/>
          <p:cNvCxnSpPr>
            <a:cxnSpLocks noChangeShapeType="1"/>
            <a:endCxn id="1237" idx="2"/>
          </p:cNvCxnSpPr>
          <p:nvPr/>
        </p:nvCxnSpPr>
        <p:spPr bwMode="auto">
          <a:xfrm flipV="1">
            <a:off x="1016027" y="2049650"/>
            <a:ext cx="6686956" cy="3049786"/>
          </a:xfrm>
          <a:prstGeom prst="line">
            <a:avLst/>
          </a:prstGeom>
          <a:noFill/>
          <a:ln w="44450" algn="ctr">
            <a:solidFill>
              <a:srgbClr val="E91173"/>
            </a:solidFill>
            <a:round/>
            <a:headEnd/>
            <a:tailEnd/>
          </a:ln>
          <a:extLst>
            <a:ext uri="{909E8E84-426E-40DD-AFC4-6F175D3DCCD1}">
              <a14:hiddenFill xmlns:a14="http://schemas.microsoft.com/office/drawing/2010/main">
                <a:noFill/>
              </a14:hiddenFill>
            </a:ext>
          </a:extLst>
        </p:spPr>
      </p:cxnSp>
      <p:sp>
        <p:nvSpPr>
          <p:cNvPr id="1240" name="TextBox 14"/>
          <p:cNvSpPr txBox="1">
            <a:spLocks noChangeArrowheads="1"/>
          </p:cNvSpPr>
          <p:nvPr/>
        </p:nvSpPr>
        <p:spPr bwMode="auto">
          <a:xfrm>
            <a:off x="6652077" y="3283434"/>
            <a:ext cx="8915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latin typeface="+mn-lt"/>
              </a:rPr>
              <a:t>s</a:t>
            </a:r>
            <a:r>
              <a:rPr lang="en-US" b="1" dirty="0" smtClean="0">
                <a:latin typeface="+mn-lt"/>
              </a:rPr>
              <a:t>kills gap</a:t>
            </a:r>
            <a:endParaRPr lang="en-US" b="1" dirty="0">
              <a:latin typeface="+mn-lt"/>
            </a:endParaRPr>
          </a:p>
        </p:txBody>
      </p:sp>
      <p:cxnSp>
        <p:nvCxnSpPr>
          <p:cNvPr id="1241" name="Straight Arrow Connector 30"/>
          <p:cNvCxnSpPr>
            <a:cxnSpLocks noChangeShapeType="1"/>
          </p:cNvCxnSpPr>
          <p:nvPr/>
        </p:nvCxnSpPr>
        <p:spPr bwMode="auto">
          <a:xfrm rot="5400000">
            <a:off x="6731318" y="3312704"/>
            <a:ext cx="2000250" cy="1588"/>
          </a:xfrm>
          <a:prstGeom prst="straightConnector1">
            <a:avLst/>
          </a:prstGeom>
          <a:noFill/>
          <a:ln w="44450" algn="ctr">
            <a:solidFill>
              <a:srgbClr val="FFFF00"/>
            </a:solidFill>
            <a:round/>
            <a:headEnd type="arrow" w="med" len="med"/>
            <a:tailEnd type="arrow" w="med" len="med"/>
          </a:ln>
          <a:extLst>
            <a:ext uri="{909E8E84-426E-40DD-AFC4-6F175D3DCCD1}">
              <a14:hiddenFill xmlns:a14="http://schemas.microsoft.com/office/drawing/2010/main">
                <a:noFill/>
              </a14:hiddenFill>
            </a:ext>
          </a:extLst>
        </p:spPr>
      </p:cxnSp>
      <p:cxnSp>
        <p:nvCxnSpPr>
          <p:cNvPr id="1243" name="Straight Connector 24"/>
          <p:cNvCxnSpPr>
            <a:cxnSpLocks noChangeShapeType="1"/>
          </p:cNvCxnSpPr>
          <p:nvPr/>
        </p:nvCxnSpPr>
        <p:spPr bwMode="auto">
          <a:xfrm flipV="1">
            <a:off x="1008063" y="4732723"/>
            <a:ext cx="6718982" cy="427849"/>
          </a:xfrm>
          <a:prstGeom prst="line">
            <a:avLst/>
          </a:prstGeom>
          <a:noFill/>
          <a:ln w="44450" algn="ctr">
            <a:solidFill>
              <a:srgbClr val="66FF33"/>
            </a:solidFill>
            <a:round/>
            <a:headEnd/>
            <a:tailEnd/>
          </a:ln>
          <a:extLst>
            <a:ext uri="{909E8E84-426E-40DD-AFC4-6F175D3DCCD1}">
              <a14:hiddenFill xmlns:a14="http://schemas.microsoft.com/office/drawing/2010/main">
                <a:noFill/>
              </a14:hiddenFill>
            </a:ext>
          </a:extLst>
        </p:spPr>
      </p:cxnSp>
      <p:sp>
        <p:nvSpPr>
          <p:cNvPr id="1244" name="TextBox 42"/>
          <p:cNvSpPr txBox="1">
            <a:spLocks noChangeArrowheads="1"/>
          </p:cNvSpPr>
          <p:nvPr/>
        </p:nvSpPr>
        <p:spPr bwMode="auto">
          <a:xfrm>
            <a:off x="6730785" y="4884548"/>
            <a:ext cx="16257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latin typeface="+mn-lt"/>
              </a:rPr>
              <a:t># of technical staff</a:t>
            </a:r>
          </a:p>
        </p:txBody>
      </p:sp>
      <p:cxnSp>
        <p:nvCxnSpPr>
          <p:cNvPr id="3" name="Straight Connector 2"/>
          <p:cNvCxnSpPr/>
          <p:nvPr/>
        </p:nvCxnSpPr>
        <p:spPr>
          <a:xfrm>
            <a:off x="990600" y="1848622"/>
            <a:ext cx="0" cy="368222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p:nvPr>
        </p:nvSpPr>
        <p:spPr>
          <a:xfrm>
            <a:off x="381000" y="228600"/>
            <a:ext cx="7772400" cy="914400"/>
          </a:xfrm>
        </p:spPr>
        <p:txBody>
          <a:bodyPr/>
          <a:lstStyle/>
          <a:p>
            <a:r>
              <a:rPr lang="fr-FR" dirty="0"/>
              <a:t>o</a:t>
            </a:r>
            <a:r>
              <a:rPr lang="fr-FR" dirty="0" smtClean="0"/>
              <a:t>n </a:t>
            </a:r>
            <a:r>
              <a:rPr lang="fr-FR" dirty="0" err="1" smtClean="0"/>
              <a:t>property</a:t>
            </a:r>
            <a:r>
              <a:rPr lang="fr-FR" dirty="0" smtClean="0"/>
              <a:t> </a:t>
            </a:r>
            <a:r>
              <a:rPr lang="fr-FR" dirty="0" err="1" smtClean="0"/>
              <a:t>skills</a:t>
            </a:r>
            <a:r>
              <a:rPr lang="fr-FR" dirty="0" smtClean="0"/>
              <a:t> gap</a:t>
            </a:r>
            <a:endParaRPr lang="fr-FR" dirty="0"/>
          </a:p>
        </p:txBody>
      </p:sp>
    </p:spTree>
    <p:extLst>
      <p:ext uri="{BB962C8B-B14F-4D97-AF65-F5344CB8AC3E}">
        <p14:creationId xmlns:p14="http://schemas.microsoft.com/office/powerpoint/2010/main" val="378774873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ctr"/>
            <a:r>
              <a:rPr lang="en-US" dirty="0"/>
              <a:t>c</a:t>
            </a:r>
            <a:r>
              <a:rPr lang="en-US" dirty="0" smtClean="0"/>
              <a:t>hallenges </a:t>
            </a:r>
            <a:r>
              <a:rPr lang="en-US" dirty="0"/>
              <a:t>of</a:t>
            </a:r>
            <a:r>
              <a:rPr lang="en-US" dirty="0" smtClean="0"/>
              <a:t> data privacy &amp; security</a:t>
            </a:r>
            <a:endParaRPr lang="en-US" dirty="0"/>
          </a:p>
        </p:txBody>
      </p:sp>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18</a:t>
            </a:fld>
            <a:endParaRPr lang="en-US" dirty="0"/>
          </a:p>
        </p:txBody>
      </p:sp>
      <p:sp>
        <p:nvSpPr>
          <p:cNvPr id="8" name="Content Placeholder 2"/>
          <p:cNvSpPr>
            <a:spLocks noGrp="1"/>
          </p:cNvSpPr>
          <p:nvPr>
            <p:ph idx="1"/>
          </p:nvPr>
        </p:nvSpPr>
        <p:spPr>
          <a:xfrm>
            <a:off x="381000" y="1500096"/>
            <a:ext cx="8382000" cy="2614704"/>
          </a:xfrm>
        </p:spPr>
        <p:txBody>
          <a:bodyPr>
            <a:normAutofit/>
          </a:bodyPr>
          <a:lstStyle/>
          <a:p>
            <a:r>
              <a:rPr lang="en-US" dirty="0"/>
              <a:t>n</a:t>
            </a:r>
            <a:r>
              <a:rPr lang="en-US" dirty="0" smtClean="0"/>
              <a:t>ever a consideration in the age of brass keys and CRT’s</a:t>
            </a:r>
          </a:p>
          <a:p>
            <a:r>
              <a:rPr lang="en-US" dirty="0" smtClean="0"/>
              <a:t>PCI born in 2004, same year as Facebook</a:t>
            </a:r>
          </a:p>
          <a:p>
            <a:endParaRPr lang="en-GB" dirty="0"/>
          </a:p>
        </p:txBody>
      </p:sp>
    </p:spTree>
    <p:extLst>
      <p:ext uri="{BB962C8B-B14F-4D97-AF65-F5344CB8AC3E}">
        <p14:creationId xmlns:p14="http://schemas.microsoft.com/office/powerpoint/2010/main" val="426150810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
            </a:r>
            <a:r>
              <a:rPr lang="en-US" dirty="0" smtClean="0"/>
              <a:t>reen </a:t>
            </a:r>
            <a:r>
              <a:rPr lang="en-US" dirty="0"/>
              <a:t>i</a:t>
            </a:r>
            <a:r>
              <a:rPr lang="en-US" dirty="0" smtClean="0"/>
              <a:t>nitiatives</a:t>
            </a:r>
            <a:endParaRPr lang="en-GB" dirty="0"/>
          </a:p>
        </p:txBody>
      </p:sp>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19</a:t>
            </a:fld>
            <a:endParaRPr lang="en-US" dirty="0"/>
          </a:p>
        </p:txBody>
      </p:sp>
      <p:pic>
        <p:nvPicPr>
          <p:cNvPr id="6" name="Picture 2" descr="C:\Users\dorzin\Desktop\NP Presentation\picture\travs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524000"/>
            <a:ext cx="5029200" cy="47388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22170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ctr"/>
            <a:r>
              <a:rPr lang="en-US" dirty="0"/>
              <a:t>a</a:t>
            </a:r>
            <a:r>
              <a:rPr lang="en-US" dirty="0" smtClean="0"/>
              <a:t>genda</a:t>
            </a:r>
            <a:endParaRPr lang="en-US" dirty="0"/>
          </a:p>
        </p:txBody>
      </p:sp>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2</a:t>
            </a:fld>
            <a:endParaRPr lang="en-US" dirty="0"/>
          </a:p>
        </p:txBody>
      </p:sp>
      <p:sp>
        <p:nvSpPr>
          <p:cNvPr id="70" name="Content Placeholder 2"/>
          <p:cNvSpPr>
            <a:spLocks noGrp="1"/>
          </p:cNvSpPr>
          <p:nvPr>
            <p:ph idx="1"/>
          </p:nvPr>
        </p:nvSpPr>
        <p:spPr>
          <a:xfrm>
            <a:off x="381000" y="1500096"/>
            <a:ext cx="8382000" cy="3757704"/>
          </a:xfrm>
        </p:spPr>
        <p:txBody>
          <a:bodyPr>
            <a:normAutofit/>
          </a:bodyPr>
          <a:lstStyle/>
          <a:p>
            <a:pPr marL="68580" indent="0">
              <a:buNone/>
            </a:pPr>
            <a:endParaRPr lang="en-US" dirty="0" smtClean="0"/>
          </a:p>
          <a:p>
            <a:pPr marL="725488" indent="-369888"/>
            <a:r>
              <a:rPr lang="en-US" dirty="0" smtClean="0"/>
              <a:t>2000 – 2010 – Review </a:t>
            </a:r>
          </a:p>
          <a:p>
            <a:pPr marL="725488" indent="-369888"/>
            <a:r>
              <a:rPr lang="en-US" dirty="0" smtClean="0"/>
              <a:t>2010 </a:t>
            </a:r>
            <a:r>
              <a:rPr lang="en-US" dirty="0"/>
              <a:t>– </a:t>
            </a:r>
            <a:r>
              <a:rPr lang="en-US" dirty="0" smtClean="0"/>
              <a:t>2020 – Opportunities</a:t>
            </a:r>
          </a:p>
          <a:p>
            <a:pPr marL="1054672" lvl="1" indent="-369888"/>
            <a:r>
              <a:rPr lang="en-US" dirty="0"/>
              <a:t>d</a:t>
            </a:r>
            <a:r>
              <a:rPr lang="en-US" dirty="0" smtClean="0"/>
              <a:t>istribution</a:t>
            </a:r>
          </a:p>
          <a:p>
            <a:pPr marL="1054672" lvl="1" indent="-369888"/>
            <a:r>
              <a:rPr lang="en-US" dirty="0" smtClean="0"/>
              <a:t>in-room </a:t>
            </a:r>
            <a:r>
              <a:rPr lang="en-US" dirty="0"/>
              <a:t>i</a:t>
            </a:r>
            <a:r>
              <a:rPr lang="en-US" dirty="0" smtClean="0"/>
              <a:t>nfotainment</a:t>
            </a:r>
          </a:p>
          <a:p>
            <a:pPr marL="1054672" lvl="1" indent="-369888"/>
            <a:r>
              <a:rPr lang="en-US" dirty="0"/>
              <a:t>m</a:t>
            </a:r>
            <a:r>
              <a:rPr lang="en-US" dirty="0" smtClean="0"/>
              <a:t>obile</a:t>
            </a:r>
          </a:p>
          <a:p>
            <a:pPr marL="1054672" lvl="1" indent="-369888"/>
            <a:r>
              <a:rPr lang="en-US" dirty="0"/>
              <a:t>c</a:t>
            </a:r>
            <a:r>
              <a:rPr lang="en-US" dirty="0" smtClean="0"/>
              <a:t>loud</a:t>
            </a:r>
          </a:p>
          <a:p>
            <a:endParaRPr lang="en-GB" dirty="0"/>
          </a:p>
        </p:txBody>
      </p:sp>
    </p:spTree>
    <p:extLst>
      <p:ext uri="{BB962C8B-B14F-4D97-AF65-F5344CB8AC3E}">
        <p14:creationId xmlns:p14="http://schemas.microsoft.com/office/powerpoint/2010/main" val="421035814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772400" cy="914400"/>
          </a:xfrm>
        </p:spPr>
        <p:txBody>
          <a:bodyPr/>
          <a:lstStyle/>
          <a:p>
            <a:r>
              <a:rPr lang="fr-FR" dirty="0" err="1" smtClean="0"/>
              <a:t>asset</a:t>
            </a:r>
            <a:r>
              <a:rPr lang="fr-FR" dirty="0"/>
              <a:t>-</a:t>
            </a:r>
            <a:r>
              <a:rPr lang="fr-FR" dirty="0" smtClean="0"/>
              <a:t>lite business </a:t>
            </a:r>
            <a:r>
              <a:rPr lang="fr-FR" dirty="0" err="1" smtClean="0"/>
              <a:t>models</a:t>
            </a:r>
            <a:endParaRPr lang="fr-FR" dirty="0"/>
          </a:p>
        </p:txBody>
      </p:sp>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20</a:t>
            </a:fld>
            <a:endParaRPr lang="en-US" dirty="0"/>
          </a:p>
        </p:txBody>
      </p:sp>
      <p:pic>
        <p:nvPicPr>
          <p:cNvPr id="4098" name="Picture 2" descr="\\CHQWHS\Public\TEMP\2011-10-06 MS Presentation\WP_0028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8400" y="1371600"/>
            <a:ext cx="68072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23877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5"/>
          <p:cNvSpPr>
            <a:spLocks noChangeArrowheads="1"/>
          </p:cNvSpPr>
          <p:nvPr/>
        </p:nvSpPr>
        <p:spPr bwMode="auto">
          <a:xfrm>
            <a:off x="857250" y="2920995"/>
            <a:ext cx="6753245" cy="2693975"/>
          </a:xfrm>
          <a:prstGeom prst="rect">
            <a:avLst/>
          </a:prstGeom>
          <a:noFill/>
          <a:ln w="9525">
            <a:noFill/>
            <a:miter lim="800000"/>
            <a:headEnd/>
            <a:tailEnd/>
          </a:ln>
        </p:spPr>
        <p:txBody>
          <a:bodyPr/>
          <a:lstStyle/>
          <a:p>
            <a:pPr marL="342900" indent="-342900">
              <a:lnSpc>
                <a:spcPct val="150000"/>
              </a:lnSpc>
              <a:spcBef>
                <a:spcPct val="20000"/>
              </a:spcBef>
              <a:buClr>
                <a:srgbClr val="003366"/>
              </a:buClr>
              <a:buSzPct val="120000"/>
              <a:buFont typeface="Wingdings" pitchFamily="2" charset="2"/>
              <a:buNone/>
            </a:pPr>
            <a:endParaRPr lang="en-GB" sz="2800" dirty="0">
              <a:solidFill>
                <a:srgbClr val="B2B2B2"/>
              </a:solidFill>
              <a:latin typeface="Calibri" pitchFamily="34" charset="0"/>
            </a:endParaRPr>
          </a:p>
        </p:txBody>
      </p:sp>
      <p:sp>
        <p:nvSpPr>
          <p:cNvPr id="49157" name="Text Box 46"/>
          <p:cNvSpPr txBox="1">
            <a:spLocks noChangeArrowheads="1"/>
          </p:cNvSpPr>
          <p:nvPr/>
        </p:nvSpPr>
        <p:spPr bwMode="auto">
          <a:xfrm>
            <a:off x="857250" y="1911349"/>
            <a:ext cx="5994418" cy="3676633"/>
          </a:xfrm>
          <a:prstGeom prst="rect">
            <a:avLst/>
          </a:prstGeom>
          <a:noFill/>
          <a:ln w="9525" algn="ctr">
            <a:noFill/>
            <a:miter lim="800000"/>
            <a:headEnd/>
            <a:tailEnd/>
          </a:ln>
        </p:spPr>
        <p:txBody>
          <a:bodyPr anchor="ctr"/>
          <a:lstStyle/>
          <a:p>
            <a:endParaRPr lang="en-US" altLang="zh-TW" sz="2800" dirty="0">
              <a:solidFill>
                <a:schemeClr val="bg1"/>
              </a:solidFill>
              <a:latin typeface="Calibri" pitchFamily="34" charset="0"/>
            </a:endParaRPr>
          </a:p>
        </p:txBody>
      </p:sp>
      <p:sp>
        <p:nvSpPr>
          <p:cNvPr id="49158" name="Text Box 47"/>
          <p:cNvSpPr txBox="1">
            <a:spLocks noChangeArrowheads="1"/>
          </p:cNvSpPr>
          <p:nvPr/>
        </p:nvSpPr>
        <p:spPr bwMode="auto">
          <a:xfrm>
            <a:off x="1206501" y="2287586"/>
            <a:ext cx="4146562" cy="579434"/>
          </a:xfrm>
          <a:prstGeom prst="rect">
            <a:avLst/>
          </a:prstGeom>
          <a:noFill/>
          <a:ln w="9525" algn="ctr">
            <a:noFill/>
            <a:miter lim="800000"/>
            <a:headEnd/>
            <a:tailEnd/>
          </a:ln>
        </p:spPr>
        <p:txBody>
          <a:bodyPr>
            <a:spAutoFit/>
          </a:bodyPr>
          <a:lstStyle/>
          <a:p>
            <a:pPr marL="342900" indent="-342900">
              <a:spcBef>
                <a:spcPct val="20000"/>
              </a:spcBef>
              <a:buClr>
                <a:srgbClr val="618EFD"/>
              </a:buClr>
              <a:buSzPct val="150000"/>
            </a:pPr>
            <a:endParaRPr lang="zh-TW" altLang="en-US" sz="3200">
              <a:solidFill>
                <a:schemeClr val="bg1"/>
              </a:solidFill>
              <a:latin typeface="Calibri" pitchFamily="34" charset="0"/>
            </a:endParaRPr>
          </a:p>
        </p:txBody>
      </p:sp>
      <p:sp>
        <p:nvSpPr>
          <p:cNvPr id="49159" name="Text Box 48"/>
          <p:cNvSpPr txBox="1">
            <a:spLocks noChangeArrowheads="1"/>
          </p:cNvSpPr>
          <p:nvPr/>
        </p:nvSpPr>
        <p:spPr bwMode="auto">
          <a:xfrm>
            <a:off x="2895606" y="2754308"/>
            <a:ext cx="2051056" cy="579434"/>
          </a:xfrm>
          <a:prstGeom prst="rect">
            <a:avLst/>
          </a:prstGeom>
          <a:noFill/>
          <a:ln w="9525" algn="ctr">
            <a:noFill/>
            <a:miter lim="800000"/>
            <a:headEnd/>
            <a:tailEnd/>
          </a:ln>
        </p:spPr>
        <p:txBody>
          <a:bodyPr>
            <a:spAutoFit/>
          </a:bodyPr>
          <a:lstStyle/>
          <a:p>
            <a:pPr marL="342900" indent="-342900">
              <a:spcBef>
                <a:spcPct val="20000"/>
              </a:spcBef>
              <a:buClr>
                <a:srgbClr val="618EFD"/>
              </a:buClr>
              <a:buSzPct val="150000"/>
            </a:pPr>
            <a:endParaRPr lang="zh-TW" altLang="en-US" sz="3200">
              <a:solidFill>
                <a:schemeClr val="bg1"/>
              </a:solidFill>
              <a:latin typeface="Calibri" pitchFamily="34" charset="0"/>
            </a:endParaRPr>
          </a:p>
        </p:txBody>
      </p:sp>
      <p:sp>
        <p:nvSpPr>
          <p:cNvPr id="49160" name="Rectangle 49"/>
          <p:cNvSpPr>
            <a:spLocks noChangeArrowheads="1"/>
          </p:cNvSpPr>
          <p:nvPr/>
        </p:nvSpPr>
        <p:spPr bwMode="auto">
          <a:xfrm>
            <a:off x="863600" y="2157411"/>
            <a:ext cx="6559569" cy="4514829"/>
          </a:xfrm>
          <a:prstGeom prst="rect">
            <a:avLst/>
          </a:prstGeom>
          <a:noFill/>
          <a:ln w="9525" algn="ctr">
            <a:noFill/>
            <a:miter lim="800000"/>
            <a:headEnd/>
            <a:tailEnd/>
          </a:ln>
        </p:spPr>
        <p:txBody>
          <a:bodyPr/>
          <a:lstStyle/>
          <a:p>
            <a:pPr marL="342900" indent="-342900">
              <a:spcBef>
                <a:spcPct val="20000"/>
              </a:spcBef>
              <a:buClr>
                <a:srgbClr val="6699FF"/>
              </a:buClr>
              <a:buSzPct val="120000"/>
            </a:pPr>
            <a:endParaRPr lang="en-US" altLang="zh-TW" sz="2400" dirty="0">
              <a:solidFill>
                <a:schemeClr val="bg1"/>
              </a:solidFill>
              <a:latin typeface="Calibri" pitchFamily="34" charset="0"/>
            </a:endParaRPr>
          </a:p>
          <a:p>
            <a:pPr marL="342900" indent="-342900">
              <a:spcBef>
                <a:spcPct val="20000"/>
              </a:spcBef>
              <a:buClr>
                <a:schemeClr val="tx1"/>
              </a:buClr>
              <a:buSzPct val="120000"/>
              <a:buFont typeface="Wingdings" pitchFamily="2" charset="2"/>
              <a:buNone/>
            </a:pPr>
            <a:endParaRPr lang="en-GB" sz="2400" i="1" dirty="0">
              <a:solidFill>
                <a:schemeClr val="bg1"/>
              </a:solidFill>
              <a:latin typeface="Calibri" pitchFamily="34" charset="0"/>
            </a:endParaRPr>
          </a:p>
          <a:p>
            <a:pPr marL="342900" indent="-342900">
              <a:spcBef>
                <a:spcPct val="20000"/>
              </a:spcBef>
              <a:buClr>
                <a:schemeClr val="tx1"/>
              </a:buClr>
              <a:buSzPct val="120000"/>
              <a:buFont typeface="Wingdings" pitchFamily="2" charset="2"/>
              <a:buNone/>
            </a:pPr>
            <a:endParaRPr lang="en-GB" sz="2000" i="1" dirty="0">
              <a:solidFill>
                <a:schemeClr val="bg1"/>
              </a:solidFill>
              <a:latin typeface="Calibri" pitchFamily="34" charset="0"/>
            </a:endParaRPr>
          </a:p>
        </p:txBody>
      </p:sp>
      <p:grpSp>
        <p:nvGrpSpPr>
          <p:cNvPr id="2" name="Group 51"/>
          <p:cNvGrpSpPr>
            <a:grpSpLocks/>
          </p:cNvGrpSpPr>
          <p:nvPr/>
        </p:nvGrpSpPr>
        <p:grpSpPr bwMode="auto">
          <a:xfrm>
            <a:off x="1662475" y="2028252"/>
            <a:ext cx="6624275" cy="4682111"/>
            <a:chOff x="354" y="662"/>
            <a:chExt cx="5136" cy="3630"/>
          </a:xfrm>
          <a:solidFill>
            <a:schemeClr val="accent5">
              <a:lumMod val="75000"/>
            </a:schemeClr>
          </a:solidFill>
        </p:grpSpPr>
        <p:sp>
          <p:nvSpPr>
            <p:cNvPr id="57924" name="Freeform 52"/>
            <p:cNvSpPr>
              <a:spLocks/>
            </p:cNvSpPr>
            <p:nvPr/>
          </p:nvSpPr>
          <p:spPr bwMode="auto">
            <a:xfrm>
              <a:off x="2638" y="719"/>
              <a:ext cx="105" cy="172"/>
            </a:xfrm>
            <a:custGeom>
              <a:avLst/>
              <a:gdLst>
                <a:gd name="T0" fmla="*/ 60 w 87"/>
                <a:gd name="T1" fmla="*/ 38 h 112"/>
                <a:gd name="T2" fmla="*/ 45 w 87"/>
                <a:gd name="T3" fmla="*/ 38 h 112"/>
                <a:gd name="T4" fmla="*/ 45 w 87"/>
                <a:gd name="T5" fmla="*/ 18 h 112"/>
                <a:gd name="T6" fmla="*/ 45 w 87"/>
                <a:gd name="T7" fmla="*/ 0 h 112"/>
                <a:gd name="T8" fmla="*/ 30 w 87"/>
                <a:gd name="T9" fmla="*/ 0 h 112"/>
                <a:gd name="T10" fmla="*/ 30 w 87"/>
                <a:gd name="T11" fmla="*/ 0 h 112"/>
                <a:gd name="T12" fmla="*/ 16 w 87"/>
                <a:gd name="T13" fmla="*/ 18 h 112"/>
                <a:gd name="T14" fmla="*/ 0 w 87"/>
                <a:gd name="T15" fmla="*/ 0 h 112"/>
                <a:gd name="T16" fmla="*/ 0 w 87"/>
                <a:gd name="T17" fmla="*/ 18 h 112"/>
                <a:gd name="T18" fmla="*/ 16 w 87"/>
                <a:gd name="T19" fmla="*/ 38 h 112"/>
                <a:gd name="T20" fmla="*/ 16 w 87"/>
                <a:gd name="T21" fmla="*/ 57 h 112"/>
                <a:gd name="T22" fmla="*/ 16 w 87"/>
                <a:gd name="T23" fmla="*/ 57 h 112"/>
                <a:gd name="T24" fmla="*/ 30 w 87"/>
                <a:gd name="T25" fmla="*/ 77 h 112"/>
                <a:gd name="T26" fmla="*/ 45 w 87"/>
                <a:gd name="T27" fmla="*/ 77 h 112"/>
                <a:gd name="T28" fmla="*/ 60 w 87"/>
                <a:gd name="T29" fmla="*/ 77 h 112"/>
                <a:gd name="T30" fmla="*/ 60 w 87"/>
                <a:gd name="T31" fmla="*/ 57 h 112"/>
                <a:gd name="T32" fmla="*/ 60 w 87"/>
                <a:gd name="T33" fmla="*/ 77 h 112"/>
                <a:gd name="T34" fmla="*/ 75 w 87"/>
                <a:gd name="T35" fmla="*/ 95 h 112"/>
                <a:gd name="T36" fmla="*/ 60 w 87"/>
                <a:gd name="T37" fmla="*/ 95 h 112"/>
                <a:gd name="T38" fmla="*/ 45 w 87"/>
                <a:gd name="T39" fmla="*/ 95 h 112"/>
                <a:gd name="T40" fmla="*/ 45 w 87"/>
                <a:gd name="T41" fmla="*/ 115 h 112"/>
                <a:gd name="T42" fmla="*/ 60 w 87"/>
                <a:gd name="T43" fmla="*/ 115 h 112"/>
                <a:gd name="T44" fmla="*/ 75 w 87"/>
                <a:gd name="T45" fmla="*/ 115 h 112"/>
                <a:gd name="T46" fmla="*/ 60 w 87"/>
                <a:gd name="T47" fmla="*/ 115 h 112"/>
                <a:gd name="T48" fmla="*/ 45 w 87"/>
                <a:gd name="T49" fmla="*/ 134 h 112"/>
                <a:gd name="T50" fmla="*/ 60 w 87"/>
                <a:gd name="T51" fmla="*/ 154 h 112"/>
                <a:gd name="T52" fmla="*/ 75 w 87"/>
                <a:gd name="T53" fmla="*/ 154 h 112"/>
                <a:gd name="T54" fmla="*/ 75 w 87"/>
                <a:gd name="T55" fmla="*/ 172 h 112"/>
                <a:gd name="T56" fmla="*/ 91 w 87"/>
                <a:gd name="T57" fmla="*/ 154 h 112"/>
                <a:gd name="T58" fmla="*/ 91 w 87"/>
                <a:gd name="T59" fmla="*/ 115 h 112"/>
                <a:gd name="T60" fmla="*/ 91 w 87"/>
                <a:gd name="T61" fmla="*/ 115 h 112"/>
                <a:gd name="T62" fmla="*/ 105 w 87"/>
                <a:gd name="T63" fmla="*/ 77 h 112"/>
                <a:gd name="T64" fmla="*/ 105 w 87"/>
                <a:gd name="T65" fmla="*/ 57 h 112"/>
                <a:gd name="T66" fmla="*/ 105 w 87"/>
                <a:gd name="T67" fmla="*/ 57 h 112"/>
                <a:gd name="T68" fmla="*/ 105 w 87"/>
                <a:gd name="T69" fmla="*/ 57 h 112"/>
                <a:gd name="T70" fmla="*/ 91 w 87"/>
                <a:gd name="T71" fmla="*/ 38 h 112"/>
                <a:gd name="T72" fmla="*/ 75 w 87"/>
                <a:gd name="T73" fmla="*/ 18 h 112"/>
                <a:gd name="T74" fmla="*/ 75 w 87"/>
                <a:gd name="T75" fmla="*/ 18 h 112"/>
                <a:gd name="T76" fmla="*/ 45 w 87"/>
                <a:gd name="T77" fmla="*/ 38 h 112"/>
                <a:gd name="T78" fmla="*/ 60 w 87"/>
                <a:gd name="T79" fmla="*/ 38 h 1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7"/>
                <a:gd name="T121" fmla="*/ 0 h 112"/>
                <a:gd name="T122" fmla="*/ 87 w 87"/>
                <a:gd name="T123" fmla="*/ 112 h 11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7" h="112">
                  <a:moveTo>
                    <a:pt x="50" y="25"/>
                  </a:moveTo>
                  <a:lnTo>
                    <a:pt x="37" y="25"/>
                  </a:lnTo>
                  <a:lnTo>
                    <a:pt x="37" y="12"/>
                  </a:lnTo>
                  <a:lnTo>
                    <a:pt x="37" y="0"/>
                  </a:lnTo>
                  <a:lnTo>
                    <a:pt x="25" y="0"/>
                  </a:lnTo>
                  <a:lnTo>
                    <a:pt x="13" y="12"/>
                  </a:lnTo>
                  <a:lnTo>
                    <a:pt x="0" y="0"/>
                  </a:lnTo>
                  <a:lnTo>
                    <a:pt x="0" y="12"/>
                  </a:lnTo>
                  <a:lnTo>
                    <a:pt x="13" y="25"/>
                  </a:lnTo>
                  <a:lnTo>
                    <a:pt x="13" y="37"/>
                  </a:lnTo>
                  <a:lnTo>
                    <a:pt x="25" y="50"/>
                  </a:lnTo>
                  <a:lnTo>
                    <a:pt x="37" y="50"/>
                  </a:lnTo>
                  <a:lnTo>
                    <a:pt x="50" y="50"/>
                  </a:lnTo>
                  <a:lnTo>
                    <a:pt x="50" y="37"/>
                  </a:lnTo>
                  <a:lnTo>
                    <a:pt x="50" y="50"/>
                  </a:lnTo>
                  <a:lnTo>
                    <a:pt x="62" y="62"/>
                  </a:lnTo>
                  <a:lnTo>
                    <a:pt x="50" y="62"/>
                  </a:lnTo>
                  <a:lnTo>
                    <a:pt x="37" y="62"/>
                  </a:lnTo>
                  <a:lnTo>
                    <a:pt x="37" y="75"/>
                  </a:lnTo>
                  <a:lnTo>
                    <a:pt x="50" y="75"/>
                  </a:lnTo>
                  <a:lnTo>
                    <a:pt x="62" y="75"/>
                  </a:lnTo>
                  <a:lnTo>
                    <a:pt x="50" y="75"/>
                  </a:lnTo>
                  <a:lnTo>
                    <a:pt x="37" y="87"/>
                  </a:lnTo>
                  <a:lnTo>
                    <a:pt x="50" y="100"/>
                  </a:lnTo>
                  <a:lnTo>
                    <a:pt x="62" y="100"/>
                  </a:lnTo>
                  <a:lnTo>
                    <a:pt x="62" y="112"/>
                  </a:lnTo>
                  <a:lnTo>
                    <a:pt x="75" y="100"/>
                  </a:lnTo>
                  <a:lnTo>
                    <a:pt x="75" y="75"/>
                  </a:lnTo>
                  <a:lnTo>
                    <a:pt x="87" y="50"/>
                  </a:lnTo>
                  <a:lnTo>
                    <a:pt x="87" y="37"/>
                  </a:lnTo>
                  <a:lnTo>
                    <a:pt x="75" y="25"/>
                  </a:lnTo>
                  <a:lnTo>
                    <a:pt x="62" y="12"/>
                  </a:lnTo>
                  <a:lnTo>
                    <a:pt x="37" y="25"/>
                  </a:lnTo>
                  <a:lnTo>
                    <a:pt x="50" y="25"/>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25" name="Freeform 53"/>
            <p:cNvSpPr>
              <a:spLocks/>
            </p:cNvSpPr>
            <p:nvPr/>
          </p:nvSpPr>
          <p:spPr bwMode="auto">
            <a:xfrm>
              <a:off x="2758" y="700"/>
              <a:ext cx="45" cy="76"/>
            </a:xfrm>
            <a:custGeom>
              <a:avLst/>
              <a:gdLst>
                <a:gd name="T0" fmla="*/ 0 w 37"/>
                <a:gd name="T1" fmla="*/ 19 h 49"/>
                <a:gd name="T2" fmla="*/ 0 w 37"/>
                <a:gd name="T3" fmla="*/ 37 h 49"/>
                <a:gd name="T4" fmla="*/ 0 w 37"/>
                <a:gd name="T5" fmla="*/ 57 h 49"/>
                <a:gd name="T6" fmla="*/ 0 w 37"/>
                <a:gd name="T7" fmla="*/ 76 h 49"/>
                <a:gd name="T8" fmla="*/ 0 w 37"/>
                <a:gd name="T9" fmla="*/ 76 h 49"/>
                <a:gd name="T10" fmla="*/ 15 w 37"/>
                <a:gd name="T11" fmla="*/ 76 h 49"/>
                <a:gd name="T12" fmla="*/ 15 w 37"/>
                <a:gd name="T13" fmla="*/ 57 h 49"/>
                <a:gd name="T14" fmla="*/ 29 w 37"/>
                <a:gd name="T15" fmla="*/ 57 h 49"/>
                <a:gd name="T16" fmla="*/ 45 w 37"/>
                <a:gd name="T17" fmla="*/ 57 h 49"/>
                <a:gd name="T18" fmla="*/ 45 w 37"/>
                <a:gd name="T19" fmla="*/ 37 h 49"/>
                <a:gd name="T20" fmla="*/ 45 w 37"/>
                <a:gd name="T21" fmla="*/ 19 h 49"/>
                <a:gd name="T22" fmla="*/ 29 w 37"/>
                <a:gd name="T23" fmla="*/ 0 h 49"/>
                <a:gd name="T24" fmla="*/ 0 w 37"/>
                <a:gd name="T25" fmla="*/ 19 h 49"/>
                <a:gd name="T26" fmla="*/ 0 w 37"/>
                <a:gd name="T27" fmla="*/ 19 h 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
                <a:gd name="T43" fmla="*/ 0 h 49"/>
                <a:gd name="T44" fmla="*/ 37 w 37"/>
                <a:gd name="T45" fmla="*/ 49 h 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 h="49">
                  <a:moveTo>
                    <a:pt x="0" y="12"/>
                  </a:moveTo>
                  <a:lnTo>
                    <a:pt x="0" y="24"/>
                  </a:lnTo>
                  <a:lnTo>
                    <a:pt x="0" y="37"/>
                  </a:lnTo>
                  <a:lnTo>
                    <a:pt x="0" y="49"/>
                  </a:lnTo>
                  <a:lnTo>
                    <a:pt x="12" y="49"/>
                  </a:lnTo>
                  <a:lnTo>
                    <a:pt x="12" y="37"/>
                  </a:lnTo>
                  <a:lnTo>
                    <a:pt x="24" y="37"/>
                  </a:lnTo>
                  <a:lnTo>
                    <a:pt x="37" y="37"/>
                  </a:lnTo>
                  <a:lnTo>
                    <a:pt x="37" y="24"/>
                  </a:lnTo>
                  <a:lnTo>
                    <a:pt x="37" y="12"/>
                  </a:lnTo>
                  <a:lnTo>
                    <a:pt x="24" y="0"/>
                  </a:lnTo>
                  <a:lnTo>
                    <a:pt x="0" y="12"/>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26" name="Freeform 54"/>
            <p:cNvSpPr>
              <a:spLocks/>
            </p:cNvSpPr>
            <p:nvPr/>
          </p:nvSpPr>
          <p:spPr bwMode="auto">
            <a:xfrm>
              <a:off x="2758" y="814"/>
              <a:ext cx="29" cy="59"/>
            </a:xfrm>
            <a:custGeom>
              <a:avLst/>
              <a:gdLst>
                <a:gd name="T0" fmla="*/ 15 w 24"/>
                <a:gd name="T1" fmla="*/ 20 h 38"/>
                <a:gd name="T2" fmla="*/ 0 w 24"/>
                <a:gd name="T3" fmla="*/ 0 h 38"/>
                <a:gd name="T4" fmla="*/ 0 w 24"/>
                <a:gd name="T5" fmla="*/ 0 h 38"/>
                <a:gd name="T6" fmla="*/ 0 w 24"/>
                <a:gd name="T7" fmla="*/ 20 h 38"/>
                <a:gd name="T8" fmla="*/ 0 w 24"/>
                <a:gd name="T9" fmla="*/ 39 h 38"/>
                <a:gd name="T10" fmla="*/ 15 w 24"/>
                <a:gd name="T11" fmla="*/ 59 h 38"/>
                <a:gd name="T12" fmla="*/ 29 w 24"/>
                <a:gd name="T13" fmla="*/ 59 h 38"/>
                <a:gd name="T14" fmla="*/ 29 w 24"/>
                <a:gd name="T15" fmla="*/ 39 h 38"/>
                <a:gd name="T16" fmla="*/ 29 w 24"/>
                <a:gd name="T17" fmla="*/ 20 h 38"/>
                <a:gd name="T18" fmla="*/ 15 w 24"/>
                <a:gd name="T19" fmla="*/ 20 h 38"/>
                <a:gd name="T20" fmla="*/ 15 w 24"/>
                <a:gd name="T21" fmla="*/ 20 h 38"/>
                <a:gd name="T22" fmla="*/ 0 w 24"/>
                <a:gd name="T23" fmla="*/ 20 h 38"/>
                <a:gd name="T24" fmla="*/ 0 w 24"/>
                <a:gd name="T25" fmla="*/ 0 h 38"/>
                <a:gd name="T26" fmla="*/ 15 w 24"/>
                <a:gd name="T27" fmla="*/ 20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38"/>
                <a:gd name="T44" fmla="*/ 24 w 24"/>
                <a:gd name="T45" fmla="*/ 38 h 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38">
                  <a:moveTo>
                    <a:pt x="12" y="13"/>
                  </a:moveTo>
                  <a:lnTo>
                    <a:pt x="0" y="0"/>
                  </a:lnTo>
                  <a:lnTo>
                    <a:pt x="0" y="13"/>
                  </a:lnTo>
                  <a:lnTo>
                    <a:pt x="0" y="25"/>
                  </a:lnTo>
                  <a:lnTo>
                    <a:pt x="12" y="38"/>
                  </a:lnTo>
                  <a:lnTo>
                    <a:pt x="24" y="38"/>
                  </a:lnTo>
                  <a:lnTo>
                    <a:pt x="24" y="25"/>
                  </a:lnTo>
                  <a:lnTo>
                    <a:pt x="24" y="13"/>
                  </a:lnTo>
                  <a:lnTo>
                    <a:pt x="12" y="13"/>
                  </a:lnTo>
                  <a:lnTo>
                    <a:pt x="0" y="13"/>
                  </a:lnTo>
                  <a:lnTo>
                    <a:pt x="0" y="0"/>
                  </a:lnTo>
                  <a:lnTo>
                    <a:pt x="12" y="13"/>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27" name="Line 55"/>
            <p:cNvSpPr>
              <a:spLocks noChangeShapeType="1"/>
            </p:cNvSpPr>
            <p:nvPr/>
          </p:nvSpPr>
          <p:spPr bwMode="auto">
            <a:xfrm>
              <a:off x="5073" y="2554"/>
              <a:ext cx="1" cy="18"/>
            </a:xfrm>
            <a:prstGeom prst="line">
              <a:avLst/>
            </a:prstGeom>
            <a:grpFill/>
            <a:ln w="19050" cap="rnd">
              <a:noFill/>
              <a:prstDash val="sysDot"/>
              <a:round/>
              <a:headEnd/>
              <a:tailEnd/>
            </a:ln>
          </p:spPr>
          <p:txBody>
            <a:bodyPr/>
            <a:lstStyle/>
            <a:p>
              <a:pPr fontAlgn="auto">
                <a:spcBef>
                  <a:spcPts val="0"/>
                </a:spcBef>
                <a:spcAft>
                  <a:spcPts val="0"/>
                </a:spcAft>
                <a:defRPr/>
              </a:pPr>
              <a:endParaRPr lang="en-GB" dirty="0">
                <a:latin typeface="+mn-lt"/>
                <a:cs typeface="+mn-cs"/>
              </a:endParaRPr>
            </a:p>
          </p:txBody>
        </p:sp>
        <p:sp>
          <p:nvSpPr>
            <p:cNvPr id="57928" name="Line 56"/>
            <p:cNvSpPr>
              <a:spLocks noChangeShapeType="1"/>
            </p:cNvSpPr>
            <p:nvPr/>
          </p:nvSpPr>
          <p:spPr bwMode="auto">
            <a:xfrm>
              <a:off x="5073" y="2572"/>
              <a:ext cx="14" cy="2"/>
            </a:xfrm>
            <a:prstGeom prst="line">
              <a:avLst/>
            </a:prstGeom>
            <a:grpFill/>
            <a:ln w="19050" cap="rnd">
              <a:noFill/>
              <a:prstDash val="sysDot"/>
              <a:round/>
              <a:headEnd/>
              <a:tailEnd/>
            </a:ln>
          </p:spPr>
          <p:txBody>
            <a:bodyPr/>
            <a:lstStyle/>
            <a:p>
              <a:pPr fontAlgn="auto">
                <a:spcBef>
                  <a:spcPts val="0"/>
                </a:spcBef>
                <a:spcAft>
                  <a:spcPts val="0"/>
                </a:spcAft>
                <a:defRPr/>
              </a:pPr>
              <a:endParaRPr lang="en-GB" dirty="0">
                <a:latin typeface="+mn-lt"/>
                <a:cs typeface="+mn-cs"/>
              </a:endParaRPr>
            </a:p>
          </p:txBody>
        </p:sp>
        <p:sp>
          <p:nvSpPr>
            <p:cNvPr id="57929" name="Freeform 57"/>
            <p:cNvSpPr>
              <a:spLocks/>
            </p:cNvSpPr>
            <p:nvPr/>
          </p:nvSpPr>
          <p:spPr bwMode="auto">
            <a:xfrm>
              <a:off x="4102" y="2840"/>
              <a:ext cx="179" cy="190"/>
            </a:xfrm>
            <a:custGeom>
              <a:avLst/>
              <a:gdLst>
                <a:gd name="T0" fmla="*/ 74 w 149"/>
                <a:gd name="T1" fmla="*/ 38 h 124"/>
                <a:gd name="T2" fmla="*/ 74 w 149"/>
                <a:gd name="T3" fmla="*/ 18 h 124"/>
                <a:gd name="T4" fmla="*/ 59 w 149"/>
                <a:gd name="T5" fmla="*/ 0 h 124"/>
                <a:gd name="T6" fmla="*/ 44 w 149"/>
                <a:gd name="T7" fmla="*/ 0 h 124"/>
                <a:gd name="T8" fmla="*/ 30 w 149"/>
                <a:gd name="T9" fmla="*/ 0 h 124"/>
                <a:gd name="T10" fmla="*/ 14 w 149"/>
                <a:gd name="T11" fmla="*/ 0 h 124"/>
                <a:gd name="T12" fmla="*/ 0 w 149"/>
                <a:gd name="T13" fmla="*/ 0 h 124"/>
                <a:gd name="T14" fmla="*/ 0 w 149"/>
                <a:gd name="T15" fmla="*/ 0 h 124"/>
                <a:gd name="T16" fmla="*/ 0 w 149"/>
                <a:gd name="T17" fmla="*/ 0 h 124"/>
                <a:gd name="T18" fmla="*/ 30 w 149"/>
                <a:gd name="T19" fmla="*/ 38 h 124"/>
                <a:gd name="T20" fmla="*/ 30 w 149"/>
                <a:gd name="T21" fmla="*/ 38 h 124"/>
                <a:gd name="T22" fmla="*/ 59 w 149"/>
                <a:gd name="T23" fmla="*/ 77 h 124"/>
                <a:gd name="T24" fmla="*/ 59 w 149"/>
                <a:gd name="T25" fmla="*/ 77 h 124"/>
                <a:gd name="T26" fmla="*/ 59 w 149"/>
                <a:gd name="T27" fmla="*/ 95 h 124"/>
                <a:gd name="T28" fmla="*/ 59 w 149"/>
                <a:gd name="T29" fmla="*/ 133 h 124"/>
                <a:gd name="T30" fmla="*/ 74 w 149"/>
                <a:gd name="T31" fmla="*/ 133 h 124"/>
                <a:gd name="T32" fmla="*/ 105 w 149"/>
                <a:gd name="T33" fmla="*/ 153 h 124"/>
                <a:gd name="T34" fmla="*/ 119 w 149"/>
                <a:gd name="T35" fmla="*/ 172 h 124"/>
                <a:gd name="T36" fmla="*/ 133 w 149"/>
                <a:gd name="T37" fmla="*/ 190 h 124"/>
                <a:gd name="T38" fmla="*/ 149 w 149"/>
                <a:gd name="T39" fmla="*/ 190 h 124"/>
                <a:gd name="T40" fmla="*/ 163 w 149"/>
                <a:gd name="T41" fmla="*/ 190 h 124"/>
                <a:gd name="T42" fmla="*/ 179 w 149"/>
                <a:gd name="T43" fmla="*/ 172 h 124"/>
                <a:gd name="T44" fmla="*/ 179 w 149"/>
                <a:gd name="T45" fmla="*/ 172 h 124"/>
                <a:gd name="T46" fmla="*/ 163 w 149"/>
                <a:gd name="T47" fmla="*/ 153 h 124"/>
                <a:gd name="T48" fmla="*/ 149 w 149"/>
                <a:gd name="T49" fmla="*/ 133 h 124"/>
                <a:gd name="T50" fmla="*/ 149 w 149"/>
                <a:gd name="T51" fmla="*/ 115 h 124"/>
                <a:gd name="T52" fmla="*/ 133 w 149"/>
                <a:gd name="T53" fmla="*/ 115 h 124"/>
                <a:gd name="T54" fmla="*/ 119 w 149"/>
                <a:gd name="T55" fmla="*/ 95 h 124"/>
                <a:gd name="T56" fmla="*/ 105 w 149"/>
                <a:gd name="T57" fmla="*/ 77 h 124"/>
                <a:gd name="T58" fmla="*/ 105 w 149"/>
                <a:gd name="T59" fmla="*/ 77 h 124"/>
                <a:gd name="T60" fmla="*/ 89 w 149"/>
                <a:gd name="T61" fmla="*/ 57 h 124"/>
                <a:gd name="T62" fmla="*/ 74 w 149"/>
                <a:gd name="T63" fmla="*/ 57 h 124"/>
                <a:gd name="T64" fmla="*/ 74 w 149"/>
                <a:gd name="T65" fmla="*/ 38 h 1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9"/>
                <a:gd name="T100" fmla="*/ 0 h 124"/>
                <a:gd name="T101" fmla="*/ 149 w 149"/>
                <a:gd name="T102" fmla="*/ 124 h 1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9" h="124">
                  <a:moveTo>
                    <a:pt x="62" y="25"/>
                  </a:moveTo>
                  <a:lnTo>
                    <a:pt x="62" y="12"/>
                  </a:lnTo>
                  <a:lnTo>
                    <a:pt x="49" y="0"/>
                  </a:lnTo>
                  <a:lnTo>
                    <a:pt x="37" y="0"/>
                  </a:lnTo>
                  <a:lnTo>
                    <a:pt x="25" y="0"/>
                  </a:lnTo>
                  <a:lnTo>
                    <a:pt x="12" y="0"/>
                  </a:lnTo>
                  <a:lnTo>
                    <a:pt x="0" y="0"/>
                  </a:lnTo>
                  <a:lnTo>
                    <a:pt x="25" y="25"/>
                  </a:lnTo>
                  <a:lnTo>
                    <a:pt x="49" y="50"/>
                  </a:lnTo>
                  <a:lnTo>
                    <a:pt x="49" y="62"/>
                  </a:lnTo>
                  <a:lnTo>
                    <a:pt x="49" y="87"/>
                  </a:lnTo>
                  <a:lnTo>
                    <a:pt x="62" y="87"/>
                  </a:lnTo>
                  <a:lnTo>
                    <a:pt x="87" y="100"/>
                  </a:lnTo>
                  <a:lnTo>
                    <a:pt x="99" y="112"/>
                  </a:lnTo>
                  <a:lnTo>
                    <a:pt x="111" y="124"/>
                  </a:lnTo>
                  <a:lnTo>
                    <a:pt x="124" y="124"/>
                  </a:lnTo>
                  <a:lnTo>
                    <a:pt x="136" y="124"/>
                  </a:lnTo>
                  <a:lnTo>
                    <a:pt x="149" y="112"/>
                  </a:lnTo>
                  <a:lnTo>
                    <a:pt x="136" y="100"/>
                  </a:lnTo>
                  <a:lnTo>
                    <a:pt x="124" y="87"/>
                  </a:lnTo>
                  <a:lnTo>
                    <a:pt x="124" y="75"/>
                  </a:lnTo>
                  <a:lnTo>
                    <a:pt x="111" y="75"/>
                  </a:lnTo>
                  <a:lnTo>
                    <a:pt x="99" y="62"/>
                  </a:lnTo>
                  <a:lnTo>
                    <a:pt x="87" y="50"/>
                  </a:lnTo>
                  <a:lnTo>
                    <a:pt x="74" y="37"/>
                  </a:lnTo>
                  <a:lnTo>
                    <a:pt x="62" y="37"/>
                  </a:lnTo>
                  <a:lnTo>
                    <a:pt x="62" y="25"/>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30" name="Freeform 58"/>
            <p:cNvSpPr>
              <a:spLocks/>
            </p:cNvSpPr>
            <p:nvPr/>
          </p:nvSpPr>
          <p:spPr bwMode="auto">
            <a:xfrm>
              <a:off x="4266" y="3050"/>
              <a:ext cx="149" cy="39"/>
            </a:xfrm>
            <a:custGeom>
              <a:avLst/>
              <a:gdLst>
                <a:gd name="T0" fmla="*/ 46 w 124"/>
                <a:gd name="T1" fmla="*/ 19 h 25"/>
                <a:gd name="T2" fmla="*/ 16 w 124"/>
                <a:gd name="T3" fmla="*/ 39 h 25"/>
                <a:gd name="T4" fmla="*/ 0 w 124"/>
                <a:gd name="T5" fmla="*/ 19 h 25"/>
                <a:gd name="T6" fmla="*/ 0 w 124"/>
                <a:gd name="T7" fmla="*/ 19 h 25"/>
                <a:gd name="T8" fmla="*/ 0 w 124"/>
                <a:gd name="T9" fmla="*/ 0 h 25"/>
                <a:gd name="T10" fmla="*/ 30 w 124"/>
                <a:gd name="T11" fmla="*/ 0 h 25"/>
                <a:gd name="T12" fmla="*/ 46 w 124"/>
                <a:gd name="T13" fmla="*/ 0 h 25"/>
                <a:gd name="T14" fmla="*/ 60 w 124"/>
                <a:gd name="T15" fmla="*/ 0 h 25"/>
                <a:gd name="T16" fmla="*/ 60 w 124"/>
                <a:gd name="T17" fmla="*/ 0 h 25"/>
                <a:gd name="T18" fmla="*/ 90 w 124"/>
                <a:gd name="T19" fmla="*/ 0 h 25"/>
                <a:gd name="T20" fmla="*/ 105 w 124"/>
                <a:gd name="T21" fmla="*/ 0 h 25"/>
                <a:gd name="T22" fmla="*/ 120 w 124"/>
                <a:gd name="T23" fmla="*/ 0 h 25"/>
                <a:gd name="T24" fmla="*/ 135 w 124"/>
                <a:gd name="T25" fmla="*/ 0 h 25"/>
                <a:gd name="T26" fmla="*/ 149 w 124"/>
                <a:gd name="T27" fmla="*/ 19 h 25"/>
                <a:gd name="T28" fmla="*/ 149 w 124"/>
                <a:gd name="T29" fmla="*/ 19 h 25"/>
                <a:gd name="T30" fmla="*/ 149 w 124"/>
                <a:gd name="T31" fmla="*/ 39 h 25"/>
                <a:gd name="T32" fmla="*/ 120 w 124"/>
                <a:gd name="T33" fmla="*/ 39 h 25"/>
                <a:gd name="T34" fmla="*/ 105 w 124"/>
                <a:gd name="T35" fmla="*/ 39 h 25"/>
                <a:gd name="T36" fmla="*/ 90 w 124"/>
                <a:gd name="T37" fmla="*/ 39 h 25"/>
                <a:gd name="T38" fmla="*/ 75 w 124"/>
                <a:gd name="T39" fmla="*/ 19 h 25"/>
                <a:gd name="T40" fmla="*/ 46 w 124"/>
                <a:gd name="T41" fmla="*/ 19 h 25"/>
                <a:gd name="T42" fmla="*/ 46 w 124"/>
                <a:gd name="T43" fmla="*/ 19 h 25"/>
                <a:gd name="T44" fmla="*/ 46 w 124"/>
                <a:gd name="T45" fmla="*/ 19 h 25"/>
                <a:gd name="T46" fmla="*/ 46 w 124"/>
                <a:gd name="T47" fmla="*/ 19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4"/>
                <a:gd name="T73" fmla="*/ 0 h 25"/>
                <a:gd name="T74" fmla="*/ 124 w 124"/>
                <a:gd name="T75" fmla="*/ 25 h 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4" h="25">
                  <a:moveTo>
                    <a:pt x="38" y="12"/>
                  </a:moveTo>
                  <a:lnTo>
                    <a:pt x="13" y="25"/>
                  </a:lnTo>
                  <a:lnTo>
                    <a:pt x="0" y="12"/>
                  </a:lnTo>
                  <a:lnTo>
                    <a:pt x="0" y="0"/>
                  </a:lnTo>
                  <a:lnTo>
                    <a:pt x="25" y="0"/>
                  </a:lnTo>
                  <a:lnTo>
                    <a:pt x="38" y="0"/>
                  </a:lnTo>
                  <a:lnTo>
                    <a:pt x="50" y="0"/>
                  </a:lnTo>
                  <a:lnTo>
                    <a:pt x="75" y="0"/>
                  </a:lnTo>
                  <a:lnTo>
                    <a:pt x="87" y="0"/>
                  </a:lnTo>
                  <a:lnTo>
                    <a:pt x="100" y="0"/>
                  </a:lnTo>
                  <a:lnTo>
                    <a:pt x="112" y="0"/>
                  </a:lnTo>
                  <a:lnTo>
                    <a:pt x="124" y="12"/>
                  </a:lnTo>
                  <a:lnTo>
                    <a:pt x="124" y="25"/>
                  </a:lnTo>
                  <a:lnTo>
                    <a:pt x="100" y="25"/>
                  </a:lnTo>
                  <a:lnTo>
                    <a:pt x="87" y="25"/>
                  </a:lnTo>
                  <a:lnTo>
                    <a:pt x="75" y="25"/>
                  </a:lnTo>
                  <a:lnTo>
                    <a:pt x="62" y="12"/>
                  </a:lnTo>
                  <a:lnTo>
                    <a:pt x="38" y="12"/>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31" name="Freeform 59"/>
            <p:cNvSpPr>
              <a:spLocks/>
            </p:cNvSpPr>
            <p:nvPr/>
          </p:nvSpPr>
          <p:spPr bwMode="auto">
            <a:xfrm>
              <a:off x="4490" y="3050"/>
              <a:ext cx="45" cy="19"/>
            </a:xfrm>
            <a:custGeom>
              <a:avLst/>
              <a:gdLst>
                <a:gd name="T0" fmla="*/ 15 w 37"/>
                <a:gd name="T1" fmla="*/ 19 h 12"/>
                <a:gd name="T2" fmla="*/ 0 w 37"/>
                <a:gd name="T3" fmla="*/ 0 h 12"/>
                <a:gd name="T4" fmla="*/ 15 w 37"/>
                <a:gd name="T5" fmla="*/ 0 h 12"/>
                <a:gd name="T6" fmla="*/ 29 w 37"/>
                <a:gd name="T7" fmla="*/ 0 h 12"/>
                <a:gd name="T8" fmla="*/ 45 w 37"/>
                <a:gd name="T9" fmla="*/ 0 h 12"/>
                <a:gd name="T10" fmla="*/ 45 w 37"/>
                <a:gd name="T11" fmla="*/ 19 h 12"/>
                <a:gd name="T12" fmla="*/ 29 w 37"/>
                <a:gd name="T13" fmla="*/ 19 h 12"/>
                <a:gd name="T14" fmla="*/ 15 w 37"/>
                <a:gd name="T15" fmla="*/ 19 h 12"/>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12"/>
                <a:gd name="T26" fmla="*/ 37 w 3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12">
                  <a:moveTo>
                    <a:pt x="12" y="12"/>
                  </a:moveTo>
                  <a:lnTo>
                    <a:pt x="0" y="0"/>
                  </a:lnTo>
                  <a:lnTo>
                    <a:pt x="12" y="0"/>
                  </a:lnTo>
                  <a:lnTo>
                    <a:pt x="24" y="0"/>
                  </a:lnTo>
                  <a:lnTo>
                    <a:pt x="37" y="0"/>
                  </a:lnTo>
                  <a:lnTo>
                    <a:pt x="37" y="12"/>
                  </a:lnTo>
                  <a:lnTo>
                    <a:pt x="24" y="12"/>
                  </a:lnTo>
                  <a:lnTo>
                    <a:pt x="12" y="12"/>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32" name="Freeform 60"/>
            <p:cNvSpPr>
              <a:spLocks/>
            </p:cNvSpPr>
            <p:nvPr/>
          </p:nvSpPr>
          <p:spPr bwMode="auto">
            <a:xfrm>
              <a:off x="4490" y="3089"/>
              <a:ext cx="29" cy="1"/>
            </a:xfrm>
            <a:custGeom>
              <a:avLst/>
              <a:gdLst>
                <a:gd name="T0" fmla="*/ 0 w 24"/>
                <a:gd name="T1" fmla="*/ 0 h 1"/>
                <a:gd name="T2" fmla="*/ 0 w 24"/>
                <a:gd name="T3" fmla="*/ 0 h 1"/>
                <a:gd name="T4" fmla="*/ 15 w 24"/>
                <a:gd name="T5" fmla="*/ 0 h 1"/>
                <a:gd name="T6" fmla="*/ 29 w 24"/>
                <a:gd name="T7" fmla="*/ 0 h 1"/>
                <a:gd name="T8" fmla="*/ 15 w 24"/>
                <a:gd name="T9" fmla="*/ 0 h 1"/>
                <a:gd name="T10" fmla="*/ 0 w 24"/>
                <a:gd name="T11" fmla="*/ 0 h 1"/>
                <a:gd name="T12" fmla="*/ 0 w 24"/>
                <a:gd name="T13" fmla="*/ 0 h 1"/>
                <a:gd name="T14" fmla="*/ 0 w 24"/>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
                <a:gd name="T26" fmla="*/ 24 w 24"/>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
                  <a:moveTo>
                    <a:pt x="0" y="0"/>
                  </a:moveTo>
                  <a:lnTo>
                    <a:pt x="0" y="0"/>
                  </a:lnTo>
                  <a:lnTo>
                    <a:pt x="12" y="0"/>
                  </a:lnTo>
                  <a:lnTo>
                    <a:pt x="24" y="0"/>
                  </a:lnTo>
                  <a:lnTo>
                    <a:pt x="12" y="0"/>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33" name="Freeform 61"/>
            <p:cNvSpPr>
              <a:spLocks/>
            </p:cNvSpPr>
            <p:nvPr/>
          </p:nvSpPr>
          <p:spPr bwMode="auto">
            <a:xfrm>
              <a:off x="4565" y="3012"/>
              <a:ext cx="45" cy="57"/>
            </a:xfrm>
            <a:custGeom>
              <a:avLst/>
              <a:gdLst>
                <a:gd name="T0" fmla="*/ 0 w 37"/>
                <a:gd name="T1" fmla="*/ 57 h 37"/>
                <a:gd name="T2" fmla="*/ 15 w 37"/>
                <a:gd name="T3" fmla="*/ 57 h 37"/>
                <a:gd name="T4" fmla="*/ 29 w 37"/>
                <a:gd name="T5" fmla="*/ 39 h 37"/>
                <a:gd name="T6" fmla="*/ 29 w 37"/>
                <a:gd name="T7" fmla="*/ 18 h 37"/>
                <a:gd name="T8" fmla="*/ 45 w 37"/>
                <a:gd name="T9" fmla="*/ 0 h 37"/>
                <a:gd name="T10" fmla="*/ 45 w 37"/>
                <a:gd name="T11" fmla="*/ 39 h 37"/>
                <a:gd name="T12" fmla="*/ 29 w 37"/>
                <a:gd name="T13" fmla="*/ 39 h 37"/>
                <a:gd name="T14" fmla="*/ 15 w 37"/>
                <a:gd name="T15" fmla="*/ 57 h 37"/>
                <a:gd name="T16" fmla="*/ 0 w 37"/>
                <a:gd name="T17" fmla="*/ 57 h 37"/>
                <a:gd name="T18" fmla="*/ 0 w 37"/>
                <a:gd name="T19" fmla="*/ 57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37"/>
                <a:gd name="T32" fmla="*/ 37 w 37"/>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37">
                  <a:moveTo>
                    <a:pt x="0" y="37"/>
                  </a:moveTo>
                  <a:lnTo>
                    <a:pt x="12" y="37"/>
                  </a:lnTo>
                  <a:lnTo>
                    <a:pt x="24" y="25"/>
                  </a:lnTo>
                  <a:lnTo>
                    <a:pt x="24" y="12"/>
                  </a:lnTo>
                  <a:lnTo>
                    <a:pt x="37" y="0"/>
                  </a:lnTo>
                  <a:lnTo>
                    <a:pt x="37" y="25"/>
                  </a:lnTo>
                  <a:lnTo>
                    <a:pt x="24" y="25"/>
                  </a:lnTo>
                  <a:lnTo>
                    <a:pt x="12" y="37"/>
                  </a:lnTo>
                  <a:lnTo>
                    <a:pt x="0" y="37"/>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34" name="Freeform 62"/>
            <p:cNvSpPr>
              <a:spLocks/>
            </p:cNvSpPr>
            <p:nvPr/>
          </p:nvSpPr>
          <p:spPr bwMode="auto">
            <a:xfrm>
              <a:off x="4340" y="2821"/>
              <a:ext cx="150" cy="172"/>
            </a:xfrm>
            <a:custGeom>
              <a:avLst/>
              <a:gdLst>
                <a:gd name="T0" fmla="*/ 74 w 125"/>
                <a:gd name="T1" fmla="*/ 172 h 112"/>
                <a:gd name="T2" fmla="*/ 60 w 125"/>
                <a:gd name="T3" fmla="*/ 172 h 112"/>
                <a:gd name="T4" fmla="*/ 46 w 125"/>
                <a:gd name="T5" fmla="*/ 172 h 112"/>
                <a:gd name="T6" fmla="*/ 30 w 125"/>
                <a:gd name="T7" fmla="*/ 172 h 112"/>
                <a:gd name="T8" fmla="*/ 16 w 125"/>
                <a:gd name="T9" fmla="*/ 172 h 112"/>
                <a:gd name="T10" fmla="*/ 16 w 125"/>
                <a:gd name="T11" fmla="*/ 152 h 112"/>
                <a:gd name="T12" fmla="*/ 16 w 125"/>
                <a:gd name="T13" fmla="*/ 134 h 112"/>
                <a:gd name="T14" fmla="*/ 16 w 125"/>
                <a:gd name="T15" fmla="*/ 134 h 112"/>
                <a:gd name="T16" fmla="*/ 0 w 125"/>
                <a:gd name="T17" fmla="*/ 134 h 112"/>
                <a:gd name="T18" fmla="*/ 0 w 125"/>
                <a:gd name="T19" fmla="*/ 114 h 112"/>
                <a:gd name="T20" fmla="*/ 0 w 125"/>
                <a:gd name="T21" fmla="*/ 95 h 112"/>
                <a:gd name="T22" fmla="*/ 0 w 125"/>
                <a:gd name="T23" fmla="*/ 75 h 112"/>
                <a:gd name="T24" fmla="*/ 16 w 125"/>
                <a:gd name="T25" fmla="*/ 75 h 112"/>
                <a:gd name="T26" fmla="*/ 30 w 125"/>
                <a:gd name="T27" fmla="*/ 75 h 112"/>
                <a:gd name="T28" fmla="*/ 30 w 125"/>
                <a:gd name="T29" fmla="*/ 75 h 112"/>
                <a:gd name="T30" fmla="*/ 46 w 125"/>
                <a:gd name="T31" fmla="*/ 75 h 112"/>
                <a:gd name="T32" fmla="*/ 74 w 125"/>
                <a:gd name="T33" fmla="*/ 57 h 112"/>
                <a:gd name="T34" fmla="*/ 74 w 125"/>
                <a:gd name="T35" fmla="*/ 57 h 112"/>
                <a:gd name="T36" fmla="*/ 90 w 125"/>
                <a:gd name="T37" fmla="*/ 37 h 112"/>
                <a:gd name="T38" fmla="*/ 104 w 125"/>
                <a:gd name="T39" fmla="*/ 18 h 112"/>
                <a:gd name="T40" fmla="*/ 104 w 125"/>
                <a:gd name="T41" fmla="*/ 0 h 112"/>
                <a:gd name="T42" fmla="*/ 120 w 125"/>
                <a:gd name="T43" fmla="*/ 0 h 112"/>
                <a:gd name="T44" fmla="*/ 134 w 125"/>
                <a:gd name="T45" fmla="*/ 0 h 112"/>
                <a:gd name="T46" fmla="*/ 134 w 125"/>
                <a:gd name="T47" fmla="*/ 18 h 112"/>
                <a:gd name="T48" fmla="*/ 150 w 125"/>
                <a:gd name="T49" fmla="*/ 18 h 112"/>
                <a:gd name="T50" fmla="*/ 150 w 125"/>
                <a:gd name="T51" fmla="*/ 37 h 112"/>
                <a:gd name="T52" fmla="*/ 150 w 125"/>
                <a:gd name="T53" fmla="*/ 57 h 112"/>
                <a:gd name="T54" fmla="*/ 134 w 125"/>
                <a:gd name="T55" fmla="*/ 75 h 112"/>
                <a:gd name="T56" fmla="*/ 134 w 125"/>
                <a:gd name="T57" fmla="*/ 95 h 112"/>
                <a:gd name="T58" fmla="*/ 120 w 125"/>
                <a:gd name="T59" fmla="*/ 114 h 112"/>
                <a:gd name="T60" fmla="*/ 120 w 125"/>
                <a:gd name="T61" fmla="*/ 114 h 112"/>
                <a:gd name="T62" fmla="*/ 104 w 125"/>
                <a:gd name="T63" fmla="*/ 134 h 112"/>
                <a:gd name="T64" fmla="*/ 104 w 125"/>
                <a:gd name="T65" fmla="*/ 152 h 112"/>
                <a:gd name="T66" fmla="*/ 104 w 125"/>
                <a:gd name="T67" fmla="*/ 172 h 112"/>
                <a:gd name="T68" fmla="*/ 74 w 125"/>
                <a:gd name="T69" fmla="*/ 172 h 1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5"/>
                <a:gd name="T106" fmla="*/ 0 h 112"/>
                <a:gd name="T107" fmla="*/ 125 w 125"/>
                <a:gd name="T108" fmla="*/ 112 h 1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5" h="112">
                  <a:moveTo>
                    <a:pt x="62" y="112"/>
                  </a:moveTo>
                  <a:lnTo>
                    <a:pt x="50" y="112"/>
                  </a:lnTo>
                  <a:lnTo>
                    <a:pt x="38" y="112"/>
                  </a:lnTo>
                  <a:lnTo>
                    <a:pt x="25" y="112"/>
                  </a:lnTo>
                  <a:lnTo>
                    <a:pt x="13" y="112"/>
                  </a:lnTo>
                  <a:lnTo>
                    <a:pt x="13" y="99"/>
                  </a:lnTo>
                  <a:lnTo>
                    <a:pt x="13" y="87"/>
                  </a:lnTo>
                  <a:lnTo>
                    <a:pt x="0" y="87"/>
                  </a:lnTo>
                  <a:lnTo>
                    <a:pt x="0" y="74"/>
                  </a:lnTo>
                  <a:lnTo>
                    <a:pt x="0" y="62"/>
                  </a:lnTo>
                  <a:lnTo>
                    <a:pt x="0" y="49"/>
                  </a:lnTo>
                  <a:lnTo>
                    <a:pt x="13" y="49"/>
                  </a:lnTo>
                  <a:lnTo>
                    <a:pt x="25" y="49"/>
                  </a:lnTo>
                  <a:lnTo>
                    <a:pt x="38" y="49"/>
                  </a:lnTo>
                  <a:lnTo>
                    <a:pt x="62" y="37"/>
                  </a:lnTo>
                  <a:lnTo>
                    <a:pt x="75" y="24"/>
                  </a:lnTo>
                  <a:lnTo>
                    <a:pt x="87" y="12"/>
                  </a:lnTo>
                  <a:lnTo>
                    <a:pt x="87" y="0"/>
                  </a:lnTo>
                  <a:lnTo>
                    <a:pt x="100" y="0"/>
                  </a:lnTo>
                  <a:lnTo>
                    <a:pt x="112" y="0"/>
                  </a:lnTo>
                  <a:lnTo>
                    <a:pt x="112" y="12"/>
                  </a:lnTo>
                  <a:lnTo>
                    <a:pt x="125" y="12"/>
                  </a:lnTo>
                  <a:lnTo>
                    <a:pt x="125" y="24"/>
                  </a:lnTo>
                  <a:lnTo>
                    <a:pt x="125" y="37"/>
                  </a:lnTo>
                  <a:lnTo>
                    <a:pt x="112" y="49"/>
                  </a:lnTo>
                  <a:lnTo>
                    <a:pt x="112" y="62"/>
                  </a:lnTo>
                  <a:lnTo>
                    <a:pt x="100" y="74"/>
                  </a:lnTo>
                  <a:lnTo>
                    <a:pt x="87" y="87"/>
                  </a:lnTo>
                  <a:lnTo>
                    <a:pt x="87" y="99"/>
                  </a:lnTo>
                  <a:lnTo>
                    <a:pt x="87" y="112"/>
                  </a:lnTo>
                  <a:lnTo>
                    <a:pt x="62" y="112"/>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35" name="Freeform 63"/>
            <p:cNvSpPr>
              <a:spLocks/>
            </p:cNvSpPr>
            <p:nvPr/>
          </p:nvSpPr>
          <p:spPr bwMode="auto">
            <a:xfrm>
              <a:off x="4490" y="2668"/>
              <a:ext cx="29" cy="38"/>
            </a:xfrm>
            <a:custGeom>
              <a:avLst/>
              <a:gdLst>
                <a:gd name="T0" fmla="*/ 0 w 24"/>
                <a:gd name="T1" fmla="*/ 38 h 25"/>
                <a:gd name="T2" fmla="*/ 15 w 24"/>
                <a:gd name="T3" fmla="*/ 20 h 25"/>
                <a:gd name="T4" fmla="*/ 29 w 24"/>
                <a:gd name="T5" fmla="*/ 0 h 25"/>
                <a:gd name="T6" fmla="*/ 29 w 24"/>
                <a:gd name="T7" fmla="*/ 20 h 25"/>
                <a:gd name="T8" fmla="*/ 15 w 24"/>
                <a:gd name="T9" fmla="*/ 38 h 25"/>
                <a:gd name="T10" fmla="*/ 0 w 24"/>
                <a:gd name="T11" fmla="*/ 38 h 25"/>
                <a:gd name="T12" fmla="*/ 0 60000 65536"/>
                <a:gd name="T13" fmla="*/ 0 60000 65536"/>
                <a:gd name="T14" fmla="*/ 0 60000 65536"/>
                <a:gd name="T15" fmla="*/ 0 60000 65536"/>
                <a:gd name="T16" fmla="*/ 0 60000 65536"/>
                <a:gd name="T17" fmla="*/ 0 60000 65536"/>
                <a:gd name="T18" fmla="*/ 0 w 24"/>
                <a:gd name="T19" fmla="*/ 0 h 25"/>
                <a:gd name="T20" fmla="*/ 24 w 2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4" h="25">
                  <a:moveTo>
                    <a:pt x="0" y="25"/>
                  </a:moveTo>
                  <a:lnTo>
                    <a:pt x="12" y="13"/>
                  </a:lnTo>
                  <a:lnTo>
                    <a:pt x="24" y="0"/>
                  </a:lnTo>
                  <a:lnTo>
                    <a:pt x="24" y="13"/>
                  </a:lnTo>
                  <a:lnTo>
                    <a:pt x="12" y="25"/>
                  </a:lnTo>
                  <a:lnTo>
                    <a:pt x="0" y="25"/>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36" name="Freeform 64"/>
            <p:cNvSpPr>
              <a:spLocks/>
            </p:cNvSpPr>
            <p:nvPr/>
          </p:nvSpPr>
          <p:spPr bwMode="auto">
            <a:xfrm>
              <a:off x="4505" y="2840"/>
              <a:ext cx="89" cy="172"/>
            </a:xfrm>
            <a:custGeom>
              <a:avLst/>
              <a:gdLst>
                <a:gd name="T0" fmla="*/ 45 w 74"/>
                <a:gd name="T1" fmla="*/ 115 h 112"/>
                <a:gd name="T2" fmla="*/ 30 w 74"/>
                <a:gd name="T3" fmla="*/ 115 h 112"/>
                <a:gd name="T4" fmla="*/ 14 w 74"/>
                <a:gd name="T5" fmla="*/ 134 h 112"/>
                <a:gd name="T6" fmla="*/ 14 w 74"/>
                <a:gd name="T7" fmla="*/ 154 h 112"/>
                <a:gd name="T8" fmla="*/ 14 w 74"/>
                <a:gd name="T9" fmla="*/ 172 h 112"/>
                <a:gd name="T10" fmla="*/ 0 w 74"/>
                <a:gd name="T11" fmla="*/ 172 h 112"/>
                <a:gd name="T12" fmla="*/ 0 w 74"/>
                <a:gd name="T13" fmla="*/ 154 h 112"/>
                <a:gd name="T14" fmla="*/ 0 w 74"/>
                <a:gd name="T15" fmla="*/ 115 h 112"/>
                <a:gd name="T16" fmla="*/ 0 w 74"/>
                <a:gd name="T17" fmla="*/ 115 h 112"/>
                <a:gd name="T18" fmla="*/ 0 w 74"/>
                <a:gd name="T19" fmla="*/ 77 h 112"/>
                <a:gd name="T20" fmla="*/ 14 w 74"/>
                <a:gd name="T21" fmla="*/ 57 h 112"/>
                <a:gd name="T22" fmla="*/ 30 w 74"/>
                <a:gd name="T23" fmla="*/ 38 h 112"/>
                <a:gd name="T24" fmla="*/ 45 w 74"/>
                <a:gd name="T25" fmla="*/ 18 h 112"/>
                <a:gd name="T26" fmla="*/ 60 w 74"/>
                <a:gd name="T27" fmla="*/ 18 h 112"/>
                <a:gd name="T28" fmla="*/ 89 w 74"/>
                <a:gd name="T29" fmla="*/ 18 h 112"/>
                <a:gd name="T30" fmla="*/ 89 w 74"/>
                <a:gd name="T31" fmla="*/ 0 h 112"/>
                <a:gd name="T32" fmla="*/ 75 w 74"/>
                <a:gd name="T33" fmla="*/ 38 h 112"/>
                <a:gd name="T34" fmla="*/ 45 w 74"/>
                <a:gd name="T35" fmla="*/ 57 h 112"/>
                <a:gd name="T36" fmla="*/ 45 w 74"/>
                <a:gd name="T37" fmla="*/ 57 h 112"/>
                <a:gd name="T38" fmla="*/ 60 w 74"/>
                <a:gd name="T39" fmla="*/ 57 h 112"/>
                <a:gd name="T40" fmla="*/ 75 w 74"/>
                <a:gd name="T41" fmla="*/ 57 h 112"/>
                <a:gd name="T42" fmla="*/ 60 w 74"/>
                <a:gd name="T43" fmla="*/ 77 h 112"/>
                <a:gd name="T44" fmla="*/ 60 w 74"/>
                <a:gd name="T45" fmla="*/ 95 h 112"/>
                <a:gd name="T46" fmla="*/ 60 w 74"/>
                <a:gd name="T47" fmla="*/ 115 h 112"/>
                <a:gd name="T48" fmla="*/ 45 w 74"/>
                <a:gd name="T49" fmla="*/ 115 h 112"/>
                <a:gd name="T50" fmla="*/ 45 w 74"/>
                <a:gd name="T51" fmla="*/ 115 h 1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4"/>
                <a:gd name="T79" fmla="*/ 0 h 112"/>
                <a:gd name="T80" fmla="*/ 74 w 74"/>
                <a:gd name="T81" fmla="*/ 112 h 1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4" h="112">
                  <a:moveTo>
                    <a:pt x="37" y="75"/>
                  </a:moveTo>
                  <a:lnTo>
                    <a:pt x="25" y="75"/>
                  </a:lnTo>
                  <a:lnTo>
                    <a:pt x="12" y="87"/>
                  </a:lnTo>
                  <a:lnTo>
                    <a:pt x="12" y="100"/>
                  </a:lnTo>
                  <a:lnTo>
                    <a:pt x="12" y="112"/>
                  </a:lnTo>
                  <a:lnTo>
                    <a:pt x="0" y="112"/>
                  </a:lnTo>
                  <a:lnTo>
                    <a:pt x="0" y="100"/>
                  </a:lnTo>
                  <a:lnTo>
                    <a:pt x="0" y="75"/>
                  </a:lnTo>
                  <a:lnTo>
                    <a:pt x="0" y="50"/>
                  </a:lnTo>
                  <a:lnTo>
                    <a:pt x="12" y="37"/>
                  </a:lnTo>
                  <a:lnTo>
                    <a:pt x="25" y="25"/>
                  </a:lnTo>
                  <a:lnTo>
                    <a:pt x="37" y="12"/>
                  </a:lnTo>
                  <a:lnTo>
                    <a:pt x="50" y="12"/>
                  </a:lnTo>
                  <a:lnTo>
                    <a:pt x="74" y="12"/>
                  </a:lnTo>
                  <a:lnTo>
                    <a:pt x="74" y="0"/>
                  </a:lnTo>
                  <a:lnTo>
                    <a:pt x="62" y="25"/>
                  </a:lnTo>
                  <a:lnTo>
                    <a:pt x="37" y="37"/>
                  </a:lnTo>
                  <a:lnTo>
                    <a:pt x="50" y="37"/>
                  </a:lnTo>
                  <a:lnTo>
                    <a:pt x="62" y="37"/>
                  </a:lnTo>
                  <a:lnTo>
                    <a:pt x="50" y="50"/>
                  </a:lnTo>
                  <a:lnTo>
                    <a:pt x="50" y="62"/>
                  </a:lnTo>
                  <a:lnTo>
                    <a:pt x="50" y="75"/>
                  </a:lnTo>
                  <a:lnTo>
                    <a:pt x="37" y="75"/>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37" name="Freeform 65"/>
            <p:cNvSpPr>
              <a:spLocks/>
            </p:cNvSpPr>
            <p:nvPr/>
          </p:nvSpPr>
          <p:spPr bwMode="auto">
            <a:xfrm>
              <a:off x="4610" y="2917"/>
              <a:ext cx="14" cy="18"/>
            </a:xfrm>
            <a:custGeom>
              <a:avLst/>
              <a:gdLst>
                <a:gd name="T0" fmla="*/ 14 w 12"/>
                <a:gd name="T1" fmla="*/ 0 h 12"/>
                <a:gd name="T2" fmla="*/ 0 w 12"/>
                <a:gd name="T3" fmla="*/ 18 h 12"/>
                <a:gd name="T4" fmla="*/ 0 w 12"/>
                <a:gd name="T5" fmla="*/ 18 h 12"/>
                <a:gd name="T6" fmla="*/ 14 w 12"/>
                <a:gd name="T7" fmla="*/ 18 h 12"/>
                <a:gd name="T8" fmla="*/ 14 w 12"/>
                <a:gd name="T9" fmla="*/ 0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0"/>
                  </a:moveTo>
                  <a:lnTo>
                    <a:pt x="0" y="12"/>
                  </a:lnTo>
                  <a:lnTo>
                    <a:pt x="12" y="12"/>
                  </a:lnTo>
                  <a:lnTo>
                    <a:pt x="12"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38" name="Freeform 66"/>
            <p:cNvSpPr>
              <a:spLocks/>
            </p:cNvSpPr>
            <p:nvPr/>
          </p:nvSpPr>
          <p:spPr bwMode="auto">
            <a:xfrm>
              <a:off x="4654" y="2917"/>
              <a:ext cx="30" cy="1"/>
            </a:xfrm>
            <a:custGeom>
              <a:avLst/>
              <a:gdLst>
                <a:gd name="T0" fmla="*/ 30 w 25"/>
                <a:gd name="T1" fmla="*/ 0 h 1"/>
                <a:gd name="T2" fmla="*/ 14 w 25"/>
                <a:gd name="T3" fmla="*/ 0 h 1"/>
                <a:gd name="T4" fmla="*/ 0 w 25"/>
                <a:gd name="T5" fmla="*/ 0 h 1"/>
                <a:gd name="T6" fmla="*/ 30 w 25"/>
                <a:gd name="T7" fmla="*/ 0 h 1"/>
                <a:gd name="T8" fmla="*/ 30 w 25"/>
                <a:gd name="T9" fmla="*/ 0 h 1"/>
                <a:gd name="T10" fmla="*/ 30 w 25"/>
                <a:gd name="T11" fmla="*/ 0 h 1"/>
                <a:gd name="T12" fmla="*/ 30 w 25"/>
                <a:gd name="T13" fmla="*/ 0 h 1"/>
                <a:gd name="T14" fmla="*/ 14 w 25"/>
                <a:gd name="T15" fmla="*/ 0 h 1"/>
                <a:gd name="T16" fmla="*/ 30 w 25"/>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
                <a:gd name="T29" fmla="*/ 25 w 25"/>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
                  <a:moveTo>
                    <a:pt x="25" y="0"/>
                  </a:moveTo>
                  <a:lnTo>
                    <a:pt x="12" y="0"/>
                  </a:lnTo>
                  <a:lnTo>
                    <a:pt x="0" y="0"/>
                  </a:lnTo>
                  <a:lnTo>
                    <a:pt x="25" y="0"/>
                  </a:lnTo>
                  <a:lnTo>
                    <a:pt x="12" y="0"/>
                  </a:lnTo>
                  <a:lnTo>
                    <a:pt x="25"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39" name="Freeform 67"/>
            <p:cNvSpPr>
              <a:spLocks/>
            </p:cNvSpPr>
            <p:nvPr/>
          </p:nvSpPr>
          <p:spPr bwMode="auto">
            <a:xfrm>
              <a:off x="4640" y="2801"/>
              <a:ext cx="28" cy="57"/>
            </a:xfrm>
            <a:custGeom>
              <a:avLst/>
              <a:gdLst>
                <a:gd name="T0" fmla="*/ 14 w 24"/>
                <a:gd name="T1" fmla="*/ 39 h 37"/>
                <a:gd name="T2" fmla="*/ 14 w 24"/>
                <a:gd name="T3" fmla="*/ 39 h 37"/>
                <a:gd name="T4" fmla="*/ 28 w 24"/>
                <a:gd name="T5" fmla="*/ 39 h 37"/>
                <a:gd name="T6" fmla="*/ 28 w 24"/>
                <a:gd name="T7" fmla="*/ 20 h 37"/>
                <a:gd name="T8" fmla="*/ 14 w 24"/>
                <a:gd name="T9" fmla="*/ 0 h 37"/>
                <a:gd name="T10" fmla="*/ 14 w 24"/>
                <a:gd name="T11" fmla="*/ 20 h 37"/>
                <a:gd name="T12" fmla="*/ 14 w 24"/>
                <a:gd name="T13" fmla="*/ 39 h 37"/>
                <a:gd name="T14" fmla="*/ 0 w 24"/>
                <a:gd name="T15" fmla="*/ 39 h 37"/>
                <a:gd name="T16" fmla="*/ 14 w 24"/>
                <a:gd name="T17" fmla="*/ 57 h 37"/>
                <a:gd name="T18" fmla="*/ 14 w 24"/>
                <a:gd name="T19" fmla="*/ 39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37"/>
                <a:gd name="T32" fmla="*/ 24 w 24"/>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37">
                  <a:moveTo>
                    <a:pt x="12" y="25"/>
                  </a:moveTo>
                  <a:lnTo>
                    <a:pt x="12" y="25"/>
                  </a:lnTo>
                  <a:lnTo>
                    <a:pt x="24" y="25"/>
                  </a:lnTo>
                  <a:lnTo>
                    <a:pt x="24" y="13"/>
                  </a:lnTo>
                  <a:lnTo>
                    <a:pt x="12" y="0"/>
                  </a:lnTo>
                  <a:lnTo>
                    <a:pt x="12" y="13"/>
                  </a:lnTo>
                  <a:lnTo>
                    <a:pt x="12" y="25"/>
                  </a:lnTo>
                  <a:lnTo>
                    <a:pt x="0" y="25"/>
                  </a:lnTo>
                  <a:lnTo>
                    <a:pt x="12" y="37"/>
                  </a:lnTo>
                  <a:lnTo>
                    <a:pt x="12" y="25"/>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40" name="Freeform 68"/>
            <p:cNvSpPr>
              <a:spLocks/>
            </p:cNvSpPr>
            <p:nvPr/>
          </p:nvSpPr>
          <p:spPr bwMode="auto">
            <a:xfrm>
              <a:off x="4549" y="2688"/>
              <a:ext cx="91" cy="56"/>
            </a:xfrm>
            <a:custGeom>
              <a:avLst/>
              <a:gdLst>
                <a:gd name="T0" fmla="*/ 30 w 75"/>
                <a:gd name="T1" fmla="*/ 36 h 37"/>
                <a:gd name="T2" fmla="*/ 30 w 75"/>
                <a:gd name="T3" fmla="*/ 36 h 37"/>
                <a:gd name="T4" fmla="*/ 16 w 75"/>
                <a:gd name="T5" fmla="*/ 36 h 37"/>
                <a:gd name="T6" fmla="*/ 16 w 75"/>
                <a:gd name="T7" fmla="*/ 56 h 37"/>
                <a:gd name="T8" fmla="*/ 0 w 75"/>
                <a:gd name="T9" fmla="*/ 56 h 37"/>
                <a:gd name="T10" fmla="*/ 16 w 75"/>
                <a:gd name="T11" fmla="*/ 36 h 37"/>
                <a:gd name="T12" fmla="*/ 16 w 75"/>
                <a:gd name="T13" fmla="*/ 18 h 37"/>
                <a:gd name="T14" fmla="*/ 30 w 75"/>
                <a:gd name="T15" fmla="*/ 18 h 37"/>
                <a:gd name="T16" fmla="*/ 45 w 75"/>
                <a:gd name="T17" fmla="*/ 0 h 37"/>
                <a:gd name="T18" fmla="*/ 61 w 75"/>
                <a:gd name="T19" fmla="*/ 0 h 37"/>
                <a:gd name="T20" fmla="*/ 75 w 75"/>
                <a:gd name="T21" fmla="*/ 0 h 37"/>
                <a:gd name="T22" fmla="*/ 91 w 75"/>
                <a:gd name="T23" fmla="*/ 18 h 37"/>
                <a:gd name="T24" fmla="*/ 75 w 75"/>
                <a:gd name="T25" fmla="*/ 18 h 37"/>
                <a:gd name="T26" fmla="*/ 75 w 75"/>
                <a:gd name="T27" fmla="*/ 56 h 37"/>
                <a:gd name="T28" fmla="*/ 45 w 75"/>
                <a:gd name="T29" fmla="*/ 56 h 37"/>
                <a:gd name="T30" fmla="*/ 45 w 75"/>
                <a:gd name="T31" fmla="*/ 56 h 37"/>
                <a:gd name="T32" fmla="*/ 30 w 75"/>
                <a:gd name="T33" fmla="*/ 36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
                <a:gd name="T52" fmla="*/ 0 h 37"/>
                <a:gd name="T53" fmla="*/ 75 w 75"/>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 h="37">
                  <a:moveTo>
                    <a:pt x="25" y="24"/>
                  </a:moveTo>
                  <a:lnTo>
                    <a:pt x="25" y="24"/>
                  </a:lnTo>
                  <a:lnTo>
                    <a:pt x="13" y="24"/>
                  </a:lnTo>
                  <a:lnTo>
                    <a:pt x="13" y="37"/>
                  </a:lnTo>
                  <a:lnTo>
                    <a:pt x="0" y="37"/>
                  </a:lnTo>
                  <a:lnTo>
                    <a:pt x="13" y="24"/>
                  </a:lnTo>
                  <a:lnTo>
                    <a:pt x="13" y="12"/>
                  </a:lnTo>
                  <a:lnTo>
                    <a:pt x="25" y="12"/>
                  </a:lnTo>
                  <a:lnTo>
                    <a:pt x="37" y="0"/>
                  </a:lnTo>
                  <a:lnTo>
                    <a:pt x="50" y="0"/>
                  </a:lnTo>
                  <a:lnTo>
                    <a:pt x="62" y="0"/>
                  </a:lnTo>
                  <a:lnTo>
                    <a:pt x="75" y="12"/>
                  </a:lnTo>
                  <a:lnTo>
                    <a:pt x="62" y="12"/>
                  </a:lnTo>
                  <a:lnTo>
                    <a:pt x="62" y="37"/>
                  </a:lnTo>
                  <a:lnTo>
                    <a:pt x="37" y="37"/>
                  </a:lnTo>
                  <a:lnTo>
                    <a:pt x="25" y="24"/>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41" name="Freeform 69"/>
            <p:cNvSpPr>
              <a:spLocks/>
            </p:cNvSpPr>
            <p:nvPr/>
          </p:nvSpPr>
          <p:spPr bwMode="auto">
            <a:xfrm>
              <a:off x="4505" y="2515"/>
              <a:ext cx="44" cy="96"/>
            </a:xfrm>
            <a:custGeom>
              <a:avLst/>
              <a:gdLst>
                <a:gd name="T0" fmla="*/ 30 w 37"/>
                <a:gd name="T1" fmla="*/ 76 h 62"/>
                <a:gd name="T2" fmla="*/ 30 w 37"/>
                <a:gd name="T3" fmla="*/ 57 h 62"/>
                <a:gd name="T4" fmla="*/ 30 w 37"/>
                <a:gd name="T5" fmla="*/ 57 h 62"/>
                <a:gd name="T6" fmla="*/ 44 w 37"/>
                <a:gd name="T7" fmla="*/ 39 h 62"/>
                <a:gd name="T8" fmla="*/ 44 w 37"/>
                <a:gd name="T9" fmla="*/ 19 h 62"/>
                <a:gd name="T10" fmla="*/ 44 w 37"/>
                <a:gd name="T11" fmla="*/ 0 h 62"/>
                <a:gd name="T12" fmla="*/ 44 w 37"/>
                <a:gd name="T13" fmla="*/ 0 h 62"/>
                <a:gd name="T14" fmla="*/ 14 w 37"/>
                <a:gd name="T15" fmla="*/ 0 h 62"/>
                <a:gd name="T16" fmla="*/ 14 w 37"/>
                <a:gd name="T17" fmla="*/ 0 h 62"/>
                <a:gd name="T18" fmla="*/ 14 w 37"/>
                <a:gd name="T19" fmla="*/ 19 h 62"/>
                <a:gd name="T20" fmla="*/ 14 w 37"/>
                <a:gd name="T21" fmla="*/ 39 h 62"/>
                <a:gd name="T22" fmla="*/ 0 w 37"/>
                <a:gd name="T23" fmla="*/ 76 h 62"/>
                <a:gd name="T24" fmla="*/ 14 w 37"/>
                <a:gd name="T25" fmla="*/ 96 h 62"/>
                <a:gd name="T26" fmla="*/ 14 w 37"/>
                <a:gd name="T27" fmla="*/ 96 h 62"/>
                <a:gd name="T28" fmla="*/ 30 w 37"/>
                <a:gd name="T29" fmla="*/ 96 h 62"/>
                <a:gd name="T30" fmla="*/ 30 w 37"/>
                <a:gd name="T31" fmla="*/ 76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
                <a:gd name="T49" fmla="*/ 0 h 62"/>
                <a:gd name="T50" fmla="*/ 37 w 37"/>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 h="62">
                  <a:moveTo>
                    <a:pt x="25" y="49"/>
                  </a:moveTo>
                  <a:lnTo>
                    <a:pt x="25" y="37"/>
                  </a:lnTo>
                  <a:lnTo>
                    <a:pt x="37" y="25"/>
                  </a:lnTo>
                  <a:lnTo>
                    <a:pt x="37" y="12"/>
                  </a:lnTo>
                  <a:lnTo>
                    <a:pt x="37" y="0"/>
                  </a:lnTo>
                  <a:lnTo>
                    <a:pt x="12" y="0"/>
                  </a:lnTo>
                  <a:lnTo>
                    <a:pt x="12" y="12"/>
                  </a:lnTo>
                  <a:lnTo>
                    <a:pt x="12" y="25"/>
                  </a:lnTo>
                  <a:lnTo>
                    <a:pt x="0" y="49"/>
                  </a:lnTo>
                  <a:lnTo>
                    <a:pt x="12" y="62"/>
                  </a:lnTo>
                  <a:lnTo>
                    <a:pt x="25" y="62"/>
                  </a:lnTo>
                  <a:lnTo>
                    <a:pt x="25" y="49"/>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42" name="Freeform 70"/>
            <p:cNvSpPr>
              <a:spLocks/>
            </p:cNvSpPr>
            <p:nvPr/>
          </p:nvSpPr>
          <p:spPr bwMode="auto">
            <a:xfrm>
              <a:off x="4549" y="2611"/>
              <a:ext cx="16" cy="18"/>
            </a:xfrm>
            <a:custGeom>
              <a:avLst/>
              <a:gdLst>
                <a:gd name="T0" fmla="*/ 16 w 13"/>
                <a:gd name="T1" fmla="*/ 18 h 12"/>
                <a:gd name="T2" fmla="*/ 16 w 13"/>
                <a:gd name="T3" fmla="*/ 0 h 12"/>
                <a:gd name="T4" fmla="*/ 0 w 13"/>
                <a:gd name="T5" fmla="*/ 0 h 12"/>
                <a:gd name="T6" fmla="*/ 0 w 13"/>
                <a:gd name="T7" fmla="*/ 18 h 12"/>
                <a:gd name="T8" fmla="*/ 16 w 13"/>
                <a:gd name="T9" fmla="*/ 18 h 12"/>
                <a:gd name="T10" fmla="*/ 16 w 13"/>
                <a:gd name="T11" fmla="*/ 18 h 12"/>
                <a:gd name="T12" fmla="*/ 0 60000 65536"/>
                <a:gd name="T13" fmla="*/ 0 60000 65536"/>
                <a:gd name="T14" fmla="*/ 0 60000 65536"/>
                <a:gd name="T15" fmla="*/ 0 60000 65536"/>
                <a:gd name="T16" fmla="*/ 0 60000 65536"/>
                <a:gd name="T17" fmla="*/ 0 60000 65536"/>
                <a:gd name="T18" fmla="*/ 0 w 13"/>
                <a:gd name="T19" fmla="*/ 0 h 12"/>
                <a:gd name="T20" fmla="*/ 13 w 1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3" h="12">
                  <a:moveTo>
                    <a:pt x="13" y="12"/>
                  </a:moveTo>
                  <a:lnTo>
                    <a:pt x="13" y="0"/>
                  </a:lnTo>
                  <a:lnTo>
                    <a:pt x="0" y="0"/>
                  </a:lnTo>
                  <a:lnTo>
                    <a:pt x="0" y="12"/>
                  </a:lnTo>
                  <a:lnTo>
                    <a:pt x="13" y="12"/>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43" name="Freeform 71"/>
            <p:cNvSpPr>
              <a:spLocks/>
            </p:cNvSpPr>
            <p:nvPr/>
          </p:nvSpPr>
          <p:spPr bwMode="auto">
            <a:xfrm>
              <a:off x="4579" y="2611"/>
              <a:ext cx="15" cy="18"/>
            </a:xfrm>
            <a:custGeom>
              <a:avLst/>
              <a:gdLst>
                <a:gd name="T0" fmla="*/ 15 w 12"/>
                <a:gd name="T1" fmla="*/ 0 h 12"/>
                <a:gd name="T2" fmla="*/ 15 w 12"/>
                <a:gd name="T3" fmla="*/ 0 h 12"/>
                <a:gd name="T4" fmla="*/ 0 w 12"/>
                <a:gd name="T5" fmla="*/ 18 h 12"/>
                <a:gd name="T6" fmla="*/ 15 w 12"/>
                <a:gd name="T7" fmla="*/ 18 h 12"/>
                <a:gd name="T8" fmla="*/ 15 w 12"/>
                <a:gd name="T9" fmla="*/ 0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0"/>
                  </a:moveTo>
                  <a:lnTo>
                    <a:pt x="12" y="0"/>
                  </a:lnTo>
                  <a:lnTo>
                    <a:pt x="0" y="12"/>
                  </a:lnTo>
                  <a:lnTo>
                    <a:pt x="12" y="12"/>
                  </a:lnTo>
                  <a:lnTo>
                    <a:pt x="12"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44" name="Freeform 72"/>
            <p:cNvSpPr>
              <a:spLocks/>
            </p:cNvSpPr>
            <p:nvPr/>
          </p:nvSpPr>
          <p:spPr bwMode="auto">
            <a:xfrm>
              <a:off x="5012" y="3127"/>
              <a:ext cx="89" cy="37"/>
            </a:xfrm>
            <a:custGeom>
              <a:avLst/>
              <a:gdLst>
                <a:gd name="T0" fmla="*/ 45 w 74"/>
                <a:gd name="T1" fmla="*/ 19 h 24"/>
                <a:gd name="T2" fmla="*/ 30 w 74"/>
                <a:gd name="T3" fmla="*/ 19 h 24"/>
                <a:gd name="T4" fmla="*/ 30 w 74"/>
                <a:gd name="T5" fmla="*/ 0 h 24"/>
                <a:gd name="T6" fmla="*/ 0 w 74"/>
                <a:gd name="T7" fmla="*/ 19 h 24"/>
                <a:gd name="T8" fmla="*/ 14 w 74"/>
                <a:gd name="T9" fmla="*/ 19 h 24"/>
                <a:gd name="T10" fmla="*/ 30 w 74"/>
                <a:gd name="T11" fmla="*/ 19 h 24"/>
                <a:gd name="T12" fmla="*/ 30 w 74"/>
                <a:gd name="T13" fmla="*/ 19 h 24"/>
                <a:gd name="T14" fmla="*/ 60 w 74"/>
                <a:gd name="T15" fmla="*/ 37 h 24"/>
                <a:gd name="T16" fmla="*/ 75 w 74"/>
                <a:gd name="T17" fmla="*/ 37 h 24"/>
                <a:gd name="T18" fmla="*/ 89 w 74"/>
                <a:gd name="T19" fmla="*/ 19 h 24"/>
                <a:gd name="T20" fmla="*/ 89 w 74"/>
                <a:gd name="T21" fmla="*/ 19 h 24"/>
                <a:gd name="T22" fmla="*/ 75 w 74"/>
                <a:gd name="T23" fmla="*/ 19 h 24"/>
                <a:gd name="T24" fmla="*/ 75 w 74"/>
                <a:gd name="T25" fmla="*/ 19 h 24"/>
                <a:gd name="T26" fmla="*/ 60 w 74"/>
                <a:gd name="T27" fmla="*/ 19 h 24"/>
                <a:gd name="T28" fmla="*/ 45 w 74"/>
                <a:gd name="T29" fmla="*/ 19 h 24"/>
                <a:gd name="T30" fmla="*/ 30 w 74"/>
                <a:gd name="T31" fmla="*/ 19 h 24"/>
                <a:gd name="T32" fmla="*/ 45 w 74"/>
                <a:gd name="T33" fmla="*/ 19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24"/>
                <a:gd name="T53" fmla="*/ 74 w 74"/>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24">
                  <a:moveTo>
                    <a:pt x="37" y="12"/>
                  </a:moveTo>
                  <a:lnTo>
                    <a:pt x="25" y="12"/>
                  </a:lnTo>
                  <a:lnTo>
                    <a:pt x="25" y="0"/>
                  </a:lnTo>
                  <a:lnTo>
                    <a:pt x="0" y="12"/>
                  </a:lnTo>
                  <a:lnTo>
                    <a:pt x="12" y="12"/>
                  </a:lnTo>
                  <a:lnTo>
                    <a:pt x="25" y="12"/>
                  </a:lnTo>
                  <a:lnTo>
                    <a:pt x="50" y="24"/>
                  </a:lnTo>
                  <a:lnTo>
                    <a:pt x="62" y="24"/>
                  </a:lnTo>
                  <a:lnTo>
                    <a:pt x="74" y="12"/>
                  </a:lnTo>
                  <a:lnTo>
                    <a:pt x="62" y="12"/>
                  </a:lnTo>
                  <a:lnTo>
                    <a:pt x="50" y="12"/>
                  </a:lnTo>
                  <a:lnTo>
                    <a:pt x="37" y="12"/>
                  </a:lnTo>
                  <a:lnTo>
                    <a:pt x="25" y="12"/>
                  </a:lnTo>
                  <a:lnTo>
                    <a:pt x="37" y="12"/>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45" name="Freeform 73"/>
            <p:cNvSpPr>
              <a:spLocks/>
            </p:cNvSpPr>
            <p:nvPr/>
          </p:nvSpPr>
          <p:spPr bwMode="auto">
            <a:xfrm>
              <a:off x="5073" y="3089"/>
              <a:ext cx="28" cy="57"/>
            </a:xfrm>
            <a:custGeom>
              <a:avLst/>
              <a:gdLst>
                <a:gd name="T0" fmla="*/ 14 w 24"/>
                <a:gd name="T1" fmla="*/ 57 h 37"/>
                <a:gd name="T2" fmla="*/ 14 w 24"/>
                <a:gd name="T3" fmla="*/ 39 h 37"/>
                <a:gd name="T4" fmla="*/ 14 w 24"/>
                <a:gd name="T5" fmla="*/ 39 h 37"/>
                <a:gd name="T6" fmla="*/ 14 w 24"/>
                <a:gd name="T7" fmla="*/ 18 h 37"/>
                <a:gd name="T8" fmla="*/ 0 w 24"/>
                <a:gd name="T9" fmla="*/ 0 h 37"/>
                <a:gd name="T10" fmla="*/ 14 w 24"/>
                <a:gd name="T11" fmla="*/ 0 h 37"/>
                <a:gd name="T12" fmla="*/ 28 w 24"/>
                <a:gd name="T13" fmla="*/ 18 h 37"/>
                <a:gd name="T14" fmla="*/ 28 w 24"/>
                <a:gd name="T15" fmla="*/ 39 h 37"/>
                <a:gd name="T16" fmla="*/ 28 w 24"/>
                <a:gd name="T17" fmla="*/ 57 h 37"/>
                <a:gd name="T18" fmla="*/ 28 w 24"/>
                <a:gd name="T19" fmla="*/ 57 h 37"/>
                <a:gd name="T20" fmla="*/ 14 w 24"/>
                <a:gd name="T21" fmla="*/ 57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37"/>
                <a:gd name="T35" fmla="*/ 24 w 24"/>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37">
                  <a:moveTo>
                    <a:pt x="12" y="37"/>
                  </a:moveTo>
                  <a:lnTo>
                    <a:pt x="12" y="25"/>
                  </a:lnTo>
                  <a:lnTo>
                    <a:pt x="12" y="12"/>
                  </a:lnTo>
                  <a:lnTo>
                    <a:pt x="0" y="0"/>
                  </a:lnTo>
                  <a:lnTo>
                    <a:pt x="12" y="0"/>
                  </a:lnTo>
                  <a:lnTo>
                    <a:pt x="24" y="12"/>
                  </a:lnTo>
                  <a:lnTo>
                    <a:pt x="24" y="25"/>
                  </a:lnTo>
                  <a:lnTo>
                    <a:pt x="24" y="37"/>
                  </a:lnTo>
                  <a:lnTo>
                    <a:pt x="12" y="37"/>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46" name="Freeform 74"/>
            <p:cNvSpPr>
              <a:spLocks/>
            </p:cNvSpPr>
            <p:nvPr/>
          </p:nvSpPr>
          <p:spPr bwMode="auto">
            <a:xfrm>
              <a:off x="5206" y="3261"/>
              <a:ext cx="16" cy="1"/>
            </a:xfrm>
            <a:custGeom>
              <a:avLst/>
              <a:gdLst>
                <a:gd name="T0" fmla="*/ 0 w 13"/>
                <a:gd name="T1" fmla="*/ 0 h 1"/>
                <a:gd name="T2" fmla="*/ 16 w 13"/>
                <a:gd name="T3" fmla="*/ 0 h 1"/>
                <a:gd name="T4" fmla="*/ 0 w 13"/>
                <a:gd name="T5" fmla="*/ 0 h 1"/>
                <a:gd name="T6" fmla="*/ 0 60000 65536"/>
                <a:gd name="T7" fmla="*/ 0 60000 65536"/>
                <a:gd name="T8" fmla="*/ 0 60000 65536"/>
                <a:gd name="T9" fmla="*/ 0 w 13"/>
                <a:gd name="T10" fmla="*/ 0 h 1"/>
                <a:gd name="T11" fmla="*/ 13 w 13"/>
                <a:gd name="T12" fmla="*/ 1 h 1"/>
              </a:gdLst>
              <a:ahLst/>
              <a:cxnLst>
                <a:cxn ang="T6">
                  <a:pos x="T0" y="T1"/>
                </a:cxn>
                <a:cxn ang="T7">
                  <a:pos x="T2" y="T3"/>
                </a:cxn>
                <a:cxn ang="T8">
                  <a:pos x="T4" y="T5"/>
                </a:cxn>
              </a:cxnLst>
              <a:rect l="T9" t="T10" r="T11" b="T12"/>
              <a:pathLst>
                <a:path w="13" h="1">
                  <a:moveTo>
                    <a:pt x="0" y="0"/>
                  </a:moveTo>
                  <a:lnTo>
                    <a:pt x="13" y="0"/>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47" name="Freeform 75"/>
            <p:cNvSpPr>
              <a:spLocks/>
            </p:cNvSpPr>
            <p:nvPr/>
          </p:nvSpPr>
          <p:spPr bwMode="auto">
            <a:xfrm>
              <a:off x="5252" y="3528"/>
              <a:ext cx="29" cy="19"/>
            </a:xfrm>
            <a:custGeom>
              <a:avLst/>
              <a:gdLst>
                <a:gd name="T0" fmla="*/ 15 w 24"/>
                <a:gd name="T1" fmla="*/ 19 h 12"/>
                <a:gd name="T2" fmla="*/ 15 w 24"/>
                <a:gd name="T3" fmla="*/ 19 h 12"/>
                <a:gd name="T4" fmla="*/ 15 w 24"/>
                <a:gd name="T5" fmla="*/ 0 h 12"/>
                <a:gd name="T6" fmla="*/ 0 w 24"/>
                <a:gd name="T7" fmla="*/ 0 h 12"/>
                <a:gd name="T8" fmla="*/ 15 w 24"/>
                <a:gd name="T9" fmla="*/ 0 h 12"/>
                <a:gd name="T10" fmla="*/ 15 w 24"/>
                <a:gd name="T11" fmla="*/ 19 h 12"/>
                <a:gd name="T12" fmla="*/ 29 w 24"/>
                <a:gd name="T13" fmla="*/ 19 h 12"/>
                <a:gd name="T14" fmla="*/ 15 w 24"/>
                <a:gd name="T15" fmla="*/ 19 h 12"/>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2"/>
                <a:gd name="T26" fmla="*/ 24 w 2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2">
                  <a:moveTo>
                    <a:pt x="12" y="12"/>
                  </a:moveTo>
                  <a:lnTo>
                    <a:pt x="12" y="12"/>
                  </a:lnTo>
                  <a:lnTo>
                    <a:pt x="12" y="0"/>
                  </a:lnTo>
                  <a:lnTo>
                    <a:pt x="0" y="0"/>
                  </a:lnTo>
                  <a:lnTo>
                    <a:pt x="12" y="0"/>
                  </a:lnTo>
                  <a:lnTo>
                    <a:pt x="12" y="12"/>
                  </a:lnTo>
                  <a:lnTo>
                    <a:pt x="24" y="12"/>
                  </a:lnTo>
                  <a:lnTo>
                    <a:pt x="12" y="12"/>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48" name="Rectangle 76"/>
            <p:cNvSpPr>
              <a:spLocks noChangeArrowheads="1"/>
            </p:cNvSpPr>
            <p:nvPr/>
          </p:nvSpPr>
          <p:spPr bwMode="auto">
            <a:xfrm>
              <a:off x="5341" y="3451"/>
              <a:ext cx="1" cy="2"/>
            </a:xfrm>
            <a:prstGeom prst="rect">
              <a:avLst/>
            </a:prstGeom>
            <a:grpFill/>
            <a:ln w="19050" cap="rnd">
              <a:noFill/>
              <a:prstDash val="sysDot"/>
              <a:miter lim="800000"/>
              <a:headEnd/>
              <a:tailEnd/>
            </a:ln>
          </p:spPr>
          <p:txBody>
            <a:bodyPr/>
            <a:lstStyle/>
            <a:p>
              <a:pPr fontAlgn="auto">
                <a:spcBef>
                  <a:spcPts val="0"/>
                </a:spcBef>
                <a:spcAft>
                  <a:spcPts val="0"/>
                </a:spcAft>
                <a:defRPr/>
              </a:pPr>
              <a:endParaRPr lang="en-US" dirty="0">
                <a:latin typeface="+mn-lt"/>
                <a:cs typeface="+mn-cs"/>
              </a:endParaRPr>
            </a:p>
          </p:txBody>
        </p:sp>
        <p:sp>
          <p:nvSpPr>
            <p:cNvPr id="57949" name="Rectangle 77"/>
            <p:cNvSpPr>
              <a:spLocks noChangeArrowheads="1"/>
            </p:cNvSpPr>
            <p:nvPr/>
          </p:nvSpPr>
          <p:spPr bwMode="auto">
            <a:xfrm>
              <a:off x="5311" y="3431"/>
              <a:ext cx="1" cy="2"/>
            </a:xfrm>
            <a:prstGeom prst="rect">
              <a:avLst/>
            </a:prstGeom>
            <a:grpFill/>
            <a:ln w="19050" cap="rnd">
              <a:noFill/>
              <a:prstDash val="sysDot"/>
              <a:miter lim="800000"/>
              <a:headEnd/>
              <a:tailEnd/>
            </a:ln>
          </p:spPr>
          <p:txBody>
            <a:bodyPr/>
            <a:lstStyle/>
            <a:p>
              <a:pPr fontAlgn="auto">
                <a:spcBef>
                  <a:spcPts val="0"/>
                </a:spcBef>
                <a:spcAft>
                  <a:spcPts val="0"/>
                </a:spcAft>
                <a:defRPr/>
              </a:pPr>
              <a:endParaRPr lang="en-US" dirty="0">
                <a:latin typeface="+mn-lt"/>
                <a:cs typeface="+mn-cs"/>
              </a:endParaRPr>
            </a:p>
          </p:txBody>
        </p:sp>
        <p:sp>
          <p:nvSpPr>
            <p:cNvPr id="57950" name="Freeform 78"/>
            <p:cNvSpPr>
              <a:spLocks/>
            </p:cNvSpPr>
            <p:nvPr/>
          </p:nvSpPr>
          <p:spPr bwMode="auto">
            <a:xfrm>
              <a:off x="5460" y="3528"/>
              <a:ext cx="30" cy="2"/>
            </a:xfrm>
            <a:custGeom>
              <a:avLst/>
              <a:gdLst>
                <a:gd name="T0" fmla="*/ 30 w 25"/>
                <a:gd name="T1" fmla="*/ 0 h 2"/>
                <a:gd name="T2" fmla="*/ 30 w 25"/>
                <a:gd name="T3" fmla="*/ 0 h 2"/>
                <a:gd name="T4" fmla="*/ 30 w 25"/>
                <a:gd name="T5" fmla="*/ 0 h 2"/>
                <a:gd name="T6" fmla="*/ 0 w 25"/>
                <a:gd name="T7" fmla="*/ 0 h 2"/>
                <a:gd name="T8" fmla="*/ 16 w 25"/>
                <a:gd name="T9" fmla="*/ 0 h 2"/>
                <a:gd name="T10" fmla="*/ 30 w 25"/>
                <a:gd name="T11" fmla="*/ 0 h 2"/>
                <a:gd name="T12" fmla="*/ 30 w 25"/>
                <a:gd name="T13" fmla="*/ 0 h 2"/>
                <a:gd name="T14" fmla="*/ 0 60000 65536"/>
                <a:gd name="T15" fmla="*/ 0 60000 65536"/>
                <a:gd name="T16" fmla="*/ 0 60000 65536"/>
                <a:gd name="T17" fmla="*/ 0 60000 65536"/>
                <a:gd name="T18" fmla="*/ 0 60000 65536"/>
                <a:gd name="T19" fmla="*/ 0 60000 65536"/>
                <a:gd name="T20" fmla="*/ 0 60000 65536"/>
                <a:gd name="T21" fmla="*/ 0 w 25"/>
                <a:gd name="T22" fmla="*/ 0 h 2"/>
                <a:gd name="T23" fmla="*/ 25 w 2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
                  <a:moveTo>
                    <a:pt x="25" y="0"/>
                  </a:moveTo>
                  <a:lnTo>
                    <a:pt x="25" y="0"/>
                  </a:lnTo>
                  <a:lnTo>
                    <a:pt x="0" y="0"/>
                  </a:lnTo>
                  <a:lnTo>
                    <a:pt x="13" y="0"/>
                  </a:lnTo>
                  <a:lnTo>
                    <a:pt x="25"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51" name="Freeform 79"/>
            <p:cNvSpPr>
              <a:spLocks/>
            </p:cNvSpPr>
            <p:nvPr/>
          </p:nvSpPr>
          <p:spPr bwMode="auto">
            <a:xfrm>
              <a:off x="4819" y="3909"/>
              <a:ext cx="59" cy="77"/>
            </a:xfrm>
            <a:custGeom>
              <a:avLst/>
              <a:gdLst>
                <a:gd name="T0" fmla="*/ 59 w 49"/>
                <a:gd name="T1" fmla="*/ 0 h 50"/>
                <a:gd name="T2" fmla="*/ 45 w 49"/>
                <a:gd name="T3" fmla="*/ 0 h 50"/>
                <a:gd name="T4" fmla="*/ 14 w 49"/>
                <a:gd name="T5" fmla="*/ 0 h 50"/>
                <a:gd name="T6" fmla="*/ 0 w 49"/>
                <a:gd name="T7" fmla="*/ 0 h 50"/>
                <a:gd name="T8" fmla="*/ 0 w 49"/>
                <a:gd name="T9" fmla="*/ 20 h 50"/>
                <a:gd name="T10" fmla="*/ 0 w 49"/>
                <a:gd name="T11" fmla="*/ 39 h 50"/>
                <a:gd name="T12" fmla="*/ 14 w 49"/>
                <a:gd name="T13" fmla="*/ 59 h 50"/>
                <a:gd name="T14" fmla="*/ 14 w 49"/>
                <a:gd name="T15" fmla="*/ 77 h 50"/>
                <a:gd name="T16" fmla="*/ 29 w 49"/>
                <a:gd name="T17" fmla="*/ 77 h 50"/>
                <a:gd name="T18" fmla="*/ 45 w 49"/>
                <a:gd name="T19" fmla="*/ 77 h 50"/>
                <a:gd name="T20" fmla="*/ 45 w 49"/>
                <a:gd name="T21" fmla="*/ 59 h 50"/>
                <a:gd name="T22" fmla="*/ 59 w 49"/>
                <a:gd name="T23" fmla="*/ 39 h 50"/>
                <a:gd name="T24" fmla="*/ 59 w 49"/>
                <a:gd name="T25" fmla="*/ 20 h 50"/>
                <a:gd name="T26" fmla="*/ 59 w 49"/>
                <a:gd name="T27" fmla="*/ 0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9"/>
                <a:gd name="T43" fmla="*/ 0 h 50"/>
                <a:gd name="T44" fmla="*/ 49 w 49"/>
                <a:gd name="T45" fmla="*/ 50 h 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9" h="50">
                  <a:moveTo>
                    <a:pt x="49" y="0"/>
                  </a:moveTo>
                  <a:lnTo>
                    <a:pt x="37" y="0"/>
                  </a:lnTo>
                  <a:lnTo>
                    <a:pt x="12" y="0"/>
                  </a:lnTo>
                  <a:lnTo>
                    <a:pt x="0" y="0"/>
                  </a:lnTo>
                  <a:lnTo>
                    <a:pt x="0" y="13"/>
                  </a:lnTo>
                  <a:lnTo>
                    <a:pt x="0" y="25"/>
                  </a:lnTo>
                  <a:lnTo>
                    <a:pt x="12" y="38"/>
                  </a:lnTo>
                  <a:lnTo>
                    <a:pt x="12" y="50"/>
                  </a:lnTo>
                  <a:lnTo>
                    <a:pt x="24" y="50"/>
                  </a:lnTo>
                  <a:lnTo>
                    <a:pt x="37" y="50"/>
                  </a:lnTo>
                  <a:lnTo>
                    <a:pt x="37" y="38"/>
                  </a:lnTo>
                  <a:lnTo>
                    <a:pt x="49" y="25"/>
                  </a:lnTo>
                  <a:lnTo>
                    <a:pt x="49" y="13"/>
                  </a:lnTo>
                  <a:lnTo>
                    <a:pt x="49" y="0"/>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52" name="Freeform 80"/>
            <p:cNvSpPr>
              <a:spLocks/>
            </p:cNvSpPr>
            <p:nvPr/>
          </p:nvSpPr>
          <p:spPr bwMode="auto">
            <a:xfrm>
              <a:off x="5177" y="3968"/>
              <a:ext cx="179" cy="152"/>
            </a:xfrm>
            <a:custGeom>
              <a:avLst/>
              <a:gdLst>
                <a:gd name="T0" fmla="*/ 59 w 149"/>
                <a:gd name="T1" fmla="*/ 152 h 99"/>
                <a:gd name="T2" fmla="*/ 44 w 149"/>
                <a:gd name="T3" fmla="*/ 152 h 99"/>
                <a:gd name="T4" fmla="*/ 29 w 149"/>
                <a:gd name="T5" fmla="*/ 134 h 99"/>
                <a:gd name="T6" fmla="*/ 14 w 149"/>
                <a:gd name="T7" fmla="*/ 134 h 99"/>
                <a:gd name="T8" fmla="*/ 0 w 149"/>
                <a:gd name="T9" fmla="*/ 134 h 99"/>
                <a:gd name="T10" fmla="*/ 0 w 149"/>
                <a:gd name="T11" fmla="*/ 114 h 99"/>
                <a:gd name="T12" fmla="*/ 29 w 149"/>
                <a:gd name="T13" fmla="*/ 95 h 99"/>
                <a:gd name="T14" fmla="*/ 44 w 149"/>
                <a:gd name="T15" fmla="*/ 75 h 99"/>
                <a:gd name="T16" fmla="*/ 59 w 149"/>
                <a:gd name="T17" fmla="*/ 75 h 99"/>
                <a:gd name="T18" fmla="*/ 74 w 149"/>
                <a:gd name="T19" fmla="*/ 75 h 99"/>
                <a:gd name="T20" fmla="*/ 89 w 149"/>
                <a:gd name="T21" fmla="*/ 57 h 99"/>
                <a:gd name="T22" fmla="*/ 103 w 149"/>
                <a:gd name="T23" fmla="*/ 37 h 99"/>
                <a:gd name="T24" fmla="*/ 133 w 149"/>
                <a:gd name="T25" fmla="*/ 18 h 99"/>
                <a:gd name="T26" fmla="*/ 149 w 149"/>
                <a:gd name="T27" fmla="*/ 0 h 99"/>
                <a:gd name="T28" fmla="*/ 163 w 149"/>
                <a:gd name="T29" fmla="*/ 0 h 99"/>
                <a:gd name="T30" fmla="*/ 149 w 149"/>
                <a:gd name="T31" fmla="*/ 18 h 99"/>
                <a:gd name="T32" fmla="*/ 163 w 149"/>
                <a:gd name="T33" fmla="*/ 37 h 99"/>
                <a:gd name="T34" fmla="*/ 179 w 149"/>
                <a:gd name="T35" fmla="*/ 37 h 99"/>
                <a:gd name="T36" fmla="*/ 163 w 149"/>
                <a:gd name="T37" fmla="*/ 57 h 99"/>
                <a:gd name="T38" fmla="*/ 149 w 149"/>
                <a:gd name="T39" fmla="*/ 75 h 99"/>
                <a:gd name="T40" fmla="*/ 133 w 149"/>
                <a:gd name="T41" fmla="*/ 75 h 99"/>
                <a:gd name="T42" fmla="*/ 119 w 149"/>
                <a:gd name="T43" fmla="*/ 75 h 99"/>
                <a:gd name="T44" fmla="*/ 103 w 149"/>
                <a:gd name="T45" fmla="*/ 75 h 99"/>
                <a:gd name="T46" fmla="*/ 103 w 149"/>
                <a:gd name="T47" fmla="*/ 95 h 99"/>
                <a:gd name="T48" fmla="*/ 89 w 149"/>
                <a:gd name="T49" fmla="*/ 114 h 99"/>
                <a:gd name="T50" fmla="*/ 89 w 149"/>
                <a:gd name="T51" fmla="*/ 134 h 99"/>
                <a:gd name="T52" fmla="*/ 74 w 149"/>
                <a:gd name="T53" fmla="*/ 152 h 99"/>
                <a:gd name="T54" fmla="*/ 59 w 149"/>
                <a:gd name="T55" fmla="*/ 152 h 99"/>
                <a:gd name="T56" fmla="*/ 59 w 149"/>
                <a:gd name="T57" fmla="*/ 152 h 9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9"/>
                <a:gd name="T88" fmla="*/ 0 h 99"/>
                <a:gd name="T89" fmla="*/ 149 w 149"/>
                <a:gd name="T90" fmla="*/ 99 h 9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9" h="99">
                  <a:moveTo>
                    <a:pt x="49" y="99"/>
                  </a:moveTo>
                  <a:lnTo>
                    <a:pt x="37" y="99"/>
                  </a:lnTo>
                  <a:lnTo>
                    <a:pt x="24" y="87"/>
                  </a:lnTo>
                  <a:lnTo>
                    <a:pt x="12" y="87"/>
                  </a:lnTo>
                  <a:lnTo>
                    <a:pt x="0" y="87"/>
                  </a:lnTo>
                  <a:lnTo>
                    <a:pt x="0" y="74"/>
                  </a:lnTo>
                  <a:lnTo>
                    <a:pt x="24" y="62"/>
                  </a:lnTo>
                  <a:lnTo>
                    <a:pt x="37" y="49"/>
                  </a:lnTo>
                  <a:lnTo>
                    <a:pt x="49" y="49"/>
                  </a:lnTo>
                  <a:lnTo>
                    <a:pt x="62" y="49"/>
                  </a:lnTo>
                  <a:lnTo>
                    <a:pt x="74" y="37"/>
                  </a:lnTo>
                  <a:lnTo>
                    <a:pt x="86" y="24"/>
                  </a:lnTo>
                  <a:lnTo>
                    <a:pt x="111" y="12"/>
                  </a:lnTo>
                  <a:lnTo>
                    <a:pt x="124" y="0"/>
                  </a:lnTo>
                  <a:lnTo>
                    <a:pt x="136" y="0"/>
                  </a:lnTo>
                  <a:lnTo>
                    <a:pt x="124" y="12"/>
                  </a:lnTo>
                  <a:lnTo>
                    <a:pt x="136" y="24"/>
                  </a:lnTo>
                  <a:lnTo>
                    <a:pt x="149" y="24"/>
                  </a:lnTo>
                  <a:lnTo>
                    <a:pt x="136" y="37"/>
                  </a:lnTo>
                  <a:lnTo>
                    <a:pt x="124" y="49"/>
                  </a:lnTo>
                  <a:lnTo>
                    <a:pt x="111" y="49"/>
                  </a:lnTo>
                  <a:lnTo>
                    <a:pt x="99" y="49"/>
                  </a:lnTo>
                  <a:lnTo>
                    <a:pt x="86" y="49"/>
                  </a:lnTo>
                  <a:lnTo>
                    <a:pt x="86" y="62"/>
                  </a:lnTo>
                  <a:lnTo>
                    <a:pt x="74" y="74"/>
                  </a:lnTo>
                  <a:lnTo>
                    <a:pt x="74" y="87"/>
                  </a:lnTo>
                  <a:lnTo>
                    <a:pt x="62" y="99"/>
                  </a:lnTo>
                  <a:lnTo>
                    <a:pt x="49" y="99"/>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53" name="Freeform 81"/>
            <p:cNvSpPr>
              <a:spLocks/>
            </p:cNvSpPr>
            <p:nvPr/>
          </p:nvSpPr>
          <p:spPr bwMode="auto">
            <a:xfrm>
              <a:off x="5356" y="3852"/>
              <a:ext cx="75" cy="153"/>
            </a:xfrm>
            <a:custGeom>
              <a:avLst/>
              <a:gdLst>
                <a:gd name="T0" fmla="*/ 0 w 62"/>
                <a:gd name="T1" fmla="*/ 134 h 99"/>
                <a:gd name="T2" fmla="*/ 0 w 62"/>
                <a:gd name="T3" fmla="*/ 134 h 99"/>
                <a:gd name="T4" fmla="*/ 0 w 62"/>
                <a:gd name="T5" fmla="*/ 116 h 99"/>
                <a:gd name="T6" fmla="*/ 0 w 62"/>
                <a:gd name="T7" fmla="*/ 96 h 99"/>
                <a:gd name="T8" fmla="*/ 15 w 62"/>
                <a:gd name="T9" fmla="*/ 77 h 99"/>
                <a:gd name="T10" fmla="*/ 15 w 62"/>
                <a:gd name="T11" fmla="*/ 57 h 99"/>
                <a:gd name="T12" fmla="*/ 15 w 62"/>
                <a:gd name="T13" fmla="*/ 39 h 99"/>
                <a:gd name="T14" fmla="*/ 15 w 62"/>
                <a:gd name="T15" fmla="*/ 19 h 99"/>
                <a:gd name="T16" fmla="*/ 15 w 62"/>
                <a:gd name="T17" fmla="*/ 0 h 99"/>
                <a:gd name="T18" fmla="*/ 15 w 62"/>
                <a:gd name="T19" fmla="*/ 19 h 99"/>
                <a:gd name="T20" fmla="*/ 29 w 62"/>
                <a:gd name="T21" fmla="*/ 57 h 99"/>
                <a:gd name="T22" fmla="*/ 45 w 62"/>
                <a:gd name="T23" fmla="*/ 77 h 99"/>
                <a:gd name="T24" fmla="*/ 59 w 62"/>
                <a:gd name="T25" fmla="*/ 77 h 99"/>
                <a:gd name="T26" fmla="*/ 75 w 62"/>
                <a:gd name="T27" fmla="*/ 57 h 99"/>
                <a:gd name="T28" fmla="*/ 75 w 62"/>
                <a:gd name="T29" fmla="*/ 96 h 99"/>
                <a:gd name="T30" fmla="*/ 75 w 62"/>
                <a:gd name="T31" fmla="*/ 96 h 99"/>
                <a:gd name="T32" fmla="*/ 59 w 62"/>
                <a:gd name="T33" fmla="*/ 116 h 99"/>
                <a:gd name="T34" fmla="*/ 29 w 62"/>
                <a:gd name="T35" fmla="*/ 134 h 99"/>
                <a:gd name="T36" fmla="*/ 29 w 62"/>
                <a:gd name="T37" fmla="*/ 134 h 99"/>
                <a:gd name="T38" fmla="*/ 15 w 62"/>
                <a:gd name="T39" fmla="*/ 153 h 99"/>
                <a:gd name="T40" fmla="*/ 0 w 62"/>
                <a:gd name="T41" fmla="*/ 153 h 99"/>
                <a:gd name="T42" fmla="*/ 0 w 62"/>
                <a:gd name="T43" fmla="*/ 134 h 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
                <a:gd name="T67" fmla="*/ 0 h 99"/>
                <a:gd name="T68" fmla="*/ 62 w 62"/>
                <a:gd name="T69" fmla="*/ 99 h 9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 h="99">
                  <a:moveTo>
                    <a:pt x="0" y="87"/>
                  </a:moveTo>
                  <a:lnTo>
                    <a:pt x="0" y="87"/>
                  </a:lnTo>
                  <a:lnTo>
                    <a:pt x="0" y="75"/>
                  </a:lnTo>
                  <a:lnTo>
                    <a:pt x="0" y="62"/>
                  </a:lnTo>
                  <a:lnTo>
                    <a:pt x="12" y="50"/>
                  </a:lnTo>
                  <a:lnTo>
                    <a:pt x="12" y="37"/>
                  </a:lnTo>
                  <a:lnTo>
                    <a:pt x="12" y="25"/>
                  </a:lnTo>
                  <a:lnTo>
                    <a:pt x="12" y="12"/>
                  </a:lnTo>
                  <a:lnTo>
                    <a:pt x="12" y="0"/>
                  </a:lnTo>
                  <a:lnTo>
                    <a:pt x="12" y="12"/>
                  </a:lnTo>
                  <a:lnTo>
                    <a:pt x="24" y="37"/>
                  </a:lnTo>
                  <a:lnTo>
                    <a:pt x="37" y="50"/>
                  </a:lnTo>
                  <a:lnTo>
                    <a:pt x="49" y="50"/>
                  </a:lnTo>
                  <a:lnTo>
                    <a:pt x="62" y="37"/>
                  </a:lnTo>
                  <a:lnTo>
                    <a:pt x="62" y="62"/>
                  </a:lnTo>
                  <a:lnTo>
                    <a:pt x="49" y="75"/>
                  </a:lnTo>
                  <a:lnTo>
                    <a:pt x="24" y="87"/>
                  </a:lnTo>
                  <a:lnTo>
                    <a:pt x="12" y="99"/>
                  </a:lnTo>
                  <a:lnTo>
                    <a:pt x="0" y="99"/>
                  </a:lnTo>
                  <a:lnTo>
                    <a:pt x="0" y="87"/>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54" name="Freeform 82"/>
            <p:cNvSpPr>
              <a:spLocks/>
            </p:cNvSpPr>
            <p:nvPr/>
          </p:nvSpPr>
          <p:spPr bwMode="auto">
            <a:xfrm>
              <a:off x="1414" y="4158"/>
              <a:ext cx="15" cy="19"/>
            </a:xfrm>
            <a:custGeom>
              <a:avLst/>
              <a:gdLst>
                <a:gd name="T0" fmla="*/ 15 w 13"/>
                <a:gd name="T1" fmla="*/ 0 h 12"/>
                <a:gd name="T2" fmla="*/ 15 w 13"/>
                <a:gd name="T3" fmla="*/ 0 h 12"/>
                <a:gd name="T4" fmla="*/ 0 w 13"/>
                <a:gd name="T5" fmla="*/ 0 h 12"/>
                <a:gd name="T6" fmla="*/ 0 w 13"/>
                <a:gd name="T7" fmla="*/ 19 h 12"/>
                <a:gd name="T8" fmla="*/ 0 w 13"/>
                <a:gd name="T9" fmla="*/ 19 h 12"/>
                <a:gd name="T10" fmla="*/ 0 w 13"/>
                <a:gd name="T11" fmla="*/ 19 h 12"/>
                <a:gd name="T12" fmla="*/ 15 w 13"/>
                <a:gd name="T13" fmla="*/ 0 h 12"/>
                <a:gd name="T14" fmla="*/ 0 60000 65536"/>
                <a:gd name="T15" fmla="*/ 0 60000 65536"/>
                <a:gd name="T16" fmla="*/ 0 60000 65536"/>
                <a:gd name="T17" fmla="*/ 0 60000 65536"/>
                <a:gd name="T18" fmla="*/ 0 60000 65536"/>
                <a:gd name="T19" fmla="*/ 0 60000 65536"/>
                <a:gd name="T20" fmla="*/ 0 60000 65536"/>
                <a:gd name="T21" fmla="*/ 0 w 13"/>
                <a:gd name="T22" fmla="*/ 0 h 12"/>
                <a:gd name="T23" fmla="*/ 13 w 13"/>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2">
                  <a:moveTo>
                    <a:pt x="13" y="0"/>
                  </a:moveTo>
                  <a:lnTo>
                    <a:pt x="13" y="0"/>
                  </a:lnTo>
                  <a:lnTo>
                    <a:pt x="0" y="0"/>
                  </a:lnTo>
                  <a:lnTo>
                    <a:pt x="0" y="12"/>
                  </a:lnTo>
                  <a:lnTo>
                    <a:pt x="13"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55" name="Freeform 83"/>
            <p:cNvSpPr>
              <a:spLocks/>
            </p:cNvSpPr>
            <p:nvPr/>
          </p:nvSpPr>
          <p:spPr bwMode="auto">
            <a:xfrm>
              <a:off x="1429" y="4158"/>
              <a:ext cx="15" cy="19"/>
            </a:xfrm>
            <a:custGeom>
              <a:avLst/>
              <a:gdLst>
                <a:gd name="T0" fmla="*/ 15 w 12"/>
                <a:gd name="T1" fmla="*/ 0 h 12"/>
                <a:gd name="T2" fmla="*/ 0 w 12"/>
                <a:gd name="T3" fmla="*/ 0 h 12"/>
                <a:gd name="T4" fmla="*/ 0 w 12"/>
                <a:gd name="T5" fmla="*/ 19 h 12"/>
                <a:gd name="T6" fmla="*/ 0 w 12"/>
                <a:gd name="T7" fmla="*/ 19 h 12"/>
                <a:gd name="T8" fmla="*/ 15 w 12"/>
                <a:gd name="T9" fmla="*/ 19 h 12"/>
                <a:gd name="T10" fmla="*/ 15 w 12"/>
                <a:gd name="T11" fmla="*/ 19 h 12"/>
                <a:gd name="T12" fmla="*/ 15 w 12"/>
                <a:gd name="T13" fmla="*/ 19 h 12"/>
                <a:gd name="T14" fmla="*/ 15 w 12"/>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12" y="0"/>
                  </a:moveTo>
                  <a:lnTo>
                    <a:pt x="0" y="0"/>
                  </a:lnTo>
                  <a:lnTo>
                    <a:pt x="0" y="12"/>
                  </a:lnTo>
                  <a:lnTo>
                    <a:pt x="12" y="12"/>
                  </a:lnTo>
                  <a:lnTo>
                    <a:pt x="12"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56" name="Freeform 84"/>
            <p:cNvSpPr>
              <a:spLocks/>
            </p:cNvSpPr>
            <p:nvPr/>
          </p:nvSpPr>
          <p:spPr bwMode="auto">
            <a:xfrm>
              <a:off x="1220" y="4101"/>
              <a:ext cx="14" cy="19"/>
            </a:xfrm>
            <a:custGeom>
              <a:avLst/>
              <a:gdLst>
                <a:gd name="T0" fmla="*/ 0 w 12"/>
                <a:gd name="T1" fmla="*/ 0 h 12"/>
                <a:gd name="T2" fmla="*/ 0 w 12"/>
                <a:gd name="T3" fmla="*/ 0 h 12"/>
                <a:gd name="T4" fmla="*/ 0 w 12"/>
                <a:gd name="T5" fmla="*/ 19 h 12"/>
                <a:gd name="T6" fmla="*/ 0 w 12"/>
                <a:gd name="T7" fmla="*/ 19 h 12"/>
                <a:gd name="T8" fmla="*/ 0 w 12"/>
                <a:gd name="T9" fmla="*/ 19 h 12"/>
                <a:gd name="T10" fmla="*/ 14 w 12"/>
                <a:gd name="T11" fmla="*/ 0 h 12"/>
                <a:gd name="T12" fmla="*/ 0 w 12"/>
                <a:gd name="T13" fmla="*/ 0 h 12"/>
                <a:gd name="T14" fmla="*/ 0 60000 65536"/>
                <a:gd name="T15" fmla="*/ 0 60000 65536"/>
                <a:gd name="T16" fmla="*/ 0 60000 65536"/>
                <a:gd name="T17" fmla="*/ 0 60000 65536"/>
                <a:gd name="T18" fmla="*/ 0 60000 65536"/>
                <a:gd name="T19" fmla="*/ 0 60000 65536"/>
                <a:gd name="T20" fmla="*/ 0 60000 65536"/>
                <a:gd name="T21" fmla="*/ 0 w 12"/>
                <a:gd name="T22" fmla="*/ 0 h 12"/>
                <a:gd name="T23" fmla="*/ 12 w 1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2">
                  <a:moveTo>
                    <a:pt x="0" y="0"/>
                  </a:moveTo>
                  <a:lnTo>
                    <a:pt x="0" y="0"/>
                  </a:lnTo>
                  <a:lnTo>
                    <a:pt x="0" y="12"/>
                  </a:lnTo>
                  <a:lnTo>
                    <a:pt x="12" y="0"/>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57" name="Freeform 85"/>
            <p:cNvSpPr>
              <a:spLocks/>
            </p:cNvSpPr>
            <p:nvPr/>
          </p:nvSpPr>
          <p:spPr bwMode="auto">
            <a:xfrm>
              <a:off x="1234" y="4177"/>
              <a:ext cx="16" cy="20"/>
            </a:xfrm>
            <a:custGeom>
              <a:avLst/>
              <a:gdLst>
                <a:gd name="T0" fmla="*/ 16 w 13"/>
                <a:gd name="T1" fmla="*/ 0 h 13"/>
                <a:gd name="T2" fmla="*/ 0 w 13"/>
                <a:gd name="T3" fmla="*/ 0 h 13"/>
                <a:gd name="T4" fmla="*/ 0 w 13"/>
                <a:gd name="T5" fmla="*/ 0 h 13"/>
                <a:gd name="T6" fmla="*/ 16 w 13"/>
                <a:gd name="T7" fmla="*/ 20 h 13"/>
                <a:gd name="T8" fmla="*/ 16 w 13"/>
                <a:gd name="T9" fmla="*/ 0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3" y="0"/>
                  </a:moveTo>
                  <a:lnTo>
                    <a:pt x="0" y="0"/>
                  </a:lnTo>
                  <a:lnTo>
                    <a:pt x="13" y="13"/>
                  </a:lnTo>
                  <a:lnTo>
                    <a:pt x="13"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58" name="Freeform 86"/>
            <p:cNvSpPr>
              <a:spLocks/>
            </p:cNvSpPr>
            <p:nvPr/>
          </p:nvSpPr>
          <p:spPr bwMode="auto">
            <a:xfrm>
              <a:off x="1265" y="4215"/>
              <a:ext cx="15" cy="20"/>
            </a:xfrm>
            <a:custGeom>
              <a:avLst/>
              <a:gdLst>
                <a:gd name="T0" fmla="*/ 15 w 13"/>
                <a:gd name="T1" fmla="*/ 20 h 13"/>
                <a:gd name="T2" fmla="*/ 0 w 13"/>
                <a:gd name="T3" fmla="*/ 0 h 13"/>
                <a:gd name="T4" fmla="*/ 0 w 13"/>
                <a:gd name="T5" fmla="*/ 20 h 13"/>
                <a:gd name="T6" fmla="*/ 0 w 13"/>
                <a:gd name="T7" fmla="*/ 20 h 13"/>
                <a:gd name="T8" fmla="*/ 15 w 13"/>
                <a:gd name="T9" fmla="*/ 20 h 13"/>
                <a:gd name="T10" fmla="*/ 15 w 13"/>
                <a:gd name="T11" fmla="*/ 20 h 13"/>
                <a:gd name="T12" fmla="*/ 15 w 13"/>
                <a:gd name="T13" fmla="*/ 20 h 13"/>
                <a:gd name="T14" fmla="*/ 15 w 13"/>
                <a:gd name="T15" fmla="*/ 20 h 13"/>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3"/>
                <a:gd name="T26" fmla="*/ 13 w 13"/>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3">
                  <a:moveTo>
                    <a:pt x="13" y="13"/>
                  </a:moveTo>
                  <a:lnTo>
                    <a:pt x="0" y="0"/>
                  </a:lnTo>
                  <a:lnTo>
                    <a:pt x="0" y="13"/>
                  </a:lnTo>
                  <a:lnTo>
                    <a:pt x="13" y="13"/>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59" name="Rectangle 87"/>
            <p:cNvSpPr>
              <a:spLocks noChangeArrowheads="1"/>
            </p:cNvSpPr>
            <p:nvPr/>
          </p:nvSpPr>
          <p:spPr bwMode="auto">
            <a:xfrm>
              <a:off x="1758" y="3127"/>
              <a:ext cx="0" cy="19"/>
            </a:xfrm>
            <a:prstGeom prst="rect">
              <a:avLst/>
            </a:prstGeom>
            <a:grpFill/>
            <a:ln w="19050" cap="rnd">
              <a:noFill/>
              <a:prstDash val="sysDot"/>
              <a:miter lim="800000"/>
              <a:headEnd/>
              <a:tailEnd/>
            </a:ln>
          </p:spPr>
          <p:txBody>
            <a:bodyPr/>
            <a:lstStyle/>
            <a:p>
              <a:pPr fontAlgn="auto">
                <a:spcBef>
                  <a:spcPts val="0"/>
                </a:spcBef>
                <a:spcAft>
                  <a:spcPts val="0"/>
                </a:spcAft>
                <a:defRPr/>
              </a:pPr>
              <a:endParaRPr lang="en-US" dirty="0">
                <a:latin typeface="+mn-lt"/>
                <a:cs typeface="+mn-cs"/>
              </a:endParaRPr>
            </a:p>
          </p:txBody>
        </p:sp>
        <p:sp>
          <p:nvSpPr>
            <p:cNvPr id="57960" name="Freeform 88"/>
            <p:cNvSpPr>
              <a:spLocks/>
            </p:cNvSpPr>
            <p:nvPr/>
          </p:nvSpPr>
          <p:spPr bwMode="auto">
            <a:xfrm>
              <a:off x="1788" y="3107"/>
              <a:ext cx="14" cy="20"/>
            </a:xfrm>
            <a:custGeom>
              <a:avLst/>
              <a:gdLst>
                <a:gd name="T0" fmla="*/ 0 w 12"/>
                <a:gd name="T1" fmla="*/ 0 h 13"/>
                <a:gd name="T2" fmla="*/ 0 w 12"/>
                <a:gd name="T3" fmla="*/ 20 h 13"/>
                <a:gd name="T4" fmla="*/ 0 w 12"/>
                <a:gd name="T5" fmla="*/ 20 h 13"/>
                <a:gd name="T6" fmla="*/ 0 w 12"/>
                <a:gd name="T7" fmla="*/ 20 h 13"/>
                <a:gd name="T8" fmla="*/ 14 w 12"/>
                <a:gd name="T9" fmla="*/ 20 h 13"/>
                <a:gd name="T10" fmla="*/ 0 w 12"/>
                <a:gd name="T11" fmla="*/ 20 h 13"/>
                <a:gd name="T12" fmla="*/ 0 w 12"/>
                <a:gd name="T13" fmla="*/ 0 h 13"/>
                <a:gd name="T14" fmla="*/ 0 60000 65536"/>
                <a:gd name="T15" fmla="*/ 0 60000 65536"/>
                <a:gd name="T16" fmla="*/ 0 60000 65536"/>
                <a:gd name="T17" fmla="*/ 0 60000 65536"/>
                <a:gd name="T18" fmla="*/ 0 60000 65536"/>
                <a:gd name="T19" fmla="*/ 0 60000 65536"/>
                <a:gd name="T20" fmla="*/ 0 60000 65536"/>
                <a:gd name="T21" fmla="*/ 0 w 12"/>
                <a:gd name="T22" fmla="*/ 0 h 13"/>
                <a:gd name="T23" fmla="*/ 12 w 1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3">
                  <a:moveTo>
                    <a:pt x="0" y="0"/>
                  </a:moveTo>
                  <a:lnTo>
                    <a:pt x="0" y="13"/>
                  </a:lnTo>
                  <a:lnTo>
                    <a:pt x="12" y="13"/>
                  </a:lnTo>
                  <a:lnTo>
                    <a:pt x="0" y="13"/>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61" name="Freeform 89"/>
            <p:cNvSpPr>
              <a:spLocks/>
            </p:cNvSpPr>
            <p:nvPr/>
          </p:nvSpPr>
          <p:spPr bwMode="auto">
            <a:xfrm>
              <a:off x="1548" y="2858"/>
              <a:ext cx="15" cy="20"/>
            </a:xfrm>
            <a:custGeom>
              <a:avLst/>
              <a:gdLst>
                <a:gd name="T0" fmla="*/ 15 w 12"/>
                <a:gd name="T1" fmla="*/ 0 h 13"/>
                <a:gd name="T2" fmla="*/ 0 w 12"/>
                <a:gd name="T3" fmla="*/ 0 h 13"/>
                <a:gd name="T4" fmla="*/ 0 w 12"/>
                <a:gd name="T5" fmla="*/ 0 h 13"/>
                <a:gd name="T6" fmla="*/ 15 w 12"/>
                <a:gd name="T7" fmla="*/ 0 h 13"/>
                <a:gd name="T8" fmla="*/ 15 w 12"/>
                <a:gd name="T9" fmla="*/ 20 h 13"/>
                <a:gd name="T10" fmla="*/ 15 w 12"/>
                <a:gd name="T11" fmla="*/ 0 h 13"/>
                <a:gd name="T12" fmla="*/ 15 w 12"/>
                <a:gd name="T13" fmla="*/ 0 h 13"/>
                <a:gd name="T14" fmla="*/ 0 60000 65536"/>
                <a:gd name="T15" fmla="*/ 0 60000 65536"/>
                <a:gd name="T16" fmla="*/ 0 60000 65536"/>
                <a:gd name="T17" fmla="*/ 0 60000 65536"/>
                <a:gd name="T18" fmla="*/ 0 60000 65536"/>
                <a:gd name="T19" fmla="*/ 0 60000 65536"/>
                <a:gd name="T20" fmla="*/ 0 60000 65536"/>
                <a:gd name="T21" fmla="*/ 0 w 12"/>
                <a:gd name="T22" fmla="*/ 0 h 13"/>
                <a:gd name="T23" fmla="*/ 12 w 1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3">
                  <a:moveTo>
                    <a:pt x="12" y="0"/>
                  </a:moveTo>
                  <a:lnTo>
                    <a:pt x="0" y="0"/>
                  </a:lnTo>
                  <a:lnTo>
                    <a:pt x="12" y="0"/>
                  </a:lnTo>
                  <a:lnTo>
                    <a:pt x="12" y="13"/>
                  </a:lnTo>
                  <a:lnTo>
                    <a:pt x="12"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62" name="Freeform 90"/>
            <p:cNvSpPr>
              <a:spLocks/>
            </p:cNvSpPr>
            <p:nvPr/>
          </p:nvSpPr>
          <p:spPr bwMode="auto">
            <a:xfrm>
              <a:off x="1160" y="2801"/>
              <a:ext cx="254" cy="345"/>
            </a:xfrm>
            <a:custGeom>
              <a:avLst/>
              <a:gdLst>
                <a:gd name="T0" fmla="*/ 45 w 211"/>
                <a:gd name="T1" fmla="*/ 173 h 224"/>
                <a:gd name="T2" fmla="*/ 0 w 211"/>
                <a:gd name="T3" fmla="*/ 211 h 224"/>
                <a:gd name="T4" fmla="*/ 45 w 211"/>
                <a:gd name="T5" fmla="*/ 229 h 224"/>
                <a:gd name="T6" fmla="*/ 30 w 211"/>
                <a:gd name="T7" fmla="*/ 250 h 224"/>
                <a:gd name="T8" fmla="*/ 75 w 211"/>
                <a:gd name="T9" fmla="*/ 250 h 224"/>
                <a:gd name="T10" fmla="*/ 90 w 211"/>
                <a:gd name="T11" fmla="*/ 250 h 224"/>
                <a:gd name="T12" fmla="*/ 105 w 211"/>
                <a:gd name="T13" fmla="*/ 288 h 224"/>
                <a:gd name="T14" fmla="*/ 149 w 211"/>
                <a:gd name="T15" fmla="*/ 306 h 224"/>
                <a:gd name="T16" fmla="*/ 179 w 211"/>
                <a:gd name="T17" fmla="*/ 327 h 224"/>
                <a:gd name="T18" fmla="*/ 165 w 211"/>
                <a:gd name="T19" fmla="*/ 345 h 224"/>
                <a:gd name="T20" fmla="*/ 179 w 211"/>
                <a:gd name="T21" fmla="*/ 345 h 224"/>
                <a:gd name="T22" fmla="*/ 209 w 211"/>
                <a:gd name="T23" fmla="*/ 288 h 224"/>
                <a:gd name="T24" fmla="*/ 195 w 211"/>
                <a:gd name="T25" fmla="*/ 288 h 224"/>
                <a:gd name="T26" fmla="*/ 195 w 211"/>
                <a:gd name="T27" fmla="*/ 268 h 224"/>
                <a:gd name="T28" fmla="*/ 209 w 211"/>
                <a:gd name="T29" fmla="*/ 250 h 224"/>
                <a:gd name="T30" fmla="*/ 195 w 211"/>
                <a:gd name="T31" fmla="*/ 250 h 224"/>
                <a:gd name="T32" fmla="*/ 195 w 211"/>
                <a:gd name="T33" fmla="*/ 229 h 224"/>
                <a:gd name="T34" fmla="*/ 209 w 211"/>
                <a:gd name="T35" fmla="*/ 229 h 224"/>
                <a:gd name="T36" fmla="*/ 224 w 211"/>
                <a:gd name="T37" fmla="*/ 250 h 224"/>
                <a:gd name="T38" fmla="*/ 240 w 211"/>
                <a:gd name="T39" fmla="*/ 250 h 224"/>
                <a:gd name="T40" fmla="*/ 254 w 211"/>
                <a:gd name="T41" fmla="*/ 268 h 224"/>
                <a:gd name="T42" fmla="*/ 254 w 211"/>
                <a:gd name="T43" fmla="*/ 268 h 224"/>
                <a:gd name="T44" fmla="*/ 254 w 211"/>
                <a:gd name="T45" fmla="*/ 250 h 224"/>
                <a:gd name="T46" fmla="*/ 254 w 211"/>
                <a:gd name="T47" fmla="*/ 250 h 224"/>
                <a:gd name="T48" fmla="*/ 254 w 211"/>
                <a:gd name="T49" fmla="*/ 211 h 224"/>
                <a:gd name="T50" fmla="*/ 254 w 211"/>
                <a:gd name="T51" fmla="*/ 193 h 224"/>
                <a:gd name="T52" fmla="*/ 254 w 211"/>
                <a:gd name="T53" fmla="*/ 193 h 224"/>
                <a:gd name="T54" fmla="*/ 254 w 211"/>
                <a:gd name="T55" fmla="*/ 154 h 224"/>
                <a:gd name="T56" fmla="*/ 209 w 211"/>
                <a:gd name="T57" fmla="*/ 154 h 224"/>
                <a:gd name="T58" fmla="*/ 165 w 211"/>
                <a:gd name="T59" fmla="*/ 116 h 224"/>
                <a:gd name="T60" fmla="*/ 149 w 211"/>
                <a:gd name="T61" fmla="*/ 95 h 224"/>
                <a:gd name="T62" fmla="*/ 135 w 211"/>
                <a:gd name="T63" fmla="*/ 95 h 224"/>
                <a:gd name="T64" fmla="*/ 149 w 211"/>
                <a:gd name="T65" fmla="*/ 57 h 224"/>
                <a:gd name="T66" fmla="*/ 149 w 211"/>
                <a:gd name="T67" fmla="*/ 39 h 224"/>
                <a:gd name="T68" fmla="*/ 165 w 211"/>
                <a:gd name="T69" fmla="*/ 39 h 224"/>
                <a:gd name="T70" fmla="*/ 179 w 211"/>
                <a:gd name="T71" fmla="*/ 0 h 224"/>
                <a:gd name="T72" fmla="*/ 165 w 211"/>
                <a:gd name="T73" fmla="*/ 0 h 224"/>
                <a:gd name="T74" fmla="*/ 165 w 211"/>
                <a:gd name="T75" fmla="*/ 0 h 224"/>
                <a:gd name="T76" fmla="*/ 90 w 211"/>
                <a:gd name="T77" fmla="*/ 39 h 224"/>
                <a:gd name="T78" fmla="*/ 90 w 211"/>
                <a:gd name="T79" fmla="*/ 39 h 224"/>
                <a:gd name="T80" fmla="*/ 75 w 211"/>
                <a:gd name="T81" fmla="*/ 77 h 224"/>
                <a:gd name="T82" fmla="*/ 60 w 211"/>
                <a:gd name="T83" fmla="*/ 77 h 224"/>
                <a:gd name="T84" fmla="*/ 60 w 211"/>
                <a:gd name="T85" fmla="*/ 95 h 224"/>
                <a:gd name="T86" fmla="*/ 60 w 211"/>
                <a:gd name="T87" fmla="*/ 154 h 224"/>
                <a:gd name="T88" fmla="*/ 45 w 211"/>
                <a:gd name="T89" fmla="*/ 154 h 224"/>
                <a:gd name="T90" fmla="*/ 45 w 211"/>
                <a:gd name="T91" fmla="*/ 173 h 2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1"/>
                <a:gd name="T139" fmla="*/ 0 h 224"/>
                <a:gd name="T140" fmla="*/ 211 w 211"/>
                <a:gd name="T141" fmla="*/ 224 h 22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1" h="224">
                  <a:moveTo>
                    <a:pt x="37" y="112"/>
                  </a:moveTo>
                  <a:lnTo>
                    <a:pt x="0" y="137"/>
                  </a:lnTo>
                  <a:lnTo>
                    <a:pt x="37" y="149"/>
                  </a:lnTo>
                  <a:lnTo>
                    <a:pt x="25" y="162"/>
                  </a:lnTo>
                  <a:lnTo>
                    <a:pt x="62" y="162"/>
                  </a:lnTo>
                  <a:lnTo>
                    <a:pt x="75" y="162"/>
                  </a:lnTo>
                  <a:lnTo>
                    <a:pt x="87" y="187"/>
                  </a:lnTo>
                  <a:lnTo>
                    <a:pt x="124" y="199"/>
                  </a:lnTo>
                  <a:lnTo>
                    <a:pt x="149" y="212"/>
                  </a:lnTo>
                  <a:lnTo>
                    <a:pt x="137" y="224"/>
                  </a:lnTo>
                  <a:lnTo>
                    <a:pt x="149" y="224"/>
                  </a:lnTo>
                  <a:lnTo>
                    <a:pt x="174" y="187"/>
                  </a:lnTo>
                  <a:lnTo>
                    <a:pt x="162" y="187"/>
                  </a:lnTo>
                  <a:lnTo>
                    <a:pt x="162" y="174"/>
                  </a:lnTo>
                  <a:lnTo>
                    <a:pt x="174" y="162"/>
                  </a:lnTo>
                  <a:lnTo>
                    <a:pt x="162" y="162"/>
                  </a:lnTo>
                  <a:lnTo>
                    <a:pt x="162" y="149"/>
                  </a:lnTo>
                  <a:lnTo>
                    <a:pt x="174" y="149"/>
                  </a:lnTo>
                  <a:lnTo>
                    <a:pt x="186" y="162"/>
                  </a:lnTo>
                  <a:lnTo>
                    <a:pt x="199" y="162"/>
                  </a:lnTo>
                  <a:lnTo>
                    <a:pt x="211" y="174"/>
                  </a:lnTo>
                  <a:lnTo>
                    <a:pt x="211" y="162"/>
                  </a:lnTo>
                  <a:lnTo>
                    <a:pt x="211" y="137"/>
                  </a:lnTo>
                  <a:lnTo>
                    <a:pt x="211" y="125"/>
                  </a:lnTo>
                  <a:lnTo>
                    <a:pt x="211" y="100"/>
                  </a:lnTo>
                  <a:lnTo>
                    <a:pt x="174" y="100"/>
                  </a:lnTo>
                  <a:lnTo>
                    <a:pt x="137" y="75"/>
                  </a:lnTo>
                  <a:lnTo>
                    <a:pt x="124" y="62"/>
                  </a:lnTo>
                  <a:lnTo>
                    <a:pt x="112" y="62"/>
                  </a:lnTo>
                  <a:lnTo>
                    <a:pt x="124" y="37"/>
                  </a:lnTo>
                  <a:lnTo>
                    <a:pt x="124" y="25"/>
                  </a:lnTo>
                  <a:lnTo>
                    <a:pt x="137" y="25"/>
                  </a:lnTo>
                  <a:lnTo>
                    <a:pt x="149" y="0"/>
                  </a:lnTo>
                  <a:lnTo>
                    <a:pt x="137" y="0"/>
                  </a:lnTo>
                  <a:lnTo>
                    <a:pt x="75" y="25"/>
                  </a:lnTo>
                  <a:lnTo>
                    <a:pt x="62" y="50"/>
                  </a:lnTo>
                  <a:lnTo>
                    <a:pt x="50" y="50"/>
                  </a:lnTo>
                  <a:lnTo>
                    <a:pt x="50" y="62"/>
                  </a:lnTo>
                  <a:lnTo>
                    <a:pt x="50" y="100"/>
                  </a:lnTo>
                  <a:lnTo>
                    <a:pt x="37" y="100"/>
                  </a:lnTo>
                  <a:lnTo>
                    <a:pt x="37" y="112"/>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63" name="Freeform 91"/>
            <p:cNvSpPr>
              <a:spLocks/>
            </p:cNvSpPr>
            <p:nvPr/>
          </p:nvSpPr>
          <p:spPr bwMode="auto">
            <a:xfrm>
              <a:off x="1130" y="3012"/>
              <a:ext cx="104" cy="134"/>
            </a:xfrm>
            <a:custGeom>
              <a:avLst/>
              <a:gdLst>
                <a:gd name="T0" fmla="*/ 45 w 87"/>
                <a:gd name="T1" fmla="*/ 0 h 87"/>
                <a:gd name="T2" fmla="*/ 16 w 87"/>
                <a:gd name="T3" fmla="*/ 18 h 87"/>
                <a:gd name="T4" fmla="*/ 0 w 87"/>
                <a:gd name="T5" fmla="*/ 77 h 87"/>
                <a:gd name="T6" fmla="*/ 0 w 87"/>
                <a:gd name="T7" fmla="*/ 95 h 87"/>
                <a:gd name="T8" fmla="*/ 16 w 87"/>
                <a:gd name="T9" fmla="*/ 95 h 87"/>
                <a:gd name="T10" fmla="*/ 16 w 87"/>
                <a:gd name="T11" fmla="*/ 77 h 87"/>
                <a:gd name="T12" fmla="*/ 30 w 87"/>
                <a:gd name="T13" fmla="*/ 77 h 87"/>
                <a:gd name="T14" fmla="*/ 16 w 87"/>
                <a:gd name="T15" fmla="*/ 116 h 87"/>
                <a:gd name="T16" fmla="*/ 30 w 87"/>
                <a:gd name="T17" fmla="*/ 134 h 87"/>
                <a:gd name="T18" fmla="*/ 60 w 87"/>
                <a:gd name="T19" fmla="*/ 116 h 87"/>
                <a:gd name="T20" fmla="*/ 74 w 87"/>
                <a:gd name="T21" fmla="*/ 95 h 87"/>
                <a:gd name="T22" fmla="*/ 90 w 87"/>
                <a:gd name="T23" fmla="*/ 77 h 87"/>
                <a:gd name="T24" fmla="*/ 104 w 87"/>
                <a:gd name="T25" fmla="*/ 39 h 87"/>
                <a:gd name="T26" fmla="*/ 60 w 87"/>
                <a:gd name="T27" fmla="*/ 39 h 87"/>
                <a:gd name="T28" fmla="*/ 74 w 87"/>
                <a:gd name="T29" fmla="*/ 18 h 87"/>
                <a:gd name="T30" fmla="*/ 45 w 87"/>
                <a:gd name="T31" fmla="*/ 0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
                <a:gd name="T49" fmla="*/ 0 h 87"/>
                <a:gd name="T50" fmla="*/ 87 w 87"/>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 h="87">
                  <a:moveTo>
                    <a:pt x="38" y="0"/>
                  </a:moveTo>
                  <a:lnTo>
                    <a:pt x="13" y="12"/>
                  </a:lnTo>
                  <a:lnTo>
                    <a:pt x="0" y="50"/>
                  </a:lnTo>
                  <a:lnTo>
                    <a:pt x="0" y="62"/>
                  </a:lnTo>
                  <a:lnTo>
                    <a:pt x="13" y="62"/>
                  </a:lnTo>
                  <a:lnTo>
                    <a:pt x="13" y="50"/>
                  </a:lnTo>
                  <a:lnTo>
                    <a:pt x="25" y="50"/>
                  </a:lnTo>
                  <a:lnTo>
                    <a:pt x="13" y="75"/>
                  </a:lnTo>
                  <a:lnTo>
                    <a:pt x="25" y="87"/>
                  </a:lnTo>
                  <a:lnTo>
                    <a:pt x="50" y="75"/>
                  </a:lnTo>
                  <a:lnTo>
                    <a:pt x="62" y="62"/>
                  </a:lnTo>
                  <a:lnTo>
                    <a:pt x="75" y="50"/>
                  </a:lnTo>
                  <a:lnTo>
                    <a:pt x="87" y="25"/>
                  </a:lnTo>
                  <a:lnTo>
                    <a:pt x="50" y="25"/>
                  </a:lnTo>
                  <a:lnTo>
                    <a:pt x="62" y="12"/>
                  </a:lnTo>
                  <a:lnTo>
                    <a:pt x="38"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64" name="Freeform 92"/>
            <p:cNvSpPr>
              <a:spLocks/>
            </p:cNvSpPr>
            <p:nvPr/>
          </p:nvSpPr>
          <p:spPr bwMode="auto">
            <a:xfrm>
              <a:off x="1295" y="2821"/>
              <a:ext cx="298" cy="248"/>
            </a:xfrm>
            <a:custGeom>
              <a:avLst/>
              <a:gdLst>
                <a:gd name="T0" fmla="*/ 30 w 248"/>
                <a:gd name="T1" fmla="*/ 18 h 161"/>
                <a:gd name="T2" fmla="*/ 30 w 248"/>
                <a:gd name="T3" fmla="*/ 37 h 161"/>
                <a:gd name="T4" fmla="*/ 44 w 248"/>
                <a:gd name="T5" fmla="*/ 57 h 161"/>
                <a:gd name="T6" fmla="*/ 44 w 248"/>
                <a:gd name="T7" fmla="*/ 37 h 161"/>
                <a:gd name="T8" fmla="*/ 44 w 248"/>
                <a:gd name="T9" fmla="*/ 18 h 161"/>
                <a:gd name="T10" fmla="*/ 60 w 248"/>
                <a:gd name="T11" fmla="*/ 18 h 161"/>
                <a:gd name="T12" fmla="*/ 60 w 248"/>
                <a:gd name="T13" fmla="*/ 0 h 161"/>
                <a:gd name="T14" fmla="*/ 105 w 248"/>
                <a:gd name="T15" fmla="*/ 18 h 161"/>
                <a:gd name="T16" fmla="*/ 119 w 248"/>
                <a:gd name="T17" fmla="*/ 18 h 161"/>
                <a:gd name="T18" fmla="*/ 224 w 248"/>
                <a:gd name="T19" fmla="*/ 37 h 161"/>
                <a:gd name="T20" fmla="*/ 224 w 248"/>
                <a:gd name="T21" fmla="*/ 57 h 161"/>
                <a:gd name="T22" fmla="*/ 254 w 248"/>
                <a:gd name="T23" fmla="*/ 75 h 161"/>
                <a:gd name="T24" fmla="*/ 254 w 248"/>
                <a:gd name="T25" fmla="*/ 96 h 161"/>
                <a:gd name="T26" fmla="*/ 298 w 248"/>
                <a:gd name="T27" fmla="*/ 114 h 161"/>
                <a:gd name="T28" fmla="*/ 268 w 248"/>
                <a:gd name="T29" fmla="*/ 114 h 161"/>
                <a:gd name="T30" fmla="*/ 268 w 248"/>
                <a:gd name="T31" fmla="*/ 134 h 161"/>
                <a:gd name="T32" fmla="*/ 268 w 248"/>
                <a:gd name="T33" fmla="*/ 152 h 161"/>
                <a:gd name="T34" fmla="*/ 254 w 248"/>
                <a:gd name="T35" fmla="*/ 134 h 161"/>
                <a:gd name="T36" fmla="*/ 254 w 248"/>
                <a:gd name="T37" fmla="*/ 173 h 161"/>
                <a:gd name="T38" fmla="*/ 254 w 248"/>
                <a:gd name="T39" fmla="*/ 191 h 161"/>
                <a:gd name="T40" fmla="*/ 224 w 248"/>
                <a:gd name="T41" fmla="*/ 191 h 161"/>
                <a:gd name="T42" fmla="*/ 209 w 248"/>
                <a:gd name="T43" fmla="*/ 191 h 161"/>
                <a:gd name="T44" fmla="*/ 179 w 248"/>
                <a:gd name="T45" fmla="*/ 173 h 161"/>
                <a:gd name="T46" fmla="*/ 165 w 248"/>
                <a:gd name="T47" fmla="*/ 191 h 161"/>
                <a:gd name="T48" fmla="*/ 193 w 248"/>
                <a:gd name="T49" fmla="*/ 230 h 161"/>
                <a:gd name="T50" fmla="*/ 165 w 248"/>
                <a:gd name="T51" fmla="*/ 248 h 161"/>
                <a:gd name="T52" fmla="*/ 119 w 248"/>
                <a:gd name="T53" fmla="*/ 248 h 161"/>
                <a:gd name="T54" fmla="*/ 119 w 248"/>
                <a:gd name="T55" fmla="*/ 230 h 161"/>
                <a:gd name="T56" fmla="*/ 119 w 248"/>
                <a:gd name="T57" fmla="*/ 230 h 161"/>
                <a:gd name="T58" fmla="*/ 119 w 248"/>
                <a:gd name="T59" fmla="*/ 191 h 161"/>
                <a:gd name="T60" fmla="*/ 119 w 248"/>
                <a:gd name="T61" fmla="*/ 173 h 161"/>
                <a:gd name="T62" fmla="*/ 119 w 248"/>
                <a:gd name="T63" fmla="*/ 173 h 161"/>
                <a:gd name="T64" fmla="*/ 119 w 248"/>
                <a:gd name="T65" fmla="*/ 134 h 161"/>
                <a:gd name="T66" fmla="*/ 75 w 248"/>
                <a:gd name="T67" fmla="*/ 134 h 161"/>
                <a:gd name="T68" fmla="*/ 30 w 248"/>
                <a:gd name="T69" fmla="*/ 96 h 161"/>
                <a:gd name="T70" fmla="*/ 14 w 248"/>
                <a:gd name="T71" fmla="*/ 75 h 161"/>
                <a:gd name="T72" fmla="*/ 0 w 248"/>
                <a:gd name="T73" fmla="*/ 75 h 161"/>
                <a:gd name="T74" fmla="*/ 14 w 248"/>
                <a:gd name="T75" fmla="*/ 37 h 161"/>
                <a:gd name="T76" fmla="*/ 14 w 248"/>
                <a:gd name="T77" fmla="*/ 18 h 161"/>
                <a:gd name="T78" fmla="*/ 30 w 248"/>
                <a:gd name="T79" fmla="*/ 18 h 1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8"/>
                <a:gd name="T121" fmla="*/ 0 h 161"/>
                <a:gd name="T122" fmla="*/ 248 w 248"/>
                <a:gd name="T123" fmla="*/ 161 h 1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8" h="161">
                  <a:moveTo>
                    <a:pt x="25" y="12"/>
                  </a:moveTo>
                  <a:lnTo>
                    <a:pt x="25" y="24"/>
                  </a:lnTo>
                  <a:lnTo>
                    <a:pt x="37" y="37"/>
                  </a:lnTo>
                  <a:lnTo>
                    <a:pt x="37" y="24"/>
                  </a:lnTo>
                  <a:lnTo>
                    <a:pt x="37" y="12"/>
                  </a:lnTo>
                  <a:lnTo>
                    <a:pt x="50" y="12"/>
                  </a:lnTo>
                  <a:lnTo>
                    <a:pt x="50" y="0"/>
                  </a:lnTo>
                  <a:lnTo>
                    <a:pt x="87" y="12"/>
                  </a:lnTo>
                  <a:lnTo>
                    <a:pt x="99" y="12"/>
                  </a:lnTo>
                  <a:lnTo>
                    <a:pt x="186" y="24"/>
                  </a:lnTo>
                  <a:lnTo>
                    <a:pt x="186" y="37"/>
                  </a:lnTo>
                  <a:lnTo>
                    <a:pt x="211" y="49"/>
                  </a:lnTo>
                  <a:lnTo>
                    <a:pt x="211" y="62"/>
                  </a:lnTo>
                  <a:lnTo>
                    <a:pt x="248" y="74"/>
                  </a:lnTo>
                  <a:lnTo>
                    <a:pt x="223" y="74"/>
                  </a:lnTo>
                  <a:lnTo>
                    <a:pt x="223" y="87"/>
                  </a:lnTo>
                  <a:lnTo>
                    <a:pt x="223" y="99"/>
                  </a:lnTo>
                  <a:lnTo>
                    <a:pt x="211" y="87"/>
                  </a:lnTo>
                  <a:lnTo>
                    <a:pt x="211" y="112"/>
                  </a:lnTo>
                  <a:lnTo>
                    <a:pt x="211" y="124"/>
                  </a:lnTo>
                  <a:lnTo>
                    <a:pt x="186" y="124"/>
                  </a:lnTo>
                  <a:lnTo>
                    <a:pt x="174" y="124"/>
                  </a:lnTo>
                  <a:lnTo>
                    <a:pt x="149" y="112"/>
                  </a:lnTo>
                  <a:lnTo>
                    <a:pt x="137" y="124"/>
                  </a:lnTo>
                  <a:lnTo>
                    <a:pt x="161" y="149"/>
                  </a:lnTo>
                  <a:lnTo>
                    <a:pt x="137" y="161"/>
                  </a:lnTo>
                  <a:lnTo>
                    <a:pt x="99" y="161"/>
                  </a:lnTo>
                  <a:lnTo>
                    <a:pt x="99" y="149"/>
                  </a:lnTo>
                  <a:lnTo>
                    <a:pt x="99" y="124"/>
                  </a:lnTo>
                  <a:lnTo>
                    <a:pt x="99" y="112"/>
                  </a:lnTo>
                  <a:lnTo>
                    <a:pt x="99" y="87"/>
                  </a:lnTo>
                  <a:lnTo>
                    <a:pt x="62" y="87"/>
                  </a:lnTo>
                  <a:lnTo>
                    <a:pt x="25" y="62"/>
                  </a:lnTo>
                  <a:lnTo>
                    <a:pt x="12" y="49"/>
                  </a:lnTo>
                  <a:lnTo>
                    <a:pt x="0" y="49"/>
                  </a:lnTo>
                  <a:lnTo>
                    <a:pt x="12" y="24"/>
                  </a:lnTo>
                  <a:lnTo>
                    <a:pt x="12" y="12"/>
                  </a:lnTo>
                  <a:lnTo>
                    <a:pt x="25" y="12"/>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65" name="Freeform 93"/>
            <p:cNvSpPr>
              <a:spLocks/>
            </p:cNvSpPr>
            <p:nvPr/>
          </p:nvSpPr>
          <p:spPr bwMode="auto">
            <a:xfrm>
              <a:off x="1115" y="3050"/>
              <a:ext cx="240" cy="420"/>
            </a:xfrm>
            <a:custGeom>
              <a:avLst/>
              <a:gdLst>
                <a:gd name="T0" fmla="*/ 30 w 199"/>
                <a:gd name="T1" fmla="*/ 77 h 273"/>
                <a:gd name="T2" fmla="*/ 0 w 199"/>
                <a:gd name="T3" fmla="*/ 95 h 273"/>
                <a:gd name="T4" fmla="*/ 0 w 199"/>
                <a:gd name="T5" fmla="*/ 134 h 273"/>
                <a:gd name="T6" fmla="*/ 30 w 199"/>
                <a:gd name="T7" fmla="*/ 152 h 273"/>
                <a:gd name="T8" fmla="*/ 30 w 199"/>
                <a:gd name="T9" fmla="*/ 172 h 273"/>
                <a:gd name="T10" fmla="*/ 45 w 199"/>
                <a:gd name="T11" fmla="*/ 191 h 273"/>
                <a:gd name="T12" fmla="*/ 60 w 199"/>
                <a:gd name="T13" fmla="*/ 229 h 273"/>
                <a:gd name="T14" fmla="*/ 89 w 199"/>
                <a:gd name="T15" fmla="*/ 286 h 273"/>
                <a:gd name="T16" fmla="*/ 89 w 199"/>
                <a:gd name="T17" fmla="*/ 306 h 273"/>
                <a:gd name="T18" fmla="*/ 119 w 199"/>
                <a:gd name="T19" fmla="*/ 363 h 273"/>
                <a:gd name="T20" fmla="*/ 180 w 199"/>
                <a:gd name="T21" fmla="*/ 382 h 273"/>
                <a:gd name="T22" fmla="*/ 194 w 199"/>
                <a:gd name="T23" fmla="*/ 420 h 273"/>
                <a:gd name="T24" fmla="*/ 224 w 199"/>
                <a:gd name="T25" fmla="*/ 382 h 273"/>
                <a:gd name="T26" fmla="*/ 224 w 199"/>
                <a:gd name="T27" fmla="*/ 345 h 273"/>
                <a:gd name="T28" fmla="*/ 240 w 199"/>
                <a:gd name="T29" fmla="*/ 325 h 273"/>
                <a:gd name="T30" fmla="*/ 224 w 199"/>
                <a:gd name="T31" fmla="*/ 268 h 273"/>
                <a:gd name="T32" fmla="*/ 210 w 199"/>
                <a:gd name="T33" fmla="*/ 248 h 273"/>
                <a:gd name="T34" fmla="*/ 210 w 199"/>
                <a:gd name="T35" fmla="*/ 229 h 273"/>
                <a:gd name="T36" fmla="*/ 194 w 199"/>
                <a:gd name="T37" fmla="*/ 229 h 273"/>
                <a:gd name="T38" fmla="*/ 180 w 199"/>
                <a:gd name="T39" fmla="*/ 229 h 273"/>
                <a:gd name="T40" fmla="*/ 165 w 199"/>
                <a:gd name="T41" fmla="*/ 211 h 273"/>
                <a:gd name="T42" fmla="*/ 150 w 199"/>
                <a:gd name="T43" fmla="*/ 229 h 273"/>
                <a:gd name="T44" fmla="*/ 135 w 199"/>
                <a:gd name="T45" fmla="*/ 191 h 273"/>
                <a:gd name="T46" fmla="*/ 165 w 199"/>
                <a:gd name="T47" fmla="*/ 172 h 273"/>
                <a:gd name="T48" fmla="*/ 165 w 199"/>
                <a:gd name="T49" fmla="*/ 152 h 273"/>
                <a:gd name="T50" fmla="*/ 224 w 199"/>
                <a:gd name="T51" fmla="*/ 95 h 273"/>
                <a:gd name="T52" fmla="*/ 210 w 199"/>
                <a:gd name="T53" fmla="*/ 95 h 273"/>
                <a:gd name="T54" fmla="*/ 224 w 199"/>
                <a:gd name="T55" fmla="*/ 77 h 273"/>
                <a:gd name="T56" fmla="*/ 194 w 199"/>
                <a:gd name="T57" fmla="*/ 57 h 273"/>
                <a:gd name="T58" fmla="*/ 150 w 199"/>
                <a:gd name="T59" fmla="*/ 38 h 273"/>
                <a:gd name="T60" fmla="*/ 135 w 199"/>
                <a:gd name="T61" fmla="*/ 0 h 273"/>
                <a:gd name="T62" fmla="*/ 119 w 199"/>
                <a:gd name="T63" fmla="*/ 0 h 273"/>
                <a:gd name="T64" fmla="*/ 105 w 199"/>
                <a:gd name="T65" fmla="*/ 38 h 273"/>
                <a:gd name="T66" fmla="*/ 89 w 199"/>
                <a:gd name="T67" fmla="*/ 57 h 273"/>
                <a:gd name="T68" fmla="*/ 75 w 199"/>
                <a:gd name="T69" fmla="*/ 77 h 273"/>
                <a:gd name="T70" fmla="*/ 45 w 199"/>
                <a:gd name="T71" fmla="*/ 95 h 273"/>
                <a:gd name="T72" fmla="*/ 30 w 199"/>
                <a:gd name="T73" fmla="*/ 77 h 2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9"/>
                <a:gd name="T112" fmla="*/ 0 h 273"/>
                <a:gd name="T113" fmla="*/ 199 w 199"/>
                <a:gd name="T114" fmla="*/ 273 h 27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9" h="273">
                  <a:moveTo>
                    <a:pt x="25" y="50"/>
                  </a:moveTo>
                  <a:lnTo>
                    <a:pt x="0" y="62"/>
                  </a:lnTo>
                  <a:lnTo>
                    <a:pt x="0" y="87"/>
                  </a:lnTo>
                  <a:lnTo>
                    <a:pt x="25" y="99"/>
                  </a:lnTo>
                  <a:lnTo>
                    <a:pt x="25" y="112"/>
                  </a:lnTo>
                  <a:lnTo>
                    <a:pt x="37" y="124"/>
                  </a:lnTo>
                  <a:lnTo>
                    <a:pt x="50" y="149"/>
                  </a:lnTo>
                  <a:lnTo>
                    <a:pt x="74" y="186"/>
                  </a:lnTo>
                  <a:lnTo>
                    <a:pt x="74" y="199"/>
                  </a:lnTo>
                  <a:lnTo>
                    <a:pt x="99" y="236"/>
                  </a:lnTo>
                  <a:lnTo>
                    <a:pt x="149" y="248"/>
                  </a:lnTo>
                  <a:lnTo>
                    <a:pt x="161" y="273"/>
                  </a:lnTo>
                  <a:lnTo>
                    <a:pt x="186" y="248"/>
                  </a:lnTo>
                  <a:lnTo>
                    <a:pt x="186" y="224"/>
                  </a:lnTo>
                  <a:lnTo>
                    <a:pt x="199" y="211"/>
                  </a:lnTo>
                  <a:lnTo>
                    <a:pt x="186" y="174"/>
                  </a:lnTo>
                  <a:lnTo>
                    <a:pt x="174" y="161"/>
                  </a:lnTo>
                  <a:lnTo>
                    <a:pt x="174" y="149"/>
                  </a:lnTo>
                  <a:lnTo>
                    <a:pt x="161" y="149"/>
                  </a:lnTo>
                  <a:lnTo>
                    <a:pt x="149" y="149"/>
                  </a:lnTo>
                  <a:lnTo>
                    <a:pt x="137" y="137"/>
                  </a:lnTo>
                  <a:lnTo>
                    <a:pt x="124" y="149"/>
                  </a:lnTo>
                  <a:lnTo>
                    <a:pt x="112" y="124"/>
                  </a:lnTo>
                  <a:lnTo>
                    <a:pt x="137" y="112"/>
                  </a:lnTo>
                  <a:lnTo>
                    <a:pt x="137" y="99"/>
                  </a:lnTo>
                  <a:lnTo>
                    <a:pt x="186" y="62"/>
                  </a:lnTo>
                  <a:lnTo>
                    <a:pt x="174" y="62"/>
                  </a:lnTo>
                  <a:lnTo>
                    <a:pt x="186" y="50"/>
                  </a:lnTo>
                  <a:lnTo>
                    <a:pt x="161" y="37"/>
                  </a:lnTo>
                  <a:lnTo>
                    <a:pt x="124" y="25"/>
                  </a:lnTo>
                  <a:lnTo>
                    <a:pt x="112" y="0"/>
                  </a:lnTo>
                  <a:lnTo>
                    <a:pt x="99" y="0"/>
                  </a:lnTo>
                  <a:lnTo>
                    <a:pt x="87" y="25"/>
                  </a:lnTo>
                  <a:lnTo>
                    <a:pt x="74" y="37"/>
                  </a:lnTo>
                  <a:lnTo>
                    <a:pt x="62" y="50"/>
                  </a:lnTo>
                  <a:lnTo>
                    <a:pt x="37" y="62"/>
                  </a:lnTo>
                  <a:lnTo>
                    <a:pt x="25" y="50"/>
                  </a:lnTo>
                  <a:close/>
                </a:path>
              </a:pathLst>
            </a:custGeom>
            <a:grp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66" name="Freeform 94"/>
            <p:cNvSpPr>
              <a:spLocks/>
            </p:cNvSpPr>
            <p:nvPr/>
          </p:nvSpPr>
          <p:spPr bwMode="auto">
            <a:xfrm>
              <a:off x="1234" y="3451"/>
              <a:ext cx="135" cy="764"/>
            </a:xfrm>
            <a:custGeom>
              <a:avLst/>
              <a:gdLst>
                <a:gd name="T0" fmla="*/ 75 w 112"/>
                <a:gd name="T1" fmla="*/ 18 h 497"/>
                <a:gd name="T2" fmla="*/ 90 w 112"/>
                <a:gd name="T3" fmla="*/ 38 h 497"/>
                <a:gd name="T4" fmla="*/ 75 w 112"/>
                <a:gd name="T5" fmla="*/ 172 h 497"/>
                <a:gd name="T6" fmla="*/ 75 w 112"/>
                <a:gd name="T7" fmla="*/ 191 h 497"/>
                <a:gd name="T8" fmla="*/ 60 w 112"/>
                <a:gd name="T9" fmla="*/ 211 h 497"/>
                <a:gd name="T10" fmla="*/ 46 w 112"/>
                <a:gd name="T11" fmla="*/ 267 h 497"/>
                <a:gd name="T12" fmla="*/ 60 w 112"/>
                <a:gd name="T13" fmla="*/ 286 h 497"/>
                <a:gd name="T14" fmla="*/ 46 w 112"/>
                <a:gd name="T15" fmla="*/ 383 h 497"/>
                <a:gd name="T16" fmla="*/ 16 w 112"/>
                <a:gd name="T17" fmla="*/ 420 h 497"/>
                <a:gd name="T18" fmla="*/ 30 w 112"/>
                <a:gd name="T19" fmla="*/ 458 h 497"/>
                <a:gd name="T20" fmla="*/ 30 w 112"/>
                <a:gd name="T21" fmla="*/ 497 h 497"/>
                <a:gd name="T22" fmla="*/ 46 w 112"/>
                <a:gd name="T23" fmla="*/ 517 h 497"/>
                <a:gd name="T24" fmla="*/ 46 w 112"/>
                <a:gd name="T25" fmla="*/ 535 h 497"/>
                <a:gd name="T26" fmla="*/ 30 w 112"/>
                <a:gd name="T27" fmla="*/ 553 h 497"/>
                <a:gd name="T28" fmla="*/ 46 w 112"/>
                <a:gd name="T29" fmla="*/ 592 h 497"/>
                <a:gd name="T30" fmla="*/ 30 w 112"/>
                <a:gd name="T31" fmla="*/ 592 h 497"/>
                <a:gd name="T32" fmla="*/ 0 w 112"/>
                <a:gd name="T33" fmla="*/ 612 h 497"/>
                <a:gd name="T34" fmla="*/ 0 w 112"/>
                <a:gd name="T35" fmla="*/ 612 h 497"/>
                <a:gd name="T36" fmla="*/ 16 w 112"/>
                <a:gd name="T37" fmla="*/ 630 h 497"/>
                <a:gd name="T38" fmla="*/ 16 w 112"/>
                <a:gd name="T39" fmla="*/ 650 h 497"/>
                <a:gd name="T40" fmla="*/ 30 w 112"/>
                <a:gd name="T41" fmla="*/ 650 h 497"/>
                <a:gd name="T42" fmla="*/ 16 w 112"/>
                <a:gd name="T43" fmla="*/ 669 h 497"/>
                <a:gd name="T44" fmla="*/ 16 w 112"/>
                <a:gd name="T45" fmla="*/ 687 h 497"/>
                <a:gd name="T46" fmla="*/ 16 w 112"/>
                <a:gd name="T47" fmla="*/ 726 h 497"/>
                <a:gd name="T48" fmla="*/ 30 w 112"/>
                <a:gd name="T49" fmla="*/ 726 h 497"/>
                <a:gd name="T50" fmla="*/ 30 w 112"/>
                <a:gd name="T51" fmla="*/ 764 h 497"/>
                <a:gd name="T52" fmla="*/ 46 w 112"/>
                <a:gd name="T53" fmla="*/ 764 h 497"/>
                <a:gd name="T54" fmla="*/ 46 w 112"/>
                <a:gd name="T55" fmla="*/ 746 h 497"/>
                <a:gd name="T56" fmla="*/ 60 w 112"/>
                <a:gd name="T57" fmla="*/ 746 h 497"/>
                <a:gd name="T58" fmla="*/ 46 w 112"/>
                <a:gd name="T59" fmla="*/ 764 h 497"/>
                <a:gd name="T60" fmla="*/ 60 w 112"/>
                <a:gd name="T61" fmla="*/ 764 h 497"/>
                <a:gd name="T62" fmla="*/ 75 w 112"/>
                <a:gd name="T63" fmla="*/ 764 h 497"/>
                <a:gd name="T64" fmla="*/ 75 w 112"/>
                <a:gd name="T65" fmla="*/ 746 h 497"/>
                <a:gd name="T66" fmla="*/ 75 w 112"/>
                <a:gd name="T67" fmla="*/ 746 h 497"/>
                <a:gd name="T68" fmla="*/ 60 w 112"/>
                <a:gd name="T69" fmla="*/ 746 h 497"/>
                <a:gd name="T70" fmla="*/ 46 w 112"/>
                <a:gd name="T71" fmla="*/ 746 h 497"/>
                <a:gd name="T72" fmla="*/ 46 w 112"/>
                <a:gd name="T73" fmla="*/ 726 h 497"/>
                <a:gd name="T74" fmla="*/ 30 w 112"/>
                <a:gd name="T75" fmla="*/ 726 h 497"/>
                <a:gd name="T76" fmla="*/ 30 w 112"/>
                <a:gd name="T77" fmla="*/ 687 h 497"/>
                <a:gd name="T78" fmla="*/ 46 w 112"/>
                <a:gd name="T79" fmla="*/ 669 h 497"/>
                <a:gd name="T80" fmla="*/ 46 w 112"/>
                <a:gd name="T81" fmla="*/ 669 h 497"/>
                <a:gd name="T82" fmla="*/ 30 w 112"/>
                <a:gd name="T83" fmla="*/ 650 h 497"/>
                <a:gd name="T84" fmla="*/ 46 w 112"/>
                <a:gd name="T85" fmla="*/ 630 h 497"/>
                <a:gd name="T86" fmla="*/ 46 w 112"/>
                <a:gd name="T87" fmla="*/ 612 h 497"/>
                <a:gd name="T88" fmla="*/ 60 w 112"/>
                <a:gd name="T89" fmla="*/ 612 h 497"/>
                <a:gd name="T90" fmla="*/ 60 w 112"/>
                <a:gd name="T91" fmla="*/ 592 h 497"/>
                <a:gd name="T92" fmla="*/ 60 w 112"/>
                <a:gd name="T93" fmla="*/ 573 h 497"/>
                <a:gd name="T94" fmla="*/ 60 w 112"/>
                <a:gd name="T95" fmla="*/ 420 h 497"/>
                <a:gd name="T96" fmla="*/ 90 w 112"/>
                <a:gd name="T97" fmla="*/ 401 h 497"/>
                <a:gd name="T98" fmla="*/ 90 w 112"/>
                <a:gd name="T99" fmla="*/ 401 h 497"/>
                <a:gd name="T100" fmla="*/ 75 w 112"/>
                <a:gd name="T101" fmla="*/ 401 h 497"/>
                <a:gd name="T102" fmla="*/ 90 w 112"/>
                <a:gd name="T103" fmla="*/ 344 h 497"/>
                <a:gd name="T104" fmla="*/ 75 w 112"/>
                <a:gd name="T105" fmla="*/ 286 h 497"/>
                <a:gd name="T106" fmla="*/ 105 w 112"/>
                <a:gd name="T107" fmla="*/ 191 h 497"/>
                <a:gd name="T108" fmla="*/ 121 w 112"/>
                <a:gd name="T109" fmla="*/ 152 h 497"/>
                <a:gd name="T110" fmla="*/ 121 w 112"/>
                <a:gd name="T111" fmla="*/ 152 h 497"/>
                <a:gd name="T112" fmla="*/ 135 w 112"/>
                <a:gd name="T113" fmla="*/ 152 h 497"/>
                <a:gd name="T114" fmla="*/ 135 w 112"/>
                <a:gd name="T115" fmla="*/ 152 h 497"/>
                <a:gd name="T116" fmla="*/ 135 w 112"/>
                <a:gd name="T117" fmla="*/ 134 h 497"/>
                <a:gd name="T118" fmla="*/ 121 w 112"/>
                <a:gd name="T119" fmla="*/ 114 h 497"/>
                <a:gd name="T120" fmla="*/ 105 w 112"/>
                <a:gd name="T121" fmla="*/ 0 h 497"/>
                <a:gd name="T122" fmla="*/ 90 w 112"/>
                <a:gd name="T123" fmla="*/ 0 h 497"/>
                <a:gd name="T124" fmla="*/ 75 w 112"/>
                <a:gd name="T125" fmla="*/ 18 h 4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2"/>
                <a:gd name="T190" fmla="*/ 0 h 497"/>
                <a:gd name="T191" fmla="*/ 112 w 112"/>
                <a:gd name="T192" fmla="*/ 497 h 4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2" h="497">
                  <a:moveTo>
                    <a:pt x="62" y="12"/>
                  </a:moveTo>
                  <a:lnTo>
                    <a:pt x="75" y="25"/>
                  </a:lnTo>
                  <a:lnTo>
                    <a:pt x="62" y="112"/>
                  </a:lnTo>
                  <a:lnTo>
                    <a:pt x="62" y="124"/>
                  </a:lnTo>
                  <a:lnTo>
                    <a:pt x="50" y="137"/>
                  </a:lnTo>
                  <a:lnTo>
                    <a:pt x="38" y="174"/>
                  </a:lnTo>
                  <a:lnTo>
                    <a:pt x="50" y="186"/>
                  </a:lnTo>
                  <a:lnTo>
                    <a:pt x="38" y="249"/>
                  </a:lnTo>
                  <a:lnTo>
                    <a:pt x="13" y="273"/>
                  </a:lnTo>
                  <a:lnTo>
                    <a:pt x="25" y="298"/>
                  </a:lnTo>
                  <a:lnTo>
                    <a:pt x="25" y="323"/>
                  </a:lnTo>
                  <a:lnTo>
                    <a:pt x="38" y="336"/>
                  </a:lnTo>
                  <a:lnTo>
                    <a:pt x="38" y="348"/>
                  </a:lnTo>
                  <a:lnTo>
                    <a:pt x="25" y="360"/>
                  </a:lnTo>
                  <a:lnTo>
                    <a:pt x="38" y="385"/>
                  </a:lnTo>
                  <a:lnTo>
                    <a:pt x="25" y="385"/>
                  </a:lnTo>
                  <a:lnTo>
                    <a:pt x="0" y="398"/>
                  </a:lnTo>
                  <a:lnTo>
                    <a:pt x="13" y="410"/>
                  </a:lnTo>
                  <a:lnTo>
                    <a:pt x="13" y="423"/>
                  </a:lnTo>
                  <a:lnTo>
                    <a:pt x="25" y="423"/>
                  </a:lnTo>
                  <a:lnTo>
                    <a:pt x="13" y="435"/>
                  </a:lnTo>
                  <a:lnTo>
                    <a:pt x="13" y="447"/>
                  </a:lnTo>
                  <a:lnTo>
                    <a:pt x="13" y="472"/>
                  </a:lnTo>
                  <a:lnTo>
                    <a:pt x="25" y="472"/>
                  </a:lnTo>
                  <a:lnTo>
                    <a:pt x="25" y="497"/>
                  </a:lnTo>
                  <a:lnTo>
                    <a:pt x="38" y="497"/>
                  </a:lnTo>
                  <a:lnTo>
                    <a:pt x="38" y="485"/>
                  </a:lnTo>
                  <a:lnTo>
                    <a:pt x="50" y="485"/>
                  </a:lnTo>
                  <a:lnTo>
                    <a:pt x="38" y="497"/>
                  </a:lnTo>
                  <a:lnTo>
                    <a:pt x="50" y="497"/>
                  </a:lnTo>
                  <a:lnTo>
                    <a:pt x="62" y="497"/>
                  </a:lnTo>
                  <a:lnTo>
                    <a:pt x="62" y="485"/>
                  </a:lnTo>
                  <a:lnTo>
                    <a:pt x="50" y="485"/>
                  </a:lnTo>
                  <a:lnTo>
                    <a:pt x="38" y="485"/>
                  </a:lnTo>
                  <a:lnTo>
                    <a:pt x="38" y="472"/>
                  </a:lnTo>
                  <a:lnTo>
                    <a:pt x="25" y="472"/>
                  </a:lnTo>
                  <a:lnTo>
                    <a:pt x="25" y="447"/>
                  </a:lnTo>
                  <a:lnTo>
                    <a:pt x="38" y="435"/>
                  </a:lnTo>
                  <a:lnTo>
                    <a:pt x="25" y="423"/>
                  </a:lnTo>
                  <a:lnTo>
                    <a:pt x="38" y="410"/>
                  </a:lnTo>
                  <a:lnTo>
                    <a:pt x="38" y="398"/>
                  </a:lnTo>
                  <a:lnTo>
                    <a:pt x="50" y="398"/>
                  </a:lnTo>
                  <a:lnTo>
                    <a:pt x="50" y="385"/>
                  </a:lnTo>
                  <a:lnTo>
                    <a:pt x="50" y="373"/>
                  </a:lnTo>
                  <a:lnTo>
                    <a:pt x="50" y="273"/>
                  </a:lnTo>
                  <a:lnTo>
                    <a:pt x="75" y="261"/>
                  </a:lnTo>
                  <a:lnTo>
                    <a:pt x="62" y="261"/>
                  </a:lnTo>
                  <a:lnTo>
                    <a:pt x="75" y="224"/>
                  </a:lnTo>
                  <a:lnTo>
                    <a:pt x="62" y="186"/>
                  </a:lnTo>
                  <a:lnTo>
                    <a:pt x="87" y="124"/>
                  </a:lnTo>
                  <a:lnTo>
                    <a:pt x="100" y="99"/>
                  </a:lnTo>
                  <a:lnTo>
                    <a:pt x="112" y="99"/>
                  </a:lnTo>
                  <a:lnTo>
                    <a:pt x="112" y="87"/>
                  </a:lnTo>
                  <a:lnTo>
                    <a:pt x="100" y="74"/>
                  </a:lnTo>
                  <a:lnTo>
                    <a:pt x="87" y="0"/>
                  </a:lnTo>
                  <a:lnTo>
                    <a:pt x="75" y="0"/>
                  </a:lnTo>
                  <a:lnTo>
                    <a:pt x="62" y="12"/>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67" name="Freeform 95"/>
            <p:cNvSpPr>
              <a:spLocks/>
            </p:cNvSpPr>
            <p:nvPr/>
          </p:nvSpPr>
          <p:spPr bwMode="auto">
            <a:xfrm>
              <a:off x="1234" y="4043"/>
              <a:ext cx="16" cy="2"/>
            </a:xfrm>
            <a:custGeom>
              <a:avLst/>
              <a:gdLst>
                <a:gd name="T0" fmla="*/ 0 w 13"/>
                <a:gd name="T1" fmla="*/ 0 h 2"/>
                <a:gd name="T2" fmla="*/ 0 w 13"/>
                <a:gd name="T3" fmla="*/ 0 h 2"/>
                <a:gd name="T4" fmla="*/ 0 w 13"/>
                <a:gd name="T5" fmla="*/ 0 h 2"/>
                <a:gd name="T6" fmla="*/ 16 w 13"/>
                <a:gd name="T7" fmla="*/ 0 h 2"/>
                <a:gd name="T8" fmla="*/ 0 w 13"/>
                <a:gd name="T9" fmla="*/ 0 h 2"/>
                <a:gd name="T10" fmla="*/ 0 60000 65536"/>
                <a:gd name="T11" fmla="*/ 0 60000 65536"/>
                <a:gd name="T12" fmla="*/ 0 60000 65536"/>
                <a:gd name="T13" fmla="*/ 0 60000 65536"/>
                <a:gd name="T14" fmla="*/ 0 60000 65536"/>
                <a:gd name="T15" fmla="*/ 0 w 13"/>
                <a:gd name="T16" fmla="*/ 0 h 2"/>
                <a:gd name="T17" fmla="*/ 13 w 13"/>
                <a:gd name="T18" fmla="*/ 2 h 2"/>
              </a:gdLst>
              <a:ahLst/>
              <a:cxnLst>
                <a:cxn ang="T10">
                  <a:pos x="T0" y="T1"/>
                </a:cxn>
                <a:cxn ang="T11">
                  <a:pos x="T2" y="T3"/>
                </a:cxn>
                <a:cxn ang="T12">
                  <a:pos x="T4" y="T5"/>
                </a:cxn>
                <a:cxn ang="T13">
                  <a:pos x="T6" y="T7"/>
                </a:cxn>
                <a:cxn ang="T14">
                  <a:pos x="T8" y="T9"/>
                </a:cxn>
              </a:cxnLst>
              <a:rect l="T15" t="T16" r="T17" b="T18"/>
              <a:pathLst>
                <a:path w="13" h="2">
                  <a:moveTo>
                    <a:pt x="0" y="0"/>
                  </a:moveTo>
                  <a:lnTo>
                    <a:pt x="0" y="0"/>
                  </a:lnTo>
                  <a:lnTo>
                    <a:pt x="13" y="0"/>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68" name="Freeform 96"/>
            <p:cNvSpPr>
              <a:spLocks/>
            </p:cNvSpPr>
            <p:nvPr/>
          </p:nvSpPr>
          <p:spPr bwMode="auto">
            <a:xfrm>
              <a:off x="1250" y="3968"/>
              <a:ext cx="1" cy="37"/>
            </a:xfrm>
            <a:custGeom>
              <a:avLst/>
              <a:gdLst>
                <a:gd name="T0" fmla="*/ 0 w 1"/>
                <a:gd name="T1" fmla="*/ 0 h 24"/>
                <a:gd name="T2" fmla="*/ 0 w 1"/>
                <a:gd name="T3" fmla="*/ 0 h 24"/>
                <a:gd name="T4" fmla="*/ 0 w 1"/>
                <a:gd name="T5" fmla="*/ 19 h 24"/>
                <a:gd name="T6" fmla="*/ 0 w 1"/>
                <a:gd name="T7" fmla="*/ 19 h 24"/>
                <a:gd name="T8" fmla="*/ 0 w 1"/>
                <a:gd name="T9" fmla="*/ 37 h 24"/>
                <a:gd name="T10" fmla="*/ 0 w 1"/>
                <a:gd name="T11" fmla="*/ 19 h 24"/>
                <a:gd name="T12" fmla="*/ 0 w 1"/>
                <a:gd name="T13" fmla="*/ 19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0" y="0"/>
                  </a:moveTo>
                  <a:lnTo>
                    <a:pt x="0" y="0"/>
                  </a:lnTo>
                  <a:lnTo>
                    <a:pt x="0" y="12"/>
                  </a:lnTo>
                  <a:lnTo>
                    <a:pt x="0" y="24"/>
                  </a:lnTo>
                  <a:lnTo>
                    <a:pt x="0" y="12"/>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69" name="Freeform 97"/>
            <p:cNvSpPr>
              <a:spLocks/>
            </p:cNvSpPr>
            <p:nvPr/>
          </p:nvSpPr>
          <p:spPr bwMode="auto">
            <a:xfrm>
              <a:off x="1280" y="4215"/>
              <a:ext cx="59" cy="77"/>
            </a:xfrm>
            <a:custGeom>
              <a:avLst/>
              <a:gdLst>
                <a:gd name="T0" fmla="*/ 45 w 49"/>
                <a:gd name="T1" fmla="*/ 0 h 50"/>
                <a:gd name="T2" fmla="*/ 29 w 49"/>
                <a:gd name="T3" fmla="*/ 20 h 50"/>
                <a:gd name="T4" fmla="*/ 29 w 49"/>
                <a:gd name="T5" fmla="*/ 20 h 50"/>
                <a:gd name="T6" fmla="*/ 14 w 49"/>
                <a:gd name="T7" fmla="*/ 39 h 50"/>
                <a:gd name="T8" fmla="*/ 0 w 49"/>
                <a:gd name="T9" fmla="*/ 39 h 50"/>
                <a:gd name="T10" fmla="*/ 29 w 49"/>
                <a:gd name="T11" fmla="*/ 39 h 50"/>
                <a:gd name="T12" fmla="*/ 29 w 49"/>
                <a:gd name="T13" fmla="*/ 57 h 50"/>
                <a:gd name="T14" fmla="*/ 45 w 49"/>
                <a:gd name="T15" fmla="*/ 77 h 50"/>
                <a:gd name="T16" fmla="*/ 59 w 49"/>
                <a:gd name="T17" fmla="*/ 57 h 50"/>
                <a:gd name="T18" fmla="*/ 45 w 49"/>
                <a:gd name="T19" fmla="*/ 39 h 50"/>
                <a:gd name="T20" fmla="*/ 45 w 49"/>
                <a:gd name="T21" fmla="*/ 0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50"/>
                <a:gd name="T35" fmla="*/ 49 w 49"/>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50">
                  <a:moveTo>
                    <a:pt x="37" y="0"/>
                  </a:moveTo>
                  <a:lnTo>
                    <a:pt x="24" y="13"/>
                  </a:lnTo>
                  <a:lnTo>
                    <a:pt x="12" y="25"/>
                  </a:lnTo>
                  <a:lnTo>
                    <a:pt x="0" y="25"/>
                  </a:lnTo>
                  <a:lnTo>
                    <a:pt x="24" y="25"/>
                  </a:lnTo>
                  <a:lnTo>
                    <a:pt x="24" y="37"/>
                  </a:lnTo>
                  <a:lnTo>
                    <a:pt x="37" y="50"/>
                  </a:lnTo>
                  <a:lnTo>
                    <a:pt x="49" y="37"/>
                  </a:lnTo>
                  <a:lnTo>
                    <a:pt x="37" y="25"/>
                  </a:lnTo>
                  <a:lnTo>
                    <a:pt x="37"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70" name="Freeform 98"/>
            <p:cNvSpPr>
              <a:spLocks/>
            </p:cNvSpPr>
            <p:nvPr/>
          </p:nvSpPr>
          <p:spPr bwMode="auto">
            <a:xfrm>
              <a:off x="1325" y="4215"/>
              <a:ext cx="44" cy="57"/>
            </a:xfrm>
            <a:custGeom>
              <a:avLst/>
              <a:gdLst>
                <a:gd name="T0" fmla="*/ 0 w 37"/>
                <a:gd name="T1" fmla="*/ 0 h 37"/>
                <a:gd name="T2" fmla="*/ 0 w 37"/>
                <a:gd name="T3" fmla="*/ 39 h 37"/>
                <a:gd name="T4" fmla="*/ 14 w 37"/>
                <a:gd name="T5" fmla="*/ 57 h 37"/>
                <a:gd name="T6" fmla="*/ 30 w 37"/>
                <a:gd name="T7" fmla="*/ 57 h 37"/>
                <a:gd name="T8" fmla="*/ 44 w 37"/>
                <a:gd name="T9" fmla="*/ 57 h 37"/>
                <a:gd name="T10" fmla="*/ 44 w 37"/>
                <a:gd name="T11" fmla="*/ 39 h 37"/>
                <a:gd name="T12" fmla="*/ 30 w 37"/>
                <a:gd name="T13" fmla="*/ 39 h 37"/>
                <a:gd name="T14" fmla="*/ 14 w 37"/>
                <a:gd name="T15" fmla="*/ 39 h 37"/>
                <a:gd name="T16" fmla="*/ 14 w 37"/>
                <a:gd name="T17" fmla="*/ 20 h 37"/>
                <a:gd name="T18" fmla="*/ 0 w 37"/>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37"/>
                <a:gd name="T32" fmla="*/ 37 w 37"/>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37">
                  <a:moveTo>
                    <a:pt x="0" y="0"/>
                  </a:moveTo>
                  <a:lnTo>
                    <a:pt x="0" y="25"/>
                  </a:lnTo>
                  <a:lnTo>
                    <a:pt x="12" y="37"/>
                  </a:lnTo>
                  <a:lnTo>
                    <a:pt x="25" y="37"/>
                  </a:lnTo>
                  <a:lnTo>
                    <a:pt x="37" y="37"/>
                  </a:lnTo>
                  <a:lnTo>
                    <a:pt x="37" y="25"/>
                  </a:lnTo>
                  <a:lnTo>
                    <a:pt x="25" y="25"/>
                  </a:lnTo>
                  <a:lnTo>
                    <a:pt x="12" y="25"/>
                  </a:lnTo>
                  <a:lnTo>
                    <a:pt x="12" y="13"/>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71" name="Freeform 99"/>
            <p:cNvSpPr>
              <a:spLocks/>
            </p:cNvSpPr>
            <p:nvPr/>
          </p:nvSpPr>
          <p:spPr bwMode="auto">
            <a:xfrm>
              <a:off x="1265" y="3547"/>
              <a:ext cx="358" cy="650"/>
            </a:xfrm>
            <a:custGeom>
              <a:avLst/>
              <a:gdLst>
                <a:gd name="T0" fmla="*/ 105 w 298"/>
                <a:gd name="T1" fmla="*/ 57 h 423"/>
                <a:gd name="T2" fmla="*/ 90 w 298"/>
                <a:gd name="T3" fmla="*/ 57 h 423"/>
                <a:gd name="T4" fmla="*/ 90 w 298"/>
                <a:gd name="T5" fmla="*/ 95 h 423"/>
                <a:gd name="T6" fmla="*/ 60 w 298"/>
                <a:gd name="T7" fmla="*/ 249 h 423"/>
                <a:gd name="T8" fmla="*/ 60 w 298"/>
                <a:gd name="T9" fmla="*/ 306 h 423"/>
                <a:gd name="T10" fmla="*/ 30 w 298"/>
                <a:gd name="T11" fmla="*/ 324 h 423"/>
                <a:gd name="T12" fmla="*/ 30 w 298"/>
                <a:gd name="T13" fmla="*/ 496 h 423"/>
                <a:gd name="T14" fmla="*/ 16 w 298"/>
                <a:gd name="T15" fmla="*/ 516 h 423"/>
                <a:gd name="T16" fmla="*/ 0 w 298"/>
                <a:gd name="T17" fmla="*/ 555 h 423"/>
                <a:gd name="T18" fmla="*/ 16 w 298"/>
                <a:gd name="T19" fmla="*/ 573 h 423"/>
                <a:gd name="T20" fmla="*/ 0 w 298"/>
                <a:gd name="T21" fmla="*/ 630 h 423"/>
                <a:gd name="T22" fmla="*/ 16 w 298"/>
                <a:gd name="T23" fmla="*/ 650 h 423"/>
                <a:gd name="T24" fmla="*/ 44 w 298"/>
                <a:gd name="T25" fmla="*/ 650 h 423"/>
                <a:gd name="T26" fmla="*/ 60 w 298"/>
                <a:gd name="T27" fmla="*/ 650 h 423"/>
                <a:gd name="T28" fmla="*/ 60 w 298"/>
                <a:gd name="T29" fmla="*/ 630 h 423"/>
                <a:gd name="T30" fmla="*/ 90 w 298"/>
                <a:gd name="T31" fmla="*/ 555 h 423"/>
                <a:gd name="T32" fmla="*/ 90 w 298"/>
                <a:gd name="T33" fmla="*/ 516 h 423"/>
                <a:gd name="T34" fmla="*/ 119 w 298"/>
                <a:gd name="T35" fmla="*/ 478 h 423"/>
                <a:gd name="T36" fmla="*/ 149 w 298"/>
                <a:gd name="T37" fmla="*/ 458 h 423"/>
                <a:gd name="T38" fmla="*/ 149 w 298"/>
                <a:gd name="T39" fmla="*/ 439 h 423"/>
                <a:gd name="T40" fmla="*/ 179 w 298"/>
                <a:gd name="T41" fmla="*/ 401 h 423"/>
                <a:gd name="T42" fmla="*/ 239 w 298"/>
                <a:gd name="T43" fmla="*/ 383 h 423"/>
                <a:gd name="T44" fmla="*/ 269 w 298"/>
                <a:gd name="T45" fmla="*/ 324 h 423"/>
                <a:gd name="T46" fmla="*/ 253 w 298"/>
                <a:gd name="T47" fmla="*/ 229 h 423"/>
                <a:gd name="T48" fmla="*/ 358 w 298"/>
                <a:gd name="T49" fmla="*/ 152 h 423"/>
                <a:gd name="T50" fmla="*/ 344 w 298"/>
                <a:gd name="T51" fmla="*/ 115 h 423"/>
                <a:gd name="T52" fmla="*/ 298 w 298"/>
                <a:gd name="T53" fmla="*/ 152 h 423"/>
                <a:gd name="T54" fmla="*/ 253 w 298"/>
                <a:gd name="T55" fmla="*/ 134 h 423"/>
                <a:gd name="T56" fmla="*/ 253 w 298"/>
                <a:gd name="T57" fmla="*/ 77 h 423"/>
                <a:gd name="T58" fmla="*/ 239 w 298"/>
                <a:gd name="T59" fmla="*/ 57 h 423"/>
                <a:gd name="T60" fmla="*/ 209 w 298"/>
                <a:gd name="T61" fmla="*/ 18 h 423"/>
                <a:gd name="T62" fmla="*/ 179 w 298"/>
                <a:gd name="T63" fmla="*/ 38 h 423"/>
                <a:gd name="T64" fmla="*/ 149 w 298"/>
                <a:gd name="T65" fmla="*/ 0 h 423"/>
                <a:gd name="T66" fmla="*/ 119 w 298"/>
                <a:gd name="T67" fmla="*/ 18 h 4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8"/>
                <a:gd name="T103" fmla="*/ 0 h 423"/>
                <a:gd name="T104" fmla="*/ 298 w 298"/>
                <a:gd name="T105" fmla="*/ 423 h 4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8" h="423">
                  <a:moveTo>
                    <a:pt x="87" y="25"/>
                  </a:moveTo>
                  <a:lnTo>
                    <a:pt x="87" y="37"/>
                  </a:lnTo>
                  <a:lnTo>
                    <a:pt x="75" y="37"/>
                  </a:lnTo>
                  <a:lnTo>
                    <a:pt x="75" y="62"/>
                  </a:lnTo>
                  <a:lnTo>
                    <a:pt x="37" y="124"/>
                  </a:lnTo>
                  <a:lnTo>
                    <a:pt x="50" y="162"/>
                  </a:lnTo>
                  <a:lnTo>
                    <a:pt x="37" y="199"/>
                  </a:lnTo>
                  <a:lnTo>
                    <a:pt x="50" y="199"/>
                  </a:lnTo>
                  <a:lnTo>
                    <a:pt x="25" y="211"/>
                  </a:lnTo>
                  <a:lnTo>
                    <a:pt x="25" y="311"/>
                  </a:lnTo>
                  <a:lnTo>
                    <a:pt x="25" y="323"/>
                  </a:lnTo>
                  <a:lnTo>
                    <a:pt x="25" y="336"/>
                  </a:lnTo>
                  <a:lnTo>
                    <a:pt x="13" y="336"/>
                  </a:lnTo>
                  <a:lnTo>
                    <a:pt x="13" y="348"/>
                  </a:lnTo>
                  <a:lnTo>
                    <a:pt x="0" y="361"/>
                  </a:lnTo>
                  <a:lnTo>
                    <a:pt x="13" y="373"/>
                  </a:lnTo>
                  <a:lnTo>
                    <a:pt x="0" y="385"/>
                  </a:lnTo>
                  <a:lnTo>
                    <a:pt x="0" y="410"/>
                  </a:lnTo>
                  <a:lnTo>
                    <a:pt x="13" y="410"/>
                  </a:lnTo>
                  <a:lnTo>
                    <a:pt x="13" y="423"/>
                  </a:lnTo>
                  <a:lnTo>
                    <a:pt x="25" y="423"/>
                  </a:lnTo>
                  <a:lnTo>
                    <a:pt x="37" y="423"/>
                  </a:lnTo>
                  <a:lnTo>
                    <a:pt x="50" y="423"/>
                  </a:lnTo>
                  <a:lnTo>
                    <a:pt x="50" y="410"/>
                  </a:lnTo>
                  <a:lnTo>
                    <a:pt x="87" y="373"/>
                  </a:lnTo>
                  <a:lnTo>
                    <a:pt x="75" y="361"/>
                  </a:lnTo>
                  <a:lnTo>
                    <a:pt x="62" y="361"/>
                  </a:lnTo>
                  <a:lnTo>
                    <a:pt x="75" y="336"/>
                  </a:lnTo>
                  <a:lnTo>
                    <a:pt x="87" y="336"/>
                  </a:lnTo>
                  <a:lnTo>
                    <a:pt x="99" y="311"/>
                  </a:lnTo>
                  <a:lnTo>
                    <a:pt x="124" y="298"/>
                  </a:lnTo>
                  <a:lnTo>
                    <a:pt x="112" y="286"/>
                  </a:lnTo>
                  <a:lnTo>
                    <a:pt x="124" y="286"/>
                  </a:lnTo>
                  <a:lnTo>
                    <a:pt x="149" y="274"/>
                  </a:lnTo>
                  <a:lnTo>
                    <a:pt x="149" y="261"/>
                  </a:lnTo>
                  <a:lnTo>
                    <a:pt x="199" y="249"/>
                  </a:lnTo>
                  <a:lnTo>
                    <a:pt x="224" y="236"/>
                  </a:lnTo>
                  <a:lnTo>
                    <a:pt x="224" y="211"/>
                  </a:lnTo>
                  <a:lnTo>
                    <a:pt x="211" y="187"/>
                  </a:lnTo>
                  <a:lnTo>
                    <a:pt x="211" y="149"/>
                  </a:lnTo>
                  <a:lnTo>
                    <a:pt x="236" y="124"/>
                  </a:lnTo>
                  <a:lnTo>
                    <a:pt x="298" y="99"/>
                  </a:lnTo>
                  <a:lnTo>
                    <a:pt x="298" y="75"/>
                  </a:lnTo>
                  <a:lnTo>
                    <a:pt x="286" y="75"/>
                  </a:lnTo>
                  <a:lnTo>
                    <a:pt x="273" y="87"/>
                  </a:lnTo>
                  <a:lnTo>
                    <a:pt x="248" y="99"/>
                  </a:lnTo>
                  <a:lnTo>
                    <a:pt x="224" y="99"/>
                  </a:lnTo>
                  <a:lnTo>
                    <a:pt x="211" y="87"/>
                  </a:lnTo>
                  <a:lnTo>
                    <a:pt x="236" y="75"/>
                  </a:lnTo>
                  <a:lnTo>
                    <a:pt x="211" y="50"/>
                  </a:lnTo>
                  <a:lnTo>
                    <a:pt x="199" y="50"/>
                  </a:lnTo>
                  <a:lnTo>
                    <a:pt x="199" y="37"/>
                  </a:lnTo>
                  <a:lnTo>
                    <a:pt x="174" y="37"/>
                  </a:lnTo>
                  <a:lnTo>
                    <a:pt x="174" y="12"/>
                  </a:lnTo>
                  <a:lnTo>
                    <a:pt x="149" y="12"/>
                  </a:lnTo>
                  <a:lnTo>
                    <a:pt x="149" y="25"/>
                  </a:lnTo>
                  <a:lnTo>
                    <a:pt x="137" y="25"/>
                  </a:lnTo>
                  <a:lnTo>
                    <a:pt x="124" y="0"/>
                  </a:lnTo>
                  <a:lnTo>
                    <a:pt x="112" y="0"/>
                  </a:lnTo>
                  <a:lnTo>
                    <a:pt x="99" y="12"/>
                  </a:lnTo>
                  <a:lnTo>
                    <a:pt x="87" y="25"/>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72" name="Freeform 100"/>
            <p:cNvSpPr>
              <a:spLocks/>
            </p:cNvSpPr>
            <p:nvPr/>
          </p:nvSpPr>
          <p:spPr bwMode="auto">
            <a:xfrm>
              <a:off x="1518" y="3737"/>
              <a:ext cx="91" cy="115"/>
            </a:xfrm>
            <a:custGeom>
              <a:avLst/>
              <a:gdLst>
                <a:gd name="T0" fmla="*/ 30 w 75"/>
                <a:gd name="T1" fmla="*/ 0 h 75"/>
                <a:gd name="T2" fmla="*/ 45 w 75"/>
                <a:gd name="T3" fmla="*/ 20 h 75"/>
                <a:gd name="T4" fmla="*/ 45 w 75"/>
                <a:gd name="T5" fmla="*/ 38 h 75"/>
                <a:gd name="T6" fmla="*/ 61 w 75"/>
                <a:gd name="T7" fmla="*/ 38 h 75"/>
                <a:gd name="T8" fmla="*/ 75 w 75"/>
                <a:gd name="T9" fmla="*/ 58 h 75"/>
                <a:gd name="T10" fmla="*/ 75 w 75"/>
                <a:gd name="T11" fmla="*/ 58 h 75"/>
                <a:gd name="T12" fmla="*/ 91 w 75"/>
                <a:gd name="T13" fmla="*/ 97 h 75"/>
                <a:gd name="T14" fmla="*/ 61 w 75"/>
                <a:gd name="T15" fmla="*/ 115 h 75"/>
                <a:gd name="T16" fmla="*/ 16 w 75"/>
                <a:gd name="T17" fmla="*/ 115 h 75"/>
                <a:gd name="T18" fmla="*/ 0 w 75"/>
                <a:gd name="T19" fmla="*/ 97 h 75"/>
                <a:gd name="T20" fmla="*/ 0 w 75"/>
                <a:gd name="T21" fmla="*/ 38 h 75"/>
                <a:gd name="T22" fmla="*/ 30 w 75"/>
                <a:gd name="T23" fmla="*/ 0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
                <a:gd name="T37" fmla="*/ 0 h 75"/>
                <a:gd name="T38" fmla="*/ 75 w 75"/>
                <a:gd name="T39" fmla="*/ 75 h 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 h="75">
                  <a:moveTo>
                    <a:pt x="25" y="0"/>
                  </a:moveTo>
                  <a:lnTo>
                    <a:pt x="37" y="13"/>
                  </a:lnTo>
                  <a:lnTo>
                    <a:pt x="37" y="25"/>
                  </a:lnTo>
                  <a:lnTo>
                    <a:pt x="50" y="25"/>
                  </a:lnTo>
                  <a:lnTo>
                    <a:pt x="62" y="38"/>
                  </a:lnTo>
                  <a:lnTo>
                    <a:pt x="75" y="63"/>
                  </a:lnTo>
                  <a:lnTo>
                    <a:pt x="50" y="75"/>
                  </a:lnTo>
                  <a:lnTo>
                    <a:pt x="13" y="75"/>
                  </a:lnTo>
                  <a:lnTo>
                    <a:pt x="0" y="63"/>
                  </a:lnTo>
                  <a:lnTo>
                    <a:pt x="0" y="25"/>
                  </a:lnTo>
                  <a:lnTo>
                    <a:pt x="25"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73" name="Freeform 101"/>
            <p:cNvSpPr>
              <a:spLocks/>
            </p:cNvSpPr>
            <p:nvPr/>
          </p:nvSpPr>
          <p:spPr bwMode="auto">
            <a:xfrm>
              <a:off x="1325" y="3298"/>
              <a:ext cx="238" cy="287"/>
            </a:xfrm>
            <a:custGeom>
              <a:avLst/>
              <a:gdLst>
                <a:gd name="T0" fmla="*/ 0 w 198"/>
                <a:gd name="T1" fmla="*/ 153 h 187"/>
                <a:gd name="T2" fmla="*/ 14 w 198"/>
                <a:gd name="T3" fmla="*/ 153 h 187"/>
                <a:gd name="T4" fmla="*/ 30 w 198"/>
                <a:gd name="T5" fmla="*/ 267 h 187"/>
                <a:gd name="T6" fmla="*/ 44 w 198"/>
                <a:gd name="T7" fmla="*/ 287 h 187"/>
                <a:gd name="T8" fmla="*/ 59 w 198"/>
                <a:gd name="T9" fmla="*/ 267 h 187"/>
                <a:gd name="T10" fmla="*/ 75 w 198"/>
                <a:gd name="T11" fmla="*/ 249 h 187"/>
                <a:gd name="T12" fmla="*/ 89 w 198"/>
                <a:gd name="T13" fmla="*/ 249 h 187"/>
                <a:gd name="T14" fmla="*/ 105 w 198"/>
                <a:gd name="T15" fmla="*/ 287 h 187"/>
                <a:gd name="T16" fmla="*/ 119 w 198"/>
                <a:gd name="T17" fmla="*/ 287 h 187"/>
                <a:gd name="T18" fmla="*/ 119 w 198"/>
                <a:gd name="T19" fmla="*/ 267 h 187"/>
                <a:gd name="T20" fmla="*/ 149 w 198"/>
                <a:gd name="T21" fmla="*/ 267 h 187"/>
                <a:gd name="T22" fmla="*/ 149 w 198"/>
                <a:gd name="T23" fmla="*/ 230 h 187"/>
                <a:gd name="T24" fmla="*/ 179 w 198"/>
                <a:gd name="T25" fmla="*/ 230 h 187"/>
                <a:gd name="T26" fmla="*/ 224 w 198"/>
                <a:gd name="T27" fmla="*/ 230 h 187"/>
                <a:gd name="T28" fmla="*/ 224 w 198"/>
                <a:gd name="T29" fmla="*/ 230 h 187"/>
                <a:gd name="T30" fmla="*/ 238 w 198"/>
                <a:gd name="T31" fmla="*/ 230 h 187"/>
                <a:gd name="T32" fmla="*/ 238 w 198"/>
                <a:gd name="T33" fmla="*/ 230 h 187"/>
                <a:gd name="T34" fmla="*/ 238 w 198"/>
                <a:gd name="T35" fmla="*/ 210 h 187"/>
                <a:gd name="T36" fmla="*/ 238 w 198"/>
                <a:gd name="T37" fmla="*/ 172 h 187"/>
                <a:gd name="T38" fmla="*/ 209 w 198"/>
                <a:gd name="T39" fmla="*/ 153 h 187"/>
                <a:gd name="T40" fmla="*/ 209 w 198"/>
                <a:gd name="T41" fmla="*/ 134 h 187"/>
                <a:gd name="T42" fmla="*/ 194 w 198"/>
                <a:gd name="T43" fmla="*/ 134 h 187"/>
                <a:gd name="T44" fmla="*/ 194 w 198"/>
                <a:gd name="T45" fmla="*/ 115 h 187"/>
                <a:gd name="T46" fmla="*/ 209 w 198"/>
                <a:gd name="T47" fmla="*/ 115 h 187"/>
                <a:gd name="T48" fmla="*/ 149 w 198"/>
                <a:gd name="T49" fmla="*/ 58 h 187"/>
                <a:gd name="T50" fmla="*/ 119 w 198"/>
                <a:gd name="T51" fmla="*/ 58 h 187"/>
                <a:gd name="T52" fmla="*/ 105 w 198"/>
                <a:gd name="T53" fmla="*/ 38 h 187"/>
                <a:gd name="T54" fmla="*/ 119 w 198"/>
                <a:gd name="T55" fmla="*/ 38 h 187"/>
                <a:gd name="T56" fmla="*/ 119 w 198"/>
                <a:gd name="T57" fmla="*/ 0 h 187"/>
                <a:gd name="T58" fmla="*/ 119 w 198"/>
                <a:gd name="T59" fmla="*/ 0 h 187"/>
                <a:gd name="T60" fmla="*/ 59 w 198"/>
                <a:gd name="T61" fmla="*/ 20 h 187"/>
                <a:gd name="T62" fmla="*/ 59 w 198"/>
                <a:gd name="T63" fmla="*/ 0 h 187"/>
                <a:gd name="T64" fmla="*/ 44 w 198"/>
                <a:gd name="T65" fmla="*/ 0 h 187"/>
                <a:gd name="T66" fmla="*/ 30 w 198"/>
                <a:gd name="T67" fmla="*/ 20 h 187"/>
                <a:gd name="T68" fmla="*/ 14 w 198"/>
                <a:gd name="T69" fmla="*/ 20 h 187"/>
                <a:gd name="T70" fmla="*/ 30 w 198"/>
                <a:gd name="T71" fmla="*/ 77 h 187"/>
                <a:gd name="T72" fmla="*/ 14 w 198"/>
                <a:gd name="T73" fmla="*/ 97 h 187"/>
                <a:gd name="T74" fmla="*/ 14 w 198"/>
                <a:gd name="T75" fmla="*/ 134 h 187"/>
                <a:gd name="T76" fmla="*/ 0 w 198"/>
                <a:gd name="T77" fmla="*/ 153 h 18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8"/>
                <a:gd name="T118" fmla="*/ 0 h 187"/>
                <a:gd name="T119" fmla="*/ 198 w 198"/>
                <a:gd name="T120" fmla="*/ 187 h 18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8" h="187">
                  <a:moveTo>
                    <a:pt x="0" y="100"/>
                  </a:moveTo>
                  <a:lnTo>
                    <a:pt x="12" y="100"/>
                  </a:lnTo>
                  <a:lnTo>
                    <a:pt x="25" y="174"/>
                  </a:lnTo>
                  <a:lnTo>
                    <a:pt x="37" y="187"/>
                  </a:lnTo>
                  <a:lnTo>
                    <a:pt x="49" y="174"/>
                  </a:lnTo>
                  <a:lnTo>
                    <a:pt x="62" y="162"/>
                  </a:lnTo>
                  <a:lnTo>
                    <a:pt x="74" y="162"/>
                  </a:lnTo>
                  <a:lnTo>
                    <a:pt x="87" y="187"/>
                  </a:lnTo>
                  <a:lnTo>
                    <a:pt x="99" y="187"/>
                  </a:lnTo>
                  <a:lnTo>
                    <a:pt x="99" y="174"/>
                  </a:lnTo>
                  <a:lnTo>
                    <a:pt x="124" y="174"/>
                  </a:lnTo>
                  <a:lnTo>
                    <a:pt x="124" y="150"/>
                  </a:lnTo>
                  <a:lnTo>
                    <a:pt x="149" y="150"/>
                  </a:lnTo>
                  <a:lnTo>
                    <a:pt x="186" y="150"/>
                  </a:lnTo>
                  <a:lnTo>
                    <a:pt x="198" y="150"/>
                  </a:lnTo>
                  <a:lnTo>
                    <a:pt x="198" y="137"/>
                  </a:lnTo>
                  <a:lnTo>
                    <a:pt x="198" y="112"/>
                  </a:lnTo>
                  <a:lnTo>
                    <a:pt x="174" y="100"/>
                  </a:lnTo>
                  <a:lnTo>
                    <a:pt x="174" y="87"/>
                  </a:lnTo>
                  <a:lnTo>
                    <a:pt x="161" y="87"/>
                  </a:lnTo>
                  <a:lnTo>
                    <a:pt x="161" y="75"/>
                  </a:lnTo>
                  <a:lnTo>
                    <a:pt x="174" y="75"/>
                  </a:lnTo>
                  <a:lnTo>
                    <a:pt x="124" y="38"/>
                  </a:lnTo>
                  <a:lnTo>
                    <a:pt x="99" y="38"/>
                  </a:lnTo>
                  <a:lnTo>
                    <a:pt x="87" y="25"/>
                  </a:lnTo>
                  <a:lnTo>
                    <a:pt x="99" y="25"/>
                  </a:lnTo>
                  <a:lnTo>
                    <a:pt x="99" y="0"/>
                  </a:lnTo>
                  <a:lnTo>
                    <a:pt x="49" y="13"/>
                  </a:lnTo>
                  <a:lnTo>
                    <a:pt x="49" y="0"/>
                  </a:lnTo>
                  <a:lnTo>
                    <a:pt x="37" y="0"/>
                  </a:lnTo>
                  <a:lnTo>
                    <a:pt x="25" y="13"/>
                  </a:lnTo>
                  <a:lnTo>
                    <a:pt x="12" y="13"/>
                  </a:lnTo>
                  <a:lnTo>
                    <a:pt x="25" y="50"/>
                  </a:lnTo>
                  <a:lnTo>
                    <a:pt x="12" y="63"/>
                  </a:lnTo>
                  <a:lnTo>
                    <a:pt x="12" y="87"/>
                  </a:lnTo>
                  <a:lnTo>
                    <a:pt x="0" y="10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74" name="Freeform 102"/>
            <p:cNvSpPr>
              <a:spLocks/>
            </p:cNvSpPr>
            <p:nvPr/>
          </p:nvSpPr>
          <p:spPr bwMode="auto">
            <a:xfrm>
              <a:off x="1474" y="3528"/>
              <a:ext cx="149" cy="171"/>
            </a:xfrm>
            <a:custGeom>
              <a:avLst/>
              <a:gdLst>
                <a:gd name="T0" fmla="*/ 89 w 124"/>
                <a:gd name="T1" fmla="*/ 0 h 111"/>
                <a:gd name="T2" fmla="*/ 75 w 124"/>
                <a:gd name="T3" fmla="*/ 37 h 111"/>
                <a:gd name="T4" fmla="*/ 89 w 124"/>
                <a:gd name="T5" fmla="*/ 57 h 111"/>
                <a:gd name="T6" fmla="*/ 105 w 124"/>
                <a:gd name="T7" fmla="*/ 57 h 111"/>
                <a:gd name="T8" fmla="*/ 135 w 124"/>
                <a:gd name="T9" fmla="*/ 75 h 111"/>
                <a:gd name="T10" fmla="*/ 135 w 124"/>
                <a:gd name="T11" fmla="*/ 96 h 111"/>
                <a:gd name="T12" fmla="*/ 149 w 124"/>
                <a:gd name="T13" fmla="*/ 114 h 111"/>
                <a:gd name="T14" fmla="*/ 149 w 124"/>
                <a:gd name="T15" fmla="*/ 134 h 111"/>
                <a:gd name="T16" fmla="*/ 135 w 124"/>
                <a:gd name="T17" fmla="*/ 134 h 111"/>
                <a:gd name="T18" fmla="*/ 119 w 124"/>
                <a:gd name="T19" fmla="*/ 153 h 111"/>
                <a:gd name="T20" fmla="*/ 89 w 124"/>
                <a:gd name="T21" fmla="*/ 171 h 111"/>
                <a:gd name="T22" fmla="*/ 60 w 124"/>
                <a:gd name="T23" fmla="*/ 171 h 111"/>
                <a:gd name="T24" fmla="*/ 44 w 124"/>
                <a:gd name="T25" fmla="*/ 153 h 111"/>
                <a:gd name="T26" fmla="*/ 75 w 124"/>
                <a:gd name="T27" fmla="*/ 134 h 111"/>
                <a:gd name="T28" fmla="*/ 60 w 124"/>
                <a:gd name="T29" fmla="*/ 96 h 111"/>
                <a:gd name="T30" fmla="*/ 30 w 124"/>
                <a:gd name="T31" fmla="*/ 96 h 111"/>
                <a:gd name="T32" fmla="*/ 30 w 124"/>
                <a:gd name="T33" fmla="*/ 75 h 111"/>
                <a:gd name="T34" fmla="*/ 14 w 124"/>
                <a:gd name="T35" fmla="*/ 75 h 111"/>
                <a:gd name="T36" fmla="*/ 0 w 124"/>
                <a:gd name="T37" fmla="*/ 37 h 111"/>
                <a:gd name="T38" fmla="*/ 0 w 124"/>
                <a:gd name="T39" fmla="*/ 0 h 111"/>
                <a:gd name="T40" fmla="*/ 30 w 124"/>
                <a:gd name="T41" fmla="*/ 0 h 111"/>
                <a:gd name="T42" fmla="*/ 75 w 124"/>
                <a:gd name="T43" fmla="*/ 0 h 111"/>
                <a:gd name="T44" fmla="*/ 75 w 124"/>
                <a:gd name="T45" fmla="*/ 0 h 111"/>
                <a:gd name="T46" fmla="*/ 89 w 124"/>
                <a:gd name="T47" fmla="*/ 0 h 1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4"/>
                <a:gd name="T73" fmla="*/ 0 h 111"/>
                <a:gd name="T74" fmla="*/ 124 w 124"/>
                <a:gd name="T75" fmla="*/ 111 h 1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4" h="111">
                  <a:moveTo>
                    <a:pt x="74" y="0"/>
                  </a:moveTo>
                  <a:lnTo>
                    <a:pt x="62" y="24"/>
                  </a:lnTo>
                  <a:lnTo>
                    <a:pt x="74" y="37"/>
                  </a:lnTo>
                  <a:lnTo>
                    <a:pt x="87" y="37"/>
                  </a:lnTo>
                  <a:lnTo>
                    <a:pt x="112" y="49"/>
                  </a:lnTo>
                  <a:lnTo>
                    <a:pt x="112" y="62"/>
                  </a:lnTo>
                  <a:lnTo>
                    <a:pt x="124" y="74"/>
                  </a:lnTo>
                  <a:lnTo>
                    <a:pt x="124" y="87"/>
                  </a:lnTo>
                  <a:lnTo>
                    <a:pt x="112" y="87"/>
                  </a:lnTo>
                  <a:lnTo>
                    <a:pt x="99" y="99"/>
                  </a:lnTo>
                  <a:lnTo>
                    <a:pt x="74" y="111"/>
                  </a:lnTo>
                  <a:lnTo>
                    <a:pt x="50" y="111"/>
                  </a:lnTo>
                  <a:lnTo>
                    <a:pt x="37" y="99"/>
                  </a:lnTo>
                  <a:lnTo>
                    <a:pt x="62" y="87"/>
                  </a:lnTo>
                  <a:lnTo>
                    <a:pt x="50" y="62"/>
                  </a:lnTo>
                  <a:lnTo>
                    <a:pt x="25" y="62"/>
                  </a:lnTo>
                  <a:lnTo>
                    <a:pt x="25" y="49"/>
                  </a:lnTo>
                  <a:lnTo>
                    <a:pt x="12" y="49"/>
                  </a:lnTo>
                  <a:lnTo>
                    <a:pt x="0" y="24"/>
                  </a:lnTo>
                  <a:lnTo>
                    <a:pt x="0" y="0"/>
                  </a:lnTo>
                  <a:lnTo>
                    <a:pt x="25" y="0"/>
                  </a:lnTo>
                  <a:lnTo>
                    <a:pt x="62" y="0"/>
                  </a:lnTo>
                  <a:lnTo>
                    <a:pt x="74"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75" name="Freeform 103"/>
            <p:cNvSpPr>
              <a:spLocks/>
            </p:cNvSpPr>
            <p:nvPr/>
          </p:nvSpPr>
          <p:spPr bwMode="auto">
            <a:xfrm>
              <a:off x="1548" y="2935"/>
              <a:ext cx="105" cy="154"/>
            </a:xfrm>
            <a:custGeom>
              <a:avLst/>
              <a:gdLst>
                <a:gd name="T0" fmla="*/ 45 w 87"/>
                <a:gd name="T1" fmla="*/ 0 h 100"/>
                <a:gd name="T2" fmla="*/ 30 w 87"/>
                <a:gd name="T3" fmla="*/ 0 h 100"/>
                <a:gd name="T4" fmla="*/ 14 w 87"/>
                <a:gd name="T5" fmla="*/ 20 h 100"/>
                <a:gd name="T6" fmla="*/ 14 w 87"/>
                <a:gd name="T7" fmla="*/ 20 h 100"/>
                <a:gd name="T8" fmla="*/ 14 w 87"/>
                <a:gd name="T9" fmla="*/ 39 h 100"/>
                <a:gd name="T10" fmla="*/ 0 w 87"/>
                <a:gd name="T11" fmla="*/ 20 h 100"/>
                <a:gd name="T12" fmla="*/ 0 w 87"/>
                <a:gd name="T13" fmla="*/ 59 h 100"/>
                <a:gd name="T14" fmla="*/ 30 w 87"/>
                <a:gd name="T15" fmla="*/ 59 h 100"/>
                <a:gd name="T16" fmla="*/ 14 w 87"/>
                <a:gd name="T17" fmla="*/ 77 h 100"/>
                <a:gd name="T18" fmla="*/ 30 w 87"/>
                <a:gd name="T19" fmla="*/ 77 h 100"/>
                <a:gd name="T20" fmla="*/ 30 w 87"/>
                <a:gd name="T21" fmla="*/ 134 h 100"/>
                <a:gd name="T22" fmla="*/ 30 w 87"/>
                <a:gd name="T23" fmla="*/ 154 h 100"/>
                <a:gd name="T24" fmla="*/ 89 w 87"/>
                <a:gd name="T25" fmla="*/ 134 h 100"/>
                <a:gd name="T26" fmla="*/ 89 w 87"/>
                <a:gd name="T27" fmla="*/ 116 h 100"/>
                <a:gd name="T28" fmla="*/ 60 w 87"/>
                <a:gd name="T29" fmla="*/ 95 h 100"/>
                <a:gd name="T30" fmla="*/ 75 w 87"/>
                <a:gd name="T31" fmla="*/ 77 h 100"/>
                <a:gd name="T32" fmla="*/ 105 w 87"/>
                <a:gd name="T33" fmla="*/ 59 h 100"/>
                <a:gd name="T34" fmla="*/ 75 w 87"/>
                <a:gd name="T35" fmla="*/ 39 h 100"/>
                <a:gd name="T36" fmla="*/ 45 w 87"/>
                <a:gd name="T37" fmla="*/ 0 h 1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
                <a:gd name="T58" fmla="*/ 0 h 100"/>
                <a:gd name="T59" fmla="*/ 87 w 87"/>
                <a:gd name="T60" fmla="*/ 100 h 1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 h="100">
                  <a:moveTo>
                    <a:pt x="37" y="0"/>
                  </a:moveTo>
                  <a:lnTo>
                    <a:pt x="25" y="0"/>
                  </a:lnTo>
                  <a:lnTo>
                    <a:pt x="12" y="13"/>
                  </a:lnTo>
                  <a:lnTo>
                    <a:pt x="12" y="25"/>
                  </a:lnTo>
                  <a:lnTo>
                    <a:pt x="0" y="13"/>
                  </a:lnTo>
                  <a:lnTo>
                    <a:pt x="0" y="38"/>
                  </a:lnTo>
                  <a:lnTo>
                    <a:pt x="25" y="38"/>
                  </a:lnTo>
                  <a:lnTo>
                    <a:pt x="12" y="50"/>
                  </a:lnTo>
                  <a:lnTo>
                    <a:pt x="25" y="50"/>
                  </a:lnTo>
                  <a:lnTo>
                    <a:pt x="25" y="87"/>
                  </a:lnTo>
                  <a:lnTo>
                    <a:pt x="25" y="100"/>
                  </a:lnTo>
                  <a:lnTo>
                    <a:pt x="74" y="87"/>
                  </a:lnTo>
                  <a:lnTo>
                    <a:pt x="74" y="75"/>
                  </a:lnTo>
                  <a:lnTo>
                    <a:pt x="50" y="62"/>
                  </a:lnTo>
                  <a:lnTo>
                    <a:pt x="62" y="50"/>
                  </a:lnTo>
                  <a:lnTo>
                    <a:pt x="87" y="38"/>
                  </a:lnTo>
                  <a:lnTo>
                    <a:pt x="62" y="25"/>
                  </a:lnTo>
                  <a:lnTo>
                    <a:pt x="37"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76" name="Freeform 104"/>
            <p:cNvSpPr>
              <a:spLocks/>
            </p:cNvSpPr>
            <p:nvPr/>
          </p:nvSpPr>
          <p:spPr bwMode="auto">
            <a:xfrm>
              <a:off x="1609" y="2993"/>
              <a:ext cx="89" cy="96"/>
            </a:xfrm>
            <a:custGeom>
              <a:avLst/>
              <a:gdLst>
                <a:gd name="T0" fmla="*/ 45 w 74"/>
                <a:gd name="T1" fmla="*/ 0 h 62"/>
                <a:gd name="T2" fmla="*/ 14 w 74"/>
                <a:gd name="T3" fmla="*/ 19 h 62"/>
                <a:gd name="T4" fmla="*/ 0 w 74"/>
                <a:gd name="T5" fmla="*/ 37 h 62"/>
                <a:gd name="T6" fmla="*/ 29 w 74"/>
                <a:gd name="T7" fmla="*/ 57 h 62"/>
                <a:gd name="T8" fmla="*/ 29 w 74"/>
                <a:gd name="T9" fmla="*/ 96 h 62"/>
                <a:gd name="T10" fmla="*/ 45 w 74"/>
                <a:gd name="T11" fmla="*/ 76 h 62"/>
                <a:gd name="T12" fmla="*/ 59 w 74"/>
                <a:gd name="T13" fmla="*/ 96 h 62"/>
                <a:gd name="T14" fmla="*/ 75 w 74"/>
                <a:gd name="T15" fmla="*/ 76 h 62"/>
                <a:gd name="T16" fmla="*/ 89 w 74"/>
                <a:gd name="T17" fmla="*/ 37 h 62"/>
                <a:gd name="T18" fmla="*/ 89 w 74"/>
                <a:gd name="T19" fmla="*/ 37 h 62"/>
                <a:gd name="T20" fmla="*/ 89 w 74"/>
                <a:gd name="T21" fmla="*/ 19 h 62"/>
                <a:gd name="T22" fmla="*/ 75 w 74"/>
                <a:gd name="T23" fmla="*/ 19 h 62"/>
                <a:gd name="T24" fmla="*/ 59 w 74"/>
                <a:gd name="T25" fmla="*/ 0 h 62"/>
                <a:gd name="T26" fmla="*/ 45 w 74"/>
                <a:gd name="T27" fmla="*/ 0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
                <a:gd name="T43" fmla="*/ 0 h 62"/>
                <a:gd name="T44" fmla="*/ 74 w 74"/>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 h="62">
                  <a:moveTo>
                    <a:pt x="37" y="0"/>
                  </a:moveTo>
                  <a:lnTo>
                    <a:pt x="12" y="12"/>
                  </a:lnTo>
                  <a:lnTo>
                    <a:pt x="0" y="24"/>
                  </a:lnTo>
                  <a:lnTo>
                    <a:pt x="24" y="37"/>
                  </a:lnTo>
                  <a:lnTo>
                    <a:pt x="24" y="62"/>
                  </a:lnTo>
                  <a:lnTo>
                    <a:pt x="37" y="49"/>
                  </a:lnTo>
                  <a:lnTo>
                    <a:pt x="49" y="62"/>
                  </a:lnTo>
                  <a:lnTo>
                    <a:pt x="62" y="49"/>
                  </a:lnTo>
                  <a:lnTo>
                    <a:pt x="74" y="24"/>
                  </a:lnTo>
                  <a:lnTo>
                    <a:pt x="74" y="12"/>
                  </a:lnTo>
                  <a:lnTo>
                    <a:pt x="62" y="12"/>
                  </a:lnTo>
                  <a:lnTo>
                    <a:pt x="49" y="0"/>
                  </a:lnTo>
                  <a:lnTo>
                    <a:pt x="37"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77" name="Freeform 105"/>
            <p:cNvSpPr>
              <a:spLocks/>
            </p:cNvSpPr>
            <p:nvPr/>
          </p:nvSpPr>
          <p:spPr bwMode="auto">
            <a:xfrm>
              <a:off x="1683" y="3012"/>
              <a:ext cx="59" cy="77"/>
            </a:xfrm>
            <a:custGeom>
              <a:avLst/>
              <a:gdLst>
                <a:gd name="T0" fmla="*/ 14 w 49"/>
                <a:gd name="T1" fmla="*/ 0 h 50"/>
                <a:gd name="T2" fmla="*/ 14 w 49"/>
                <a:gd name="T3" fmla="*/ 18 h 50"/>
                <a:gd name="T4" fmla="*/ 14 w 49"/>
                <a:gd name="T5" fmla="*/ 18 h 50"/>
                <a:gd name="T6" fmla="*/ 0 w 49"/>
                <a:gd name="T7" fmla="*/ 57 h 50"/>
                <a:gd name="T8" fmla="*/ 14 w 49"/>
                <a:gd name="T9" fmla="*/ 77 h 50"/>
                <a:gd name="T10" fmla="*/ 30 w 49"/>
                <a:gd name="T11" fmla="*/ 77 h 50"/>
                <a:gd name="T12" fmla="*/ 59 w 49"/>
                <a:gd name="T13" fmla="*/ 39 h 50"/>
                <a:gd name="T14" fmla="*/ 30 w 49"/>
                <a:gd name="T15" fmla="*/ 0 h 50"/>
                <a:gd name="T16" fmla="*/ 14 w 49"/>
                <a:gd name="T17" fmla="*/ 0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50"/>
                <a:gd name="T29" fmla="*/ 49 w 49"/>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50">
                  <a:moveTo>
                    <a:pt x="12" y="0"/>
                  </a:moveTo>
                  <a:lnTo>
                    <a:pt x="12" y="12"/>
                  </a:lnTo>
                  <a:lnTo>
                    <a:pt x="0" y="37"/>
                  </a:lnTo>
                  <a:lnTo>
                    <a:pt x="12" y="50"/>
                  </a:lnTo>
                  <a:lnTo>
                    <a:pt x="25" y="50"/>
                  </a:lnTo>
                  <a:lnTo>
                    <a:pt x="49" y="25"/>
                  </a:lnTo>
                  <a:lnTo>
                    <a:pt x="25" y="0"/>
                  </a:lnTo>
                  <a:lnTo>
                    <a:pt x="12"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78" name="Freeform 106"/>
            <p:cNvSpPr>
              <a:spLocks/>
            </p:cNvSpPr>
            <p:nvPr/>
          </p:nvSpPr>
          <p:spPr bwMode="auto">
            <a:xfrm>
              <a:off x="1265" y="2993"/>
              <a:ext cx="791" cy="841"/>
            </a:xfrm>
            <a:custGeom>
              <a:avLst/>
              <a:gdLst>
                <a:gd name="T0" fmla="*/ 477 w 658"/>
                <a:gd name="T1" fmla="*/ 57 h 547"/>
                <a:gd name="T2" fmla="*/ 523 w 658"/>
                <a:gd name="T3" fmla="*/ 114 h 547"/>
                <a:gd name="T4" fmla="*/ 477 w 658"/>
                <a:gd name="T5" fmla="*/ 152 h 547"/>
                <a:gd name="T6" fmla="*/ 523 w 658"/>
                <a:gd name="T7" fmla="*/ 152 h 547"/>
                <a:gd name="T8" fmla="*/ 493 w 658"/>
                <a:gd name="T9" fmla="*/ 171 h 547"/>
                <a:gd name="T10" fmla="*/ 537 w 658"/>
                <a:gd name="T11" fmla="*/ 152 h 547"/>
                <a:gd name="T12" fmla="*/ 597 w 658"/>
                <a:gd name="T13" fmla="*/ 171 h 547"/>
                <a:gd name="T14" fmla="*/ 597 w 658"/>
                <a:gd name="T15" fmla="*/ 191 h 547"/>
                <a:gd name="T16" fmla="*/ 612 w 658"/>
                <a:gd name="T17" fmla="*/ 209 h 547"/>
                <a:gd name="T18" fmla="*/ 672 w 658"/>
                <a:gd name="T19" fmla="*/ 229 h 547"/>
                <a:gd name="T20" fmla="*/ 702 w 658"/>
                <a:gd name="T21" fmla="*/ 229 h 547"/>
                <a:gd name="T22" fmla="*/ 761 w 658"/>
                <a:gd name="T23" fmla="*/ 286 h 547"/>
                <a:gd name="T24" fmla="*/ 777 w 658"/>
                <a:gd name="T25" fmla="*/ 286 h 547"/>
                <a:gd name="T26" fmla="*/ 777 w 658"/>
                <a:gd name="T27" fmla="*/ 363 h 547"/>
                <a:gd name="T28" fmla="*/ 702 w 658"/>
                <a:gd name="T29" fmla="*/ 420 h 547"/>
                <a:gd name="T30" fmla="*/ 686 w 658"/>
                <a:gd name="T31" fmla="*/ 477 h 547"/>
                <a:gd name="T32" fmla="*/ 672 w 658"/>
                <a:gd name="T33" fmla="*/ 535 h 547"/>
                <a:gd name="T34" fmla="*/ 582 w 658"/>
                <a:gd name="T35" fmla="*/ 630 h 547"/>
                <a:gd name="T36" fmla="*/ 523 w 658"/>
                <a:gd name="T37" fmla="*/ 649 h 547"/>
                <a:gd name="T38" fmla="*/ 448 w 658"/>
                <a:gd name="T39" fmla="*/ 687 h 547"/>
                <a:gd name="T40" fmla="*/ 388 w 658"/>
                <a:gd name="T41" fmla="*/ 803 h 547"/>
                <a:gd name="T42" fmla="*/ 388 w 658"/>
                <a:gd name="T43" fmla="*/ 764 h 547"/>
                <a:gd name="T44" fmla="*/ 344 w 658"/>
                <a:gd name="T45" fmla="*/ 841 h 547"/>
                <a:gd name="T46" fmla="*/ 328 w 658"/>
                <a:gd name="T47" fmla="*/ 803 h 547"/>
                <a:gd name="T48" fmla="*/ 298 w 658"/>
                <a:gd name="T49" fmla="*/ 783 h 547"/>
                <a:gd name="T50" fmla="*/ 284 w 658"/>
                <a:gd name="T51" fmla="*/ 744 h 547"/>
                <a:gd name="T52" fmla="*/ 358 w 658"/>
                <a:gd name="T53" fmla="*/ 669 h 547"/>
                <a:gd name="T54" fmla="*/ 358 w 658"/>
                <a:gd name="T55" fmla="*/ 649 h 547"/>
                <a:gd name="T56" fmla="*/ 344 w 658"/>
                <a:gd name="T57" fmla="*/ 610 h 547"/>
                <a:gd name="T58" fmla="*/ 298 w 658"/>
                <a:gd name="T59" fmla="*/ 592 h 547"/>
                <a:gd name="T60" fmla="*/ 298 w 658"/>
                <a:gd name="T61" fmla="*/ 535 h 547"/>
                <a:gd name="T62" fmla="*/ 298 w 658"/>
                <a:gd name="T63" fmla="*/ 477 h 547"/>
                <a:gd name="T64" fmla="*/ 269 w 658"/>
                <a:gd name="T65" fmla="*/ 438 h 547"/>
                <a:gd name="T66" fmla="*/ 254 w 658"/>
                <a:gd name="T67" fmla="*/ 420 h 547"/>
                <a:gd name="T68" fmla="*/ 209 w 658"/>
                <a:gd name="T69" fmla="*/ 363 h 547"/>
                <a:gd name="T70" fmla="*/ 165 w 658"/>
                <a:gd name="T71" fmla="*/ 343 h 547"/>
                <a:gd name="T72" fmla="*/ 179 w 658"/>
                <a:gd name="T73" fmla="*/ 304 h 547"/>
                <a:gd name="T74" fmla="*/ 119 w 658"/>
                <a:gd name="T75" fmla="*/ 324 h 547"/>
                <a:gd name="T76" fmla="*/ 105 w 658"/>
                <a:gd name="T77" fmla="*/ 304 h 547"/>
                <a:gd name="T78" fmla="*/ 75 w 658"/>
                <a:gd name="T79" fmla="*/ 324 h 547"/>
                <a:gd name="T80" fmla="*/ 60 w 658"/>
                <a:gd name="T81" fmla="*/ 286 h 547"/>
                <a:gd name="T82" fmla="*/ 30 w 658"/>
                <a:gd name="T83" fmla="*/ 286 h 547"/>
                <a:gd name="T84" fmla="*/ 0 w 658"/>
                <a:gd name="T85" fmla="*/ 286 h 547"/>
                <a:gd name="T86" fmla="*/ 16 w 658"/>
                <a:gd name="T87" fmla="*/ 229 h 547"/>
                <a:gd name="T88" fmla="*/ 75 w 658"/>
                <a:gd name="T89" fmla="*/ 171 h 547"/>
                <a:gd name="T90" fmla="*/ 90 w 658"/>
                <a:gd name="T91" fmla="*/ 95 h 547"/>
                <a:gd name="T92" fmla="*/ 105 w 658"/>
                <a:gd name="T93" fmla="*/ 57 h 547"/>
                <a:gd name="T94" fmla="*/ 90 w 658"/>
                <a:gd name="T95" fmla="*/ 57 h 547"/>
                <a:gd name="T96" fmla="*/ 105 w 658"/>
                <a:gd name="T97" fmla="*/ 37 h 547"/>
                <a:gd name="T98" fmla="*/ 135 w 658"/>
                <a:gd name="T99" fmla="*/ 57 h 547"/>
                <a:gd name="T100" fmla="*/ 195 w 658"/>
                <a:gd name="T101" fmla="*/ 75 h 547"/>
                <a:gd name="T102" fmla="*/ 195 w 658"/>
                <a:gd name="T103" fmla="*/ 18 h 547"/>
                <a:gd name="T104" fmla="*/ 239 w 658"/>
                <a:gd name="T105" fmla="*/ 18 h 547"/>
                <a:gd name="T106" fmla="*/ 284 w 658"/>
                <a:gd name="T107" fmla="*/ 18 h 547"/>
                <a:gd name="T108" fmla="*/ 284 w 658"/>
                <a:gd name="T109" fmla="*/ 0 h 547"/>
                <a:gd name="T110" fmla="*/ 298 w 658"/>
                <a:gd name="T111" fmla="*/ 18 h 547"/>
                <a:gd name="T112" fmla="*/ 314 w 658"/>
                <a:gd name="T113" fmla="*/ 75 h 547"/>
                <a:gd name="T114" fmla="*/ 373 w 658"/>
                <a:gd name="T115" fmla="*/ 75 h 547"/>
                <a:gd name="T116" fmla="*/ 403 w 658"/>
                <a:gd name="T117" fmla="*/ 95 h 547"/>
                <a:gd name="T118" fmla="*/ 433 w 658"/>
                <a:gd name="T119" fmla="*/ 95 h 547"/>
                <a:gd name="T120" fmla="*/ 477 w 658"/>
                <a:gd name="T121" fmla="*/ 57 h 5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58"/>
                <a:gd name="T184" fmla="*/ 0 h 547"/>
                <a:gd name="T185" fmla="*/ 658 w 658"/>
                <a:gd name="T186" fmla="*/ 547 h 54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58" h="547">
                  <a:moveTo>
                    <a:pt x="397" y="37"/>
                  </a:moveTo>
                  <a:lnTo>
                    <a:pt x="397" y="37"/>
                  </a:lnTo>
                  <a:lnTo>
                    <a:pt x="410" y="62"/>
                  </a:lnTo>
                  <a:lnTo>
                    <a:pt x="435" y="74"/>
                  </a:lnTo>
                  <a:lnTo>
                    <a:pt x="385" y="99"/>
                  </a:lnTo>
                  <a:lnTo>
                    <a:pt x="397" y="99"/>
                  </a:lnTo>
                  <a:lnTo>
                    <a:pt x="422" y="99"/>
                  </a:lnTo>
                  <a:lnTo>
                    <a:pt x="435" y="99"/>
                  </a:lnTo>
                  <a:lnTo>
                    <a:pt x="435" y="111"/>
                  </a:lnTo>
                  <a:lnTo>
                    <a:pt x="410" y="111"/>
                  </a:lnTo>
                  <a:lnTo>
                    <a:pt x="435" y="124"/>
                  </a:lnTo>
                  <a:lnTo>
                    <a:pt x="447" y="99"/>
                  </a:lnTo>
                  <a:lnTo>
                    <a:pt x="497" y="111"/>
                  </a:lnTo>
                  <a:lnTo>
                    <a:pt x="497" y="124"/>
                  </a:lnTo>
                  <a:lnTo>
                    <a:pt x="509" y="136"/>
                  </a:lnTo>
                  <a:lnTo>
                    <a:pt x="534" y="136"/>
                  </a:lnTo>
                  <a:lnTo>
                    <a:pt x="559" y="149"/>
                  </a:lnTo>
                  <a:lnTo>
                    <a:pt x="571" y="149"/>
                  </a:lnTo>
                  <a:lnTo>
                    <a:pt x="584" y="149"/>
                  </a:lnTo>
                  <a:lnTo>
                    <a:pt x="621" y="186"/>
                  </a:lnTo>
                  <a:lnTo>
                    <a:pt x="633" y="186"/>
                  </a:lnTo>
                  <a:lnTo>
                    <a:pt x="646" y="186"/>
                  </a:lnTo>
                  <a:lnTo>
                    <a:pt x="658" y="223"/>
                  </a:lnTo>
                  <a:lnTo>
                    <a:pt x="646" y="236"/>
                  </a:lnTo>
                  <a:lnTo>
                    <a:pt x="633" y="248"/>
                  </a:lnTo>
                  <a:lnTo>
                    <a:pt x="584" y="273"/>
                  </a:lnTo>
                  <a:lnTo>
                    <a:pt x="571" y="285"/>
                  </a:lnTo>
                  <a:lnTo>
                    <a:pt x="571" y="310"/>
                  </a:lnTo>
                  <a:lnTo>
                    <a:pt x="559" y="335"/>
                  </a:lnTo>
                  <a:lnTo>
                    <a:pt x="559" y="348"/>
                  </a:lnTo>
                  <a:lnTo>
                    <a:pt x="497" y="410"/>
                  </a:lnTo>
                  <a:lnTo>
                    <a:pt x="484" y="410"/>
                  </a:lnTo>
                  <a:lnTo>
                    <a:pt x="472" y="410"/>
                  </a:lnTo>
                  <a:lnTo>
                    <a:pt x="435" y="422"/>
                  </a:lnTo>
                  <a:lnTo>
                    <a:pt x="422" y="422"/>
                  </a:lnTo>
                  <a:lnTo>
                    <a:pt x="373" y="447"/>
                  </a:lnTo>
                  <a:lnTo>
                    <a:pt x="360" y="472"/>
                  </a:lnTo>
                  <a:lnTo>
                    <a:pt x="323" y="522"/>
                  </a:lnTo>
                  <a:lnTo>
                    <a:pt x="310" y="522"/>
                  </a:lnTo>
                  <a:lnTo>
                    <a:pt x="323" y="497"/>
                  </a:lnTo>
                  <a:lnTo>
                    <a:pt x="310" y="497"/>
                  </a:lnTo>
                  <a:lnTo>
                    <a:pt x="286" y="547"/>
                  </a:lnTo>
                  <a:lnTo>
                    <a:pt x="273" y="522"/>
                  </a:lnTo>
                  <a:lnTo>
                    <a:pt x="261" y="509"/>
                  </a:lnTo>
                  <a:lnTo>
                    <a:pt x="248" y="509"/>
                  </a:lnTo>
                  <a:lnTo>
                    <a:pt x="248" y="497"/>
                  </a:lnTo>
                  <a:lnTo>
                    <a:pt x="236" y="484"/>
                  </a:lnTo>
                  <a:lnTo>
                    <a:pt x="298" y="459"/>
                  </a:lnTo>
                  <a:lnTo>
                    <a:pt x="298" y="435"/>
                  </a:lnTo>
                  <a:lnTo>
                    <a:pt x="298" y="422"/>
                  </a:lnTo>
                  <a:lnTo>
                    <a:pt x="286" y="410"/>
                  </a:lnTo>
                  <a:lnTo>
                    <a:pt x="286" y="397"/>
                  </a:lnTo>
                  <a:lnTo>
                    <a:pt x="261" y="385"/>
                  </a:lnTo>
                  <a:lnTo>
                    <a:pt x="248" y="385"/>
                  </a:lnTo>
                  <a:lnTo>
                    <a:pt x="236" y="385"/>
                  </a:lnTo>
                  <a:lnTo>
                    <a:pt x="248" y="348"/>
                  </a:lnTo>
                  <a:lnTo>
                    <a:pt x="248" y="335"/>
                  </a:lnTo>
                  <a:lnTo>
                    <a:pt x="248" y="310"/>
                  </a:lnTo>
                  <a:lnTo>
                    <a:pt x="224" y="298"/>
                  </a:lnTo>
                  <a:lnTo>
                    <a:pt x="224" y="285"/>
                  </a:lnTo>
                  <a:lnTo>
                    <a:pt x="211" y="285"/>
                  </a:lnTo>
                  <a:lnTo>
                    <a:pt x="211" y="273"/>
                  </a:lnTo>
                  <a:lnTo>
                    <a:pt x="224" y="273"/>
                  </a:lnTo>
                  <a:lnTo>
                    <a:pt x="174" y="236"/>
                  </a:lnTo>
                  <a:lnTo>
                    <a:pt x="149" y="236"/>
                  </a:lnTo>
                  <a:lnTo>
                    <a:pt x="137" y="223"/>
                  </a:lnTo>
                  <a:lnTo>
                    <a:pt x="149" y="223"/>
                  </a:lnTo>
                  <a:lnTo>
                    <a:pt x="149" y="198"/>
                  </a:lnTo>
                  <a:lnTo>
                    <a:pt x="99" y="211"/>
                  </a:lnTo>
                  <a:lnTo>
                    <a:pt x="99" y="198"/>
                  </a:lnTo>
                  <a:lnTo>
                    <a:pt x="87" y="198"/>
                  </a:lnTo>
                  <a:lnTo>
                    <a:pt x="75" y="211"/>
                  </a:lnTo>
                  <a:lnTo>
                    <a:pt x="62" y="211"/>
                  </a:lnTo>
                  <a:lnTo>
                    <a:pt x="50" y="198"/>
                  </a:lnTo>
                  <a:lnTo>
                    <a:pt x="50" y="186"/>
                  </a:lnTo>
                  <a:lnTo>
                    <a:pt x="37" y="186"/>
                  </a:lnTo>
                  <a:lnTo>
                    <a:pt x="25" y="186"/>
                  </a:lnTo>
                  <a:lnTo>
                    <a:pt x="13" y="174"/>
                  </a:lnTo>
                  <a:lnTo>
                    <a:pt x="0" y="186"/>
                  </a:lnTo>
                  <a:lnTo>
                    <a:pt x="0" y="161"/>
                  </a:lnTo>
                  <a:lnTo>
                    <a:pt x="13" y="149"/>
                  </a:lnTo>
                  <a:lnTo>
                    <a:pt x="13" y="136"/>
                  </a:lnTo>
                  <a:lnTo>
                    <a:pt x="62" y="111"/>
                  </a:lnTo>
                  <a:lnTo>
                    <a:pt x="87" y="62"/>
                  </a:lnTo>
                  <a:lnTo>
                    <a:pt x="75" y="62"/>
                  </a:lnTo>
                  <a:lnTo>
                    <a:pt x="75" y="49"/>
                  </a:lnTo>
                  <a:lnTo>
                    <a:pt x="87" y="37"/>
                  </a:lnTo>
                  <a:lnTo>
                    <a:pt x="75" y="37"/>
                  </a:lnTo>
                  <a:lnTo>
                    <a:pt x="75" y="24"/>
                  </a:lnTo>
                  <a:lnTo>
                    <a:pt x="87" y="24"/>
                  </a:lnTo>
                  <a:lnTo>
                    <a:pt x="99" y="37"/>
                  </a:lnTo>
                  <a:lnTo>
                    <a:pt x="112" y="37"/>
                  </a:lnTo>
                  <a:lnTo>
                    <a:pt x="124" y="49"/>
                  </a:lnTo>
                  <a:lnTo>
                    <a:pt x="162" y="49"/>
                  </a:lnTo>
                  <a:lnTo>
                    <a:pt x="186" y="37"/>
                  </a:lnTo>
                  <a:lnTo>
                    <a:pt x="162" y="12"/>
                  </a:lnTo>
                  <a:lnTo>
                    <a:pt x="174" y="0"/>
                  </a:lnTo>
                  <a:lnTo>
                    <a:pt x="199" y="12"/>
                  </a:lnTo>
                  <a:lnTo>
                    <a:pt x="211" y="12"/>
                  </a:lnTo>
                  <a:lnTo>
                    <a:pt x="236" y="12"/>
                  </a:lnTo>
                  <a:lnTo>
                    <a:pt x="236" y="0"/>
                  </a:lnTo>
                  <a:lnTo>
                    <a:pt x="261" y="0"/>
                  </a:lnTo>
                  <a:lnTo>
                    <a:pt x="248" y="12"/>
                  </a:lnTo>
                  <a:lnTo>
                    <a:pt x="261" y="12"/>
                  </a:lnTo>
                  <a:lnTo>
                    <a:pt x="261" y="49"/>
                  </a:lnTo>
                  <a:lnTo>
                    <a:pt x="261" y="62"/>
                  </a:lnTo>
                  <a:lnTo>
                    <a:pt x="310" y="49"/>
                  </a:lnTo>
                  <a:lnTo>
                    <a:pt x="323" y="49"/>
                  </a:lnTo>
                  <a:lnTo>
                    <a:pt x="335" y="62"/>
                  </a:lnTo>
                  <a:lnTo>
                    <a:pt x="348" y="49"/>
                  </a:lnTo>
                  <a:lnTo>
                    <a:pt x="360" y="62"/>
                  </a:lnTo>
                  <a:lnTo>
                    <a:pt x="373" y="62"/>
                  </a:lnTo>
                  <a:lnTo>
                    <a:pt x="397" y="37"/>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79" name="Freeform 107"/>
            <p:cNvSpPr>
              <a:spLocks/>
            </p:cNvSpPr>
            <p:nvPr/>
          </p:nvSpPr>
          <p:spPr bwMode="auto">
            <a:xfrm>
              <a:off x="1115" y="2400"/>
              <a:ext cx="254" cy="115"/>
            </a:xfrm>
            <a:custGeom>
              <a:avLst/>
              <a:gdLst>
                <a:gd name="T0" fmla="*/ 0 w 211"/>
                <a:gd name="T1" fmla="*/ 20 h 75"/>
                <a:gd name="T2" fmla="*/ 14 w 211"/>
                <a:gd name="T3" fmla="*/ 0 h 75"/>
                <a:gd name="T4" fmla="*/ 75 w 211"/>
                <a:gd name="T5" fmla="*/ 0 h 75"/>
                <a:gd name="T6" fmla="*/ 149 w 211"/>
                <a:gd name="T7" fmla="*/ 20 h 75"/>
                <a:gd name="T8" fmla="*/ 179 w 211"/>
                <a:gd name="T9" fmla="*/ 57 h 75"/>
                <a:gd name="T10" fmla="*/ 224 w 211"/>
                <a:gd name="T11" fmla="*/ 77 h 75"/>
                <a:gd name="T12" fmla="*/ 224 w 211"/>
                <a:gd name="T13" fmla="*/ 77 h 75"/>
                <a:gd name="T14" fmla="*/ 254 w 211"/>
                <a:gd name="T15" fmla="*/ 115 h 75"/>
                <a:gd name="T16" fmla="*/ 240 w 211"/>
                <a:gd name="T17" fmla="*/ 115 h 75"/>
                <a:gd name="T18" fmla="*/ 165 w 211"/>
                <a:gd name="T19" fmla="*/ 115 h 75"/>
                <a:gd name="T20" fmla="*/ 165 w 211"/>
                <a:gd name="T21" fmla="*/ 77 h 75"/>
                <a:gd name="T22" fmla="*/ 135 w 211"/>
                <a:gd name="T23" fmla="*/ 57 h 75"/>
                <a:gd name="T24" fmla="*/ 119 w 211"/>
                <a:gd name="T25" fmla="*/ 57 h 75"/>
                <a:gd name="T26" fmla="*/ 60 w 211"/>
                <a:gd name="T27" fmla="*/ 20 h 75"/>
                <a:gd name="T28" fmla="*/ 60 w 211"/>
                <a:gd name="T29" fmla="*/ 20 h 75"/>
                <a:gd name="T30" fmla="*/ 14 w 211"/>
                <a:gd name="T31" fmla="*/ 20 h 75"/>
                <a:gd name="T32" fmla="*/ 0 w 211"/>
                <a:gd name="T33" fmla="*/ 20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1"/>
                <a:gd name="T52" fmla="*/ 0 h 75"/>
                <a:gd name="T53" fmla="*/ 211 w 211"/>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1" h="75">
                  <a:moveTo>
                    <a:pt x="0" y="13"/>
                  </a:moveTo>
                  <a:lnTo>
                    <a:pt x="12" y="0"/>
                  </a:lnTo>
                  <a:lnTo>
                    <a:pt x="62" y="0"/>
                  </a:lnTo>
                  <a:lnTo>
                    <a:pt x="124" y="13"/>
                  </a:lnTo>
                  <a:lnTo>
                    <a:pt x="149" y="37"/>
                  </a:lnTo>
                  <a:lnTo>
                    <a:pt x="186" y="50"/>
                  </a:lnTo>
                  <a:lnTo>
                    <a:pt x="211" y="75"/>
                  </a:lnTo>
                  <a:lnTo>
                    <a:pt x="199" y="75"/>
                  </a:lnTo>
                  <a:lnTo>
                    <a:pt x="137" y="75"/>
                  </a:lnTo>
                  <a:lnTo>
                    <a:pt x="137" y="50"/>
                  </a:lnTo>
                  <a:lnTo>
                    <a:pt x="112" y="37"/>
                  </a:lnTo>
                  <a:lnTo>
                    <a:pt x="99" y="37"/>
                  </a:lnTo>
                  <a:lnTo>
                    <a:pt x="50" y="13"/>
                  </a:lnTo>
                  <a:lnTo>
                    <a:pt x="12" y="13"/>
                  </a:lnTo>
                  <a:lnTo>
                    <a:pt x="0" y="13"/>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80" name="Freeform 108"/>
            <p:cNvSpPr>
              <a:spLocks/>
            </p:cNvSpPr>
            <p:nvPr/>
          </p:nvSpPr>
          <p:spPr bwMode="auto">
            <a:xfrm>
              <a:off x="1534" y="2572"/>
              <a:ext cx="44" cy="19"/>
            </a:xfrm>
            <a:custGeom>
              <a:avLst/>
              <a:gdLst>
                <a:gd name="T0" fmla="*/ 0 w 37"/>
                <a:gd name="T1" fmla="*/ 19 h 12"/>
                <a:gd name="T2" fmla="*/ 0 w 37"/>
                <a:gd name="T3" fmla="*/ 0 h 12"/>
                <a:gd name="T4" fmla="*/ 29 w 37"/>
                <a:gd name="T5" fmla="*/ 0 h 12"/>
                <a:gd name="T6" fmla="*/ 44 w 37"/>
                <a:gd name="T7" fmla="*/ 0 h 12"/>
                <a:gd name="T8" fmla="*/ 44 w 37"/>
                <a:gd name="T9" fmla="*/ 0 h 12"/>
                <a:gd name="T10" fmla="*/ 29 w 37"/>
                <a:gd name="T11" fmla="*/ 19 h 12"/>
                <a:gd name="T12" fmla="*/ 14 w 37"/>
                <a:gd name="T13" fmla="*/ 19 h 12"/>
                <a:gd name="T14" fmla="*/ 0 w 37"/>
                <a:gd name="T15" fmla="*/ 19 h 12"/>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12"/>
                <a:gd name="T26" fmla="*/ 37 w 3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12">
                  <a:moveTo>
                    <a:pt x="0" y="12"/>
                  </a:moveTo>
                  <a:lnTo>
                    <a:pt x="0" y="0"/>
                  </a:lnTo>
                  <a:lnTo>
                    <a:pt x="24" y="0"/>
                  </a:lnTo>
                  <a:lnTo>
                    <a:pt x="37" y="0"/>
                  </a:lnTo>
                  <a:lnTo>
                    <a:pt x="24" y="12"/>
                  </a:lnTo>
                  <a:lnTo>
                    <a:pt x="12" y="12"/>
                  </a:lnTo>
                  <a:lnTo>
                    <a:pt x="0" y="12"/>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81" name="Freeform 109"/>
            <p:cNvSpPr>
              <a:spLocks/>
            </p:cNvSpPr>
            <p:nvPr/>
          </p:nvSpPr>
          <p:spPr bwMode="auto">
            <a:xfrm>
              <a:off x="1250" y="2534"/>
              <a:ext cx="59" cy="38"/>
            </a:xfrm>
            <a:custGeom>
              <a:avLst/>
              <a:gdLst>
                <a:gd name="T0" fmla="*/ 0 w 49"/>
                <a:gd name="T1" fmla="*/ 0 h 25"/>
                <a:gd name="T2" fmla="*/ 30 w 49"/>
                <a:gd name="T3" fmla="*/ 38 h 25"/>
                <a:gd name="T4" fmla="*/ 30 w 49"/>
                <a:gd name="T5" fmla="*/ 38 h 25"/>
                <a:gd name="T6" fmla="*/ 59 w 49"/>
                <a:gd name="T7" fmla="*/ 38 h 25"/>
                <a:gd name="T8" fmla="*/ 59 w 49"/>
                <a:gd name="T9" fmla="*/ 38 h 25"/>
                <a:gd name="T10" fmla="*/ 45 w 49"/>
                <a:gd name="T11" fmla="*/ 20 h 25"/>
                <a:gd name="T12" fmla="*/ 30 w 49"/>
                <a:gd name="T13" fmla="*/ 20 h 25"/>
                <a:gd name="T14" fmla="*/ 14 w 49"/>
                <a:gd name="T15" fmla="*/ 20 h 25"/>
                <a:gd name="T16" fmla="*/ 0 w 49"/>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25"/>
                <a:gd name="T29" fmla="*/ 49 w 49"/>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25">
                  <a:moveTo>
                    <a:pt x="0" y="0"/>
                  </a:moveTo>
                  <a:lnTo>
                    <a:pt x="25" y="25"/>
                  </a:lnTo>
                  <a:lnTo>
                    <a:pt x="49" y="25"/>
                  </a:lnTo>
                  <a:lnTo>
                    <a:pt x="37" y="13"/>
                  </a:lnTo>
                  <a:lnTo>
                    <a:pt x="25" y="13"/>
                  </a:lnTo>
                  <a:lnTo>
                    <a:pt x="12" y="13"/>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82" name="Freeform 110"/>
            <p:cNvSpPr>
              <a:spLocks/>
            </p:cNvSpPr>
            <p:nvPr/>
          </p:nvSpPr>
          <p:spPr bwMode="auto">
            <a:xfrm>
              <a:off x="1145" y="2439"/>
              <a:ext cx="15" cy="1"/>
            </a:xfrm>
            <a:custGeom>
              <a:avLst/>
              <a:gdLst>
                <a:gd name="T0" fmla="*/ 15 w 12"/>
                <a:gd name="T1" fmla="*/ 0 h 1"/>
                <a:gd name="T2" fmla="*/ 0 w 12"/>
                <a:gd name="T3" fmla="*/ 0 h 1"/>
                <a:gd name="T4" fmla="*/ 0 w 12"/>
                <a:gd name="T5" fmla="*/ 0 h 1"/>
                <a:gd name="T6" fmla="*/ 0 w 12"/>
                <a:gd name="T7" fmla="*/ 0 h 1"/>
                <a:gd name="T8" fmla="*/ 15 w 12"/>
                <a:gd name="T9" fmla="*/ 0 h 1"/>
                <a:gd name="T10" fmla="*/ 15 w 12"/>
                <a:gd name="T11" fmla="*/ 0 h 1"/>
                <a:gd name="T12" fmla="*/ 0 60000 65536"/>
                <a:gd name="T13" fmla="*/ 0 60000 65536"/>
                <a:gd name="T14" fmla="*/ 0 60000 65536"/>
                <a:gd name="T15" fmla="*/ 0 60000 65536"/>
                <a:gd name="T16" fmla="*/ 0 60000 65536"/>
                <a:gd name="T17" fmla="*/ 0 60000 65536"/>
                <a:gd name="T18" fmla="*/ 0 w 12"/>
                <a:gd name="T19" fmla="*/ 0 h 1"/>
                <a:gd name="T20" fmla="*/ 12 w 12"/>
                <a:gd name="T21" fmla="*/ 1 h 1"/>
              </a:gdLst>
              <a:ahLst/>
              <a:cxnLst>
                <a:cxn ang="T12">
                  <a:pos x="T0" y="T1"/>
                </a:cxn>
                <a:cxn ang="T13">
                  <a:pos x="T2" y="T3"/>
                </a:cxn>
                <a:cxn ang="T14">
                  <a:pos x="T4" y="T5"/>
                </a:cxn>
                <a:cxn ang="T15">
                  <a:pos x="T6" y="T7"/>
                </a:cxn>
                <a:cxn ang="T16">
                  <a:pos x="T8" y="T9"/>
                </a:cxn>
                <a:cxn ang="T17">
                  <a:pos x="T10" y="T11"/>
                </a:cxn>
              </a:cxnLst>
              <a:rect l="T18" t="T19" r="T20" b="T21"/>
              <a:pathLst>
                <a:path w="12" h="1">
                  <a:moveTo>
                    <a:pt x="12" y="0"/>
                  </a:moveTo>
                  <a:lnTo>
                    <a:pt x="0" y="0"/>
                  </a:lnTo>
                  <a:lnTo>
                    <a:pt x="12"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83" name="Freeform 111"/>
            <p:cNvSpPr>
              <a:spLocks/>
            </p:cNvSpPr>
            <p:nvPr/>
          </p:nvSpPr>
          <p:spPr bwMode="auto">
            <a:xfrm>
              <a:off x="1280" y="2343"/>
              <a:ext cx="15" cy="19"/>
            </a:xfrm>
            <a:custGeom>
              <a:avLst/>
              <a:gdLst>
                <a:gd name="T0" fmla="*/ 15 w 12"/>
                <a:gd name="T1" fmla="*/ 0 h 12"/>
                <a:gd name="T2" fmla="*/ 0 w 12"/>
                <a:gd name="T3" fmla="*/ 0 h 12"/>
                <a:gd name="T4" fmla="*/ 0 w 12"/>
                <a:gd name="T5" fmla="*/ 19 h 12"/>
                <a:gd name="T6" fmla="*/ 15 w 12"/>
                <a:gd name="T7" fmla="*/ 0 h 12"/>
                <a:gd name="T8" fmla="*/ 15 w 12"/>
                <a:gd name="T9" fmla="*/ 0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0"/>
                  </a:moveTo>
                  <a:lnTo>
                    <a:pt x="0" y="0"/>
                  </a:lnTo>
                  <a:lnTo>
                    <a:pt x="0" y="12"/>
                  </a:lnTo>
                  <a:lnTo>
                    <a:pt x="12"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84" name="Freeform 112"/>
            <p:cNvSpPr>
              <a:spLocks/>
            </p:cNvSpPr>
            <p:nvPr/>
          </p:nvSpPr>
          <p:spPr bwMode="auto">
            <a:xfrm>
              <a:off x="1295" y="2362"/>
              <a:ext cx="1" cy="20"/>
            </a:xfrm>
            <a:custGeom>
              <a:avLst/>
              <a:gdLst>
                <a:gd name="T0" fmla="*/ 0 w 1"/>
                <a:gd name="T1" fmla="*/ 0 h 13"/>
                <a:gd name="T2" fmla="*/ 0 w 1"/>
                <a:gd name="T3" fmla="*/ 0 h 13"/>
                <a:gd name="T4" fmla="*/ 0 w 1"/>
                <a:gd name="T5" fmla="*/ 20 h 13"/>
                <a:gd name="T6" fmla="*/ 0 w 1"/>
                <a:gd name="T7" fmla="*/ 0 h 13"/>
                <a:gd name="T8" fmla="*/ 0 w 1"/>
                <a:gd name="T9" fmla="*/ 0 h 13"/>
                <a:gd name="T10" fmla="*/ 0 60000 65536"/>
                <a:gd name="T11" fmla="*/ 0 60000 65536"/>
                <a:gd name="T12" fmla="*/ 0 60000 65536"/>
                <a:gd name="T13" fmla="*/ 0 60000 65536"/>
                <a:gd name="T14" fmla="*/ 0 60000 65536"/>
                <a:gd name="T15" fmla="*/ 0 w 1"/>
                <a:gd name="T16" fmla="*/ 0 h 13"/>
                <a:gd name="T17" fmla="*/ 1 w 1"/>
                <a:gd name="T18" fmla="*/ 13 h 13"/>
              </a:gdLst>
              <a:ahLst/>
              <a:cxnLst>
                <a:cxn ang="T10">
                  <a:pos x="T0" y="T1"/>
                </a:cxn>
                <a:cxn ang="T11">
                  <a:pos x="T2" y="T3"/>
                </a:cxn>
                <a:cxn ang="T12">
                  <a:pos x="T4" y="T5"/>
                </a:cxn>
                <a:cxn ang="T13">
                  <a:pos x="T6" y="T7"/>
                </a:cxn>
                <a:cxn ang="T14">
                  <a:pos x="T8" y="T9"/>
                </a:cxn>
              </a:cxnLst>
              <a:rect l="T15" t="T16" r="T17" b="T18"/>
              <a:pathLst>
                <a:path w="1" h="13">
                  <a:moveTo>
                    <a:pt x="0" y="0"/>
                  </a:moveTo>
                  <a:lnTo>
                    <a:pt x="0" y="0"/>
                  </a:lnTo>
                  <a:lnTo>
                    <a:pt x="0" y="13"/>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85" name="Freeform 113"/>
            <p:cNvSpPr>
              <a:spLocks/>
            </p:cNvSpPr>
            <p:nvPr/>
          </p:nvSpPr>
          <p:spPr bwMode="auto">
            <a:xfrm>
              <a:off x="429" y="700"/>
              <a:ext cx="30" cy="19"/>
            </a:xfrm>
            <a:custGeom>
              <a:avLst/>
              <a:gdLst>
                <a:gd name="T0" fmla="*/ 14 w 25"/>
                <a:gd name="T1" fmla="*/ 0 h 12"/>
                <a:gd name="T2" fmla="*/ 0 w 25"/>
                <a:gd name="T3" fmla="*/ 0 h 12"/>
                <a:gd name="T4" fmla="*/ 0 w 25"/>
                <a:gd name="T5" fmla="*/ 0 h 12"/>
                <a:gd name="T6" fmla="*/ 0 w 25"/>
                <a:gd name="T7" fmla="*/ 0 h 12"/>
                <a:gd name="T8" fmla="*/ 14 w 25"/>
                <a:gd name="T9" fmla="*/ 19 h 12"/>
                <a:gd name="T10" fmla="*/ 30 w 25"/>
                <a:gd name="T11" fmla="*/ 0 h 12"/>
                <a:gd name="T12" fmla="*/ 14 w 25"/>
                <a:gd name="T13" fmla="*/ 0 h 12"/>
                <a:gd name="T14" fmla="*/ 0 60000 65536"/>
                <a:gd name="T15" fmla="*/ 0 60000 65536"/>
                <a:gd name="T16" fmla="*/ 0 60000 65536"/>
                <a:gd name="T17" fmla="*/ 0 60000 65536"/>
                <a:gd name="T18" fmla="*/ 0 60000 65536"/>
                <a:gd name="T19" fmla="*/ 0 60000 65536"/>
                <a:gd name="T20" fmla="*/ 0 60000 65536"/>
                <a:gd name="T21" fmla="*/ 0 w 25"/>
                <a:gd name="T22" fmla="*/ 0 h 12"/>
                <a:gd name="T23" fmla="*/ 25 w 2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2">
                  <a:moveTo>
                    <a:pt x="12" y="0"/>
                  </a:moveTo>
                  <a:lnTo>
                    <a:pt x="0" y="0"/>
                  </a:lnTo>
                  <a:lnTo>
                    <a:pt x="12" y="12"/>
                  </a:lnTo>
                  <a:lnTo>
                    <a:pt x="25" y="0"/>
                  </a:lnTo>
                  <a:lnTo>
                    <a:pt x="12"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86" name="Freeform 114"/>
            <p:cNvSpPr>
              <a:spLocks/>
            </p:cNvSpPr>
            <p:nvPr/>
          </p:nvSpPr>
          <p:spPr bwMode="auto">
            <a:xfrm>
              <a:off x="354" y="814"/>
              <a:ext cx="30" cy="20"/>
            </a:xfrm>
            <a:custGeom>
              <a:avLst/>
              <a:gdLst>
                <a:gd name="T0" fmla="*/ 14 w 25"/>
                <a:gd name="T1" fmla="*/ 20 h 13"/>
                <a:gd name="T2" fmla="*/ 0 w 25"/>
                <a:gd name="T3" fmla="*/ 20 h 13"/>
                <a:gd name="T4" fmla="*/ 0 w 25"/>
                <a:gd name="T5" fmla="*/ 20 h 13"/>
                <a:gd name="T6" fmla="*/ 30 w 25"/>
                <a:gd name="T7" fmla="*/ 20 h 13"/>
                <a:gd name="T8" fmla="*/ 30 w 25"/>
                <a:gd name="T9" fmla="*/ 20 h 13"/>
                <a:gd name="T10" fmla="*/ 14 w 25"/>
                <a:gd name="T11" fmla="*/ 0 h 13"/>
                <a:gd name="T12" fmla="*/ 14 w 25"/>
                <a:gd name="T13" fmla="*/ 20 h 13"/>
                <a:gd name="T14" fmla="*/ 0 60000 65536"/>
                <a:gd name="T15" fmla="*/ 0 60000 65536"/>
                <a:gd name="T16" fmla="*/ 0 60000 65536"/>
                <a:gd name="T17" fmla="*/ 0 60000 65536"/>
                <a:gd name="T18" fmla="*/ 0 60000 65536"/>
                <a:gd name="T19" fmla="*/ 0 60000 65536"/>
                <a:gd name="T20" fmla="*/ 0 60000 65536"/>
                <a:gd name="T21" fmla="*/ 0 w 25"/>
                <a:gd name="T22" fmla="*/ 0 h 13"/>
                <a:gd name="T23" fmla="*/ 25 w 25"/>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3">
                  <a:moveTo>
                    <a:pt x="12" y="13"/>
                  </a:moveTo>
                  <a:lnTo>
                    <a:pt x="0" y="13"/>
                  </a:lnTo>
                  <a:lnTo>
                    <a:pt x="25" y="13"/>
                  </a:lnTo>
                  <a:lnTo>
                    <a:pt x="12" y="0"/>
                  </a:lnTo>
                  <a:lnTo>
                    <a:pt x="12" y="13"/>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87" name="Freeform 115"/>
            <p:cNvSpPr>
              <a:spLocks/>
            </p:cNvSpPr>
            <p:nvPr/>
          </p:nvSpPr>
          <p:spPr bwMode="auto">
            <a:xfrm>
              <a:off x="1653" y="1616"/>
              <a:ext cx="135" cy="134"/>
            </a:xfrm>
            <a:custGeom>
              <a:avLst/>
              <a:gdLst>
                <a:gd name="T0" fmla="*/ 45 w 112"/>
                <a:gd name="T1" fmla="*/ 0 h 87"/>
                <a:gd name="T2" fmla="*/ 30 w 112"/>
                <a:gd name="T3" fmla="*/ 59 h 87"/>
                <a:gd name="T4" fmla="*/ 0 w 112"/>
                <a:gd name="T5" fmla="*/ 77 h 87"/>
                <a:gd name="T6" fmla="*/ 14 w 112"/>
                <a:gd name="T7" fmla="*/ 77 h 87"/>
                <a:gd name="T8" fmla="*/ 14 w 112"/>
                <a:gd name="T9" fmla="*/ 116 h 87"/>
                <a:gd name="T10" fmla="*/ 45 w 112"/>
                <a:gd name="T11" fmla="*/ 116 h 87"/>
                <a:gd name="T12" fmla="*/ 75 w 112"/>
                <a:gd name="T13" fmla="*/ 97 h 87"/>
                <a:gd name="T14" fmla="*/ 75 w 112"/>
                <a:gd name="T15" fmla="*/ 116 h 87"/>
                <a:gd name="T16" fmla="*/ 89 w 112"/>
                <a:gd name="T17" fmla="*/ 116 h 87"/>
                <a:gd name="T18" fmla="*/ 105 w 112"/>
                <a:gd name="T19" fmla="*/ 116 h 87"/>
                <a:gd name="T20" fmla="*/ 119 w 112"/>
                <a:gd name="T21" fmla="*/ 134 h 87"/>
                <a:gd name="T22" fmla="*/ 135 w 112"/>
                <a:gd name="T23" fmla="*/ 77 h 87"/>
                <a:gd name="T24" fmla="*/ 105 w 112"/>
                <a:gd name="T25" fmla="*/ 77 h 87"/>
                <a:gd name="T26" fmla="*/ 119 w 112"/>
                <a:gd name="T27" fmla="*/ 59 h 87"/>
                <a:gd name="T28" fmla="*/ 105 w 112"/>
                <a:gd name="T29" fmla="*/ 39 h 87"/>
                <a:gd name="T30" fmla="*/ 75 w 112"/>
                <a:gd name="T31" fmla="*/ 39 h 87"/>
                <a:gd name="T32" fmla="*/ 60 w 112"/>
                <a:gd name="T33" fmla="*/ 39 h 87"/>
                <a:gd name="T34" fmla="*/ 60 w 112"/>
                <a:gd name="T35" fmla="*/ 0 h 87"/>
                <a:gd name="T36" fmla="*/ 45 w 112"/>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37" y="0"/>
                  </a:moveTo>
                  <a:lnTo>
                    <a:pt x="25" y="38"/>
                  </a:lnTo>
                  <a:lnTo>
                    <a:pt x="0" y="50"/>
                  </a:lnTo>
                  <a:lnTo>
                    <a:pt x="12" y="50"/>
                  </a:lnTo>
                  <a:lnTo>
                    <a:pt x="12" y="75"/>
                  </a:lnTo>
                  <a:lnTo>
                    <a:pt x="37" y="75"/>
                  </a:lnTo>
                  <a:lnTo>
                    <a:pt x="62" y="63"/>
                  </a:lnTo>
                  <a:lnTo>
                    <a:pt x="62" y="75"/>
                  </a:lnTo>
                  <a:lnTo>
                    <a:pt x="74" y="75"/>
                  </a:lnTo>
                  <a:lnTo>
                    <a:pt x="87" y="75"/>
                  </a:lnTo>
                  <a:lnTo>
                    <a:pt x="99" y="87"/>
                  </a:lnTo>
                  <a:lnTo>
                    <a:pt x="112" y="50"/>
                  </a:lnTo>
                  <a:lnTo>
                    <a:pt x="87" y="50"/>
                  </a:lnTo>
                  <a:lnTo>
                    <a:pt x="99" y="38"/>
                  </a:lnTo>
                  <a:lnTo>
                    <a:pt x="87" y="25"/>
                  </a:lnTo>
                  <a:lnTo>
                    <a:pt x="62" y="25"/>
                  </a:lnTo>
                  <a:lnTo>
                    <a:pt x="50" y="25"/>
                  </a:lnTo>
                  <a:lnTo>
                    <a:pt x="50" y="0"/>
                  </a:lnTo>
                  <a:lnTo>
                    <a:pt x="37"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88" name="Freeform 116"/>
            <p:cNvSpPr>
              <a:spLocks/>
            </p:cNvSpPr>
            <p:nvPr/>
          </p:nvSpPr>
          <p:spPr bwMode="auto">
            <a:xfrm>
              <a:off x="1578" y="1675"/>
              <a:ext cx="45" cy="18"/>
            </a:xfrm>
            <a:custGeom>
              <a:avLst/>
              <a:gdLst>
                <a:gd name="T0" fmla="*/ 30 w 37"/>
                <a:gd name="T1" fmla="*/ 0 h 12"/>
                <a:gd name="T2" fmla="*/ 15 w 37"/>
                <a:gd name="T3" fmla="*/ 0 h 12"/>
                <a:gd name="T4" fmla="*/ 0 w 37"/>
                <a:gd name="T5" fmla="*/ 0 h 12"/>
                <a:gd name="T6" fmla="*/ 0 w 37"/>
                <a:gd name="T7" fmla="*/ 18 h 12"/>
                <a:gd name="T8" fmla="*/ 30 w 37"/>
                <a:gd name="T9" fmla="*/ 18 h 12"/>
                <a:gd name="T10" fmla="*/ 30 w 37"/>
                <a:gd name="T11" fmla="*/ 18 h 12"/>
                <a:gd name="T12" fmla="*/ 45 w 37"/>
                <a:gd name="T13" fmla="*/ 18 h 12"/>
                <a:gd name="T14" fmla="*/ 30 w 37"/>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12"/>
                <a:gd name="T26" fmla="*/ 37 w 3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12">
                  <a:moveTo>
                    <a:pt x="25" y="0"/>
                  </a:moveTo>
                  <a:lnTo>
                    <a:pt x="12" y="0"/>
                  </a:lnTo>
                  <a:lnTo>
                    <a:pt x="0" y="0"/>
                  </a:lnTo>
                  <a:lnTo>
                    <a:pt x="0" y="12"/>
                  </a:lnTo>
                  <a:lnTo>
                    <a:pt x="25" y="12"/>
                  </a:lnTo>
                  <a:lnTo>
                    <a:pt x="37" y="12"/>
                  </a:lnTo>
                  <a:lnTo>
                    <a:pt x="25"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89" name="Freeform 117"/>
            <p:cNvSpPr>
              <a:spLocks/>
            </p:cNvSpPr>
            <p:nvPr/>
          </p:nvSpPr>
          <p:spPr bwMode="auto">
            <a:xfrm>
              <a:off x="1593" y="1750"/>
              <a:ext cx="30" cy="20"/>
            </a:xfrm>
            <a:custGeom>
              <a:avLst/>
              <a:gdLst>
                <a:gd name="T0" fmla="*/ 16 w 25"/>
                <a:gd name="T1" fmla="*/ 0 h 13"/>
                <a:gd name="T2" fmla="*/ 0 w 25"/>
                <a:gd name="T3" fmla="*/ 20 h 13"/>
                <a:gd name="T4" fmla="*/ 0 w 25"/>
                <a:gd name="T5" fmla="*/ 20 h 13"/>
                <a:gd name="T6" fmla="*/ 30 w 25"/>
                <a:gd name="T7" fmla="*/ 20 h 13"/>
                <a:gd name="T8" fmla="*/ 16 w 25"/>
                <a:gd name="T9" fmla="*/ 20 h 13"/>
                <a:gd name="T10" fmla="*/ 16 w 25"/>
                <a:gd name="T11" fmla="*/ 0 h 13"/>
                <a:gd name="T12" fmla="*/ 0 60000 65536"/>
                <a:gd name="T13" fmla="*/ 0 60000 65536"/>
                <a:gd name="T14" fmla="*/ 0 60000 65536"/>
                <a:gd name="T15" fmla="*/ 0 60000 65536"/>
                <a:gd name="T16" fmla="*/ 0 60000 65536"/>
                <a:gd name="T17" fmla="*/ 0 60000 65536"/>
                <a:gd name="T18" fmla="*/ 0 w 25"/>
                <a:gd name="T19" fmla="*/ 0 h 13"/>
                <a:gd name="T20" fmla="*/ 25 w 2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5" h="13">
                  <a:moveTo>
                    <a:pt x="13" y="0"/>
                  </a:moveTo>
                  <a:lnTo>
                    <a:pt x="0" y="13"/>
                  </a:lnTo>
                  <a:lnTo>
                    <a:pt x="25" y="13"/>
                  </a:lnTo>
                  <a:lnTo>
                    <a:pt x="13" y="13"/>
                  </a:lnTo>
                  <a:lnTo>
                    <a:pt x="13"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90" name="Freeform 118"/>
            <p:cNvSpPr>
              <a:spLocks/>
            </p:cNvSpPr>
            <p:nvPr/>
          </p:nvSpPr>
          <p:spPr bwMode="auto">
            <a:xfrm>
              <a:off x="1637" y="1750"/>
              <a:ext cx="30" cy="38"/>
            </a:xfrm>
            <a:custGeom>
              <a:avLst/>
              <a:gdLst>
                <a:gd name="T0" fmla="*/ 0 w 25"/>
                <a:gd name="T1" fmla="*/ 38 h 25"/>
                <a:gd name="T2" fmla="*/ 0 w 25"/>
                <a:gd name="T3" fmla="*/ 20 h 25"/>
                <a:gd name="T4" fmla="*/ 16 w 25"/>
                <a:gd name="T5" fmla="*/ 0 h 25"/>
                <a:gd name="T6" fmla="*/ 16 w 25"/>
                <a:gd name="T7" fmla="*/ 20 h 25"/>
                <a:gd name="T8" fmla="*/ 16 w 25"/>
                <a:gd name="T9" fmla="*/ 20 h 25"/>
                <a:gd name="T10" fmla="*/ 30 w 25"/>
                <a:gd name="T11" fmla="*/ 38 h 25"/>
                <a:gd name="T12" fmla="*/ 30 w 25"/>
                <a:gd name="T13" fmla="*/ 38 h 25"/>
                <a:gd name="T14" fmla="*/ 16 w 25"/>
                <a:gd name="T15" fmla="*/ 38 h 25"/>
                <a:gd name="T16" fmla="*/ 0 w 25"/>
                <a:gd name="T17" fmla="*/ 38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5"/>
                <a:gd name="T29" fmla="*/ 25 w 25"/>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5">
                  <a:moveTo>
                    <a:pt x="0" y="25"/>
                  </a:moveTo>
                  <a:lnTo>
                    <a:pt x="0" y="13"/>
                  </a:lnTo>
                  <a:lnTo>
                    <a:pt x="13" y="0"/>
                  </a:lnTo>
                  <a:lnTo>
                    <a:pt x="13" y="13"/>
                  </a:lnTo>
                  <a:lnTo>
                    <a:pt x="25" y="25"/>
                  </a:lnTo>
                  <a:lnTo>
                    <a:pt x="13" y="25"/>
                  </a:lnTo>
                  <a:lnTo>
                    <a:pt x="0" y="25"/>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91" name="Freeform 119"/>
            <p:cNvSpPr>
              <a:spLocks/>
            </p:cNvSpPr>
            <p:nvPr/>
          </p:nvSpPr>
          <p:spPr bwMode="auto">
            <a:xfrm>
              <a:off x="548" y="1311"/>
              <a:ext cx="15" cy="76"/>
            </a:xfrm>
            <a:custGeom>
              <a:avLst/>
              <a:gdLst>
                <a:gd name="T0" fmla="*/ 15 w 13"/>
                <a:gd name="T1" fmla="*/ 76 h 50"/>
                <a:gd name="T2" fmla="*/ 15 w 13"/>
                <a:gd name="T3" fmla="*/ 58 h 50"/>
                <a:gd name="T4" fmla="*/ 15 w 13"/>
                <a:gd name="T5" fmla="*/ 38 h 50"/>
                <a:gd name="T6" fmla="*/ 15 w 13"/>
                <a:gd name="T7" fmla="*/ 0 h 50"/>
                <a:gd name="T8" fmla="*/ 0 w 13"/>
                <a:gd name="T9" fmla="*/ 20 h 50"/>
                <a:gd name="T10" fmla="*/ 15 w 13"/>
                <a:gd name="T11" fmla="*/ 20 h 50"/>
                <a:gd name="T12" fmla="*/ 0 w 13"/>
                <a:gd name="T13" fmla="*/ 38 h 50"/>
                <a:gd name="T14" fmla="*/ 0 w 13"/>
                <a:gd name="T15" fmla="*/ 58 h 50"/>
                <a:gd name="T16" fmla="*/ 0 w 13"/>
                <a:gd name="T17" fmla="*/ 76 h 50"/>
                <a:gd name="T18" fmla="*/ 15 w 13"/>
                <a:gd name="T19" fmla="*/ 76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50"/>
                <a:gd name="T32" fmla="*/ 13 w 13"/>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50">
                  <a:moveTo>
                    <a:pt x="13" y="50"/>
                  </a:moveTo>
                  <a:lnTo>
                    <a:pt x="13" y="38"/>
                  </a:lnTo>
                  <a:lnTo>
                    <a:pt x="13" y="25"/>
                  </a:lnTo>
                  <a:lnTo>
                    <a:pt x="13" y="0"/>
                  </a:lnTo>
                  <a:lnTo>
                    <a:pt x="0" y="13"/>
                  </a:lnTo>
                  <a:lnTo>
                    <a:pt x="13" y="13"/>
                  </a:lnTo>
                  <a:lnTo>
                    <a:pt x="0" y="25"/>
                  </a:lnTo>
                  <a:lnTo>
                    <a:pt x="0" y="38"/>
                  </a:lnTo>
                  <a:lnTo>
                    <a:pt x="0" y="50"/>
                  </a:lnTo>
                  <a:lnTo>
                    <a:pt x="13" y="5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92" name="Freeform 120"/>
            <p:cNvSpPr>
              <a:spLocks/>
            </p:cNvSpPr>
            <p:nvPr/>
          </p:nvSpPr>
          <p:spPr bwMode="auto">
            <a:xfrm>
              <a:off x="1250" y="1235"/>
              <a:ext cx="75" cy="57"/>
            </a:xfrm>
            <a:custGeom>
              <a:avLst/>
              <a:gdLst>
                <a:gd name="T0" fmla="*/ 0 w 62"/>
                <a:gd name="T1" fmla="*/ 0 h 37"/>
                <a:gd name="T2" fmla="*/ 15 w 62"/>
                <a:gd name="T3" fmla="*/ 18 h 37"/>
                <a:gd name="T4" fmla="*/ 0 w 62"/>
                <a:gd name="T5" fmla="*/ 57 h 37"/>
                <a:gd name="T6" fmla="*/ 15 w 62"/>
                <a:gd name="T7" fmla="*/ 57 h 37"/>
                <a:gd name="T8" fmla="*/ 30 w 62"/>
                <a:gd name="T9" fmla="*/ 57 h 37"/>
                <a:gd name="T10" fmla="*/ 30 w 62"/>
                <a:gd name="T11" fmla="*/ 57 h 37"/>
                <a:gd name="T12" fmla="*/ 45 w 62"/>
                <a:gd name="T13" fmla="*/ 57 h 37"/>
                <a:gd name="T14" fmla="*/ 59 w 62"/>
                <a:gd name="T15" fmla="*/ 57 h 37"/>
                <a:gd name="T16" fmla="*/ 75 w 62"/>
                <a:gd name="T17" fmla="*/ 57 h 37"/>
                <a:gd name="T18" fmla="*/ 59 w 62"/>
                <a:gd name="T19" fmla="*/ 39 h 37"/>
                <a:gd name="T20" fmla="*/ 45 w 62"/>
                <a:gd name="T21" fmla="*/ 39 h 37"/>
                <a:gd name="T22" fmla="*/ 45 w 62"/>
                <a:gd name="T23" fmla="*/ 18 h 37"/>
                <a:gd name="T24" fmla="*/ 15 w 62"/>
                <a:gd name="T25" fmla="*/ 0 h 37"/>
                <a:gd name="T26" fmla="*/ 0 w 62"/>
                <a:gd name="T27" fmla="*/ 0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
                <a:gd name="T43" fmla="*/ 0 h 37"/>
                <a:gd name="T44" fmla="*/ 62 w 62"/>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 h="37">
                  <a:moveTo>
                    <a:pt x="0" y="0"/>
                  </a:moveTo>
                  <a:lnTo>
                    <a:pt x="12" y="12"/>
                  </a:lnTo>
                  <a:lnTo>
                    <a:pt x="0" y="37"/>
                  </a:lnTo>
                  <a:lnTo>
                    <a:pt x="12" y="37"/>
                  </a:lnTo>
                  <a:lnTo>
                    <a:pt x="25" y="37"/>
                  </a:lnTo>
                  <a:lnTo>
                    <a:pt x="37" y="37"/>
                  </a:lnTo>
                  <a:lnTo>
                    <a:pt x="49" y="37"/>
                  </a:lnTo>
                  <a:lnTo>
                    <a:pt x="62" y="37"/>
                  </a:lnTo>
                  <a:lnTo>
                    <a:pt x="49" y="25"/>
                  </a:lnTo>
                  <a:lnTo>
                    <a:pt x="37" y="25"/>
                  </a:lnTo>
                  <a:lnTo>
                    <a:pt x="37" y="12"/>
                  </a:lnTo>
                  <a:lnTo>
                    <a:pt x="12" y="0"/>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93" name="Freeform 121"/>
            <p:cNvSpPr>
              <a:spLocks/>
            </p:cNvSpPr>
            <p:nvPr/>
          </p:nvSpPr>
          <p:spPr bwMode="auto">
            <a:xfrm>
              <a:off x="1265" y="1311"/>
              <a:ext cx="15" cy="38"/>
            </a:xfrm>
            <a:custGeom>
              <a:avLst/>
              <a:gdLst>
                <a:gd name="T0" fmla="*/ 15 w 13"/>
                <a:gd name="T1" fmla="*/ 0 h 25"/>
                <a:gd name="T2" fmla="*/ 0 w 13"/>
                <a:gd name="T3" fmla="*/ 0 h 25"/>
                <a:gd name="T4" fmla="*/ 0 w 13"/>
                <a:gd name="T5" fmla="*/ 38 h 25"/>
                <a:gd name="T6" fmla="*/ 0 w 13"/>
                <a:gd name="T7" fmla="*/ 20 h 25"/>
                <a:gd name="T8" fmla="*/ 15 w 13"/>
                <a:gd name="T9" fmla="*/ 20 h 25"/>
                <a:gd name="T10" fmla="*/ 15 w 13"/>
                <a:gd name="T11" fmla="*/ 20 h 25"/>
                <a:gd name="T12" fmla="*/ 15 w 13"/>
                <a:gd name="T13" fmla="*/ 0 h 25"/>
                <a:gd name="T14" fmla="*/ 0 60000 65536"/>
                <a:gd name="T15" fmla="*/ 0 60000 65536"/>
                <a:gd name="T16" fmla="*/ 0 60000 65536"/>
                <a:gd name="T17" fmla="*/ 0 60000 65536"/>
                <a:gd name="T18" fmla="*/ 0 60000 65536"/>
                <a:gd name="T19" fmla="*/ 0 60000 65536"/>
                <a:gd name="T20" fmla="*/ 0 60000 65536"/>
                <a:gd name="T21" fmla="*/ 0 w 13"/>
                <a:gd name="T22" fmla="*/ 0 h 25"/>
                <a:gd name="T23" fmla="*/ 13 w 1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25">
                  <a:moveTo>
                    <a:pt x="13" y="0"/>
                  </a:moveTo>
                  <a:lnTo>
                    <a:pt x="0" y="0"/>
                  </a:lnTo>
                  <a:lnTo>
                    <a:pt x="0" y="25"/>
                  </a:lnTo>
                  <a:lnTo>
                    <a:pt x="0" y="13"/>
                  </a:lnTo>
                  <a:lnTo>
                    <a:pt x="13" y="13"/>
                  </a:lnTo>
                  <a:lnTo>
                    <a:pt x="13"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94" name="Freeform 122"/>
            <p:cNvSpPr>
              <a:spLocks/>
            </p:cNvSpPr>
            <p:nvPr/>
          </p:nvSpPr>
          <p:spPr bwMode="auto">
            <a:xfrm>
              <a:off x="951" y="873"/>
              <a:ext cx="104" cy="75"/>
            </a:xfrm>
            <a:custGeom>
              <a:avLst/>
              <a:gdLst>
                <a:gd name="T0" fmla="*/ 60 w 87"/>
                <a:gd name="T1" fmla="*/ 0 h 49"/>
                <a:gd name="T2" fmla="*/ 30 w 87"/>
                <a:gd name="T3" fmla="*/ 37 h 49"/>
                <a:gd name="T4" fmla="*/ 0 w 87"/>
                <a:gd name="T5" fmla="*/ 37 h 49"/>
                <a:gd name="T6" fmla="*/ 16 w 87"/>
                <a:gd name="T7" fmla="*/ 75 h 49"/>
                <a:gd name="T8" fmla="*/ 30 w 87"/>
                <a:gd name="T9" fmla="*/ 75 h 49"/>
                <a:gd name="T10" fmla="*/ 45 w 87"/>
                <a:gd name="T11" fmla="*/ 57 h 49"/>
                <a:gd name="T12" fmla="*/ 104 w 87"/>
                <a:gd name="T13" fmla="*/ 57 h 49"/>
                <a:gd name="T14" fmla="*/ 75 w 87"/>
                <a:gd name="T15" fmla="*/ 0 h 49"/>
                <a:gd name="T16" fmla="*/ 60 w 87"/>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49"/>
                <a:gd name="T29" fmla="*/ 87 w 87"/>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49">
                  <a:moveTo>
                    <a:pt x="50" y="0"/>
                  </a:moveTo>
                  <a:lnTo>
                    <a:pt x="25" y="24"/>
                  </a:lnTo>
                  <a:lnTo>
                    <a:pt x="0" y="24"/>
                  </a:lnTo>
                  <a:lnTo>
                    <a:pt x="13" y="49"/>
                  </a:lnTo>
                  <a:lnTo>
                    <a:pt x="25" y="49"/>
                  </a:lnTo>
                  <a:lnTo>
                    <a:pt x="38" y="37"/>
                  </a:lnTo>
                  <a:lnTo>
                    <a:pt x="87" y="37"/>
                  </a:lnTo>
                  <a:lnTo>
                    <a:pt x="63" y="0"/>
                  </a:lnTo>
                  <a:lnTo>
                    <a:pt x="5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95" name="Freeform 123"/>
            <p:cNvSpPr>
              <a:spLocks/>
            </p:cNvSpPr>
            <p:nvPr/>
          </p:nvSpPr>
          <p:spPr bwMode="auto">
            <a:xfrm>
              <a:off x="996" y="948"/>
              <a:ext cx="119" cy="154"/>
            </a:xfrm>
            <a:custGeom>
              <a:avLst/>
              <a:gdLst>
                <a:gd name="T0" fmla="*/ 59 w 99"/>
                <a:gd name="T1" fmla="*/ 0 h 100"/>
                <a:gd name="T2" fmla="*/ 14 w 99"/>
                <a:gd name="T3" fmla="*/ 0 h 100"/>
                <a:gd name="T4" fmla="*/ 14 w 99"/>
                <a:gd name="T5" fmla="*/ 0 h 100"/>
                <a:gd name="T6" fmla="*/ 14 w 99"/>
                <a:gd name="T7" fmla="*/ 20 h 100"/>
                <a:gd name="T8" fmla="*/ 14 w 99"/>
                <a:gd name="T9" fmla="*/ 39 h 100"/>
                <a:gd name="T10" fmla="*/ 30 w 99"/>
                <a:gd name="T11" fmla="*/ 59 h 100"/>
                <a:gd name="T12" fmla="*/ 0 w 99"/>
                <a:gd name="T13" fmla="*/ 59 h 100"/>
                <a:gd name="T14" fmla="*/ 14 w 99"/>
                <a:gd name="T15" fmla="*/ 77 h 100"/>
                <a:gd name="T16" fmla="*/ 30 w 99"/>
                <a:gd name="T17" fmla="*/ 116 h 100"/>
                <a:gd name="T18" fmla="*/ 75 w 99"/>
                <a:gd name="T19" fmla="*/ 116 h 100"/>
                <a:gd name="T20" fmla="*/ 105 w 99"/>
                <a:gd name="T21" fmla="*/ 154 h 100"/>
                <a:gd name="T22" fmla="*/ 119 w 99"/>
                <a:gd name="T23" fmla="*/ 134 h 100"/>
                <a:gd name="T24" fmla="*/ 119 w 99"/>
                <a:gd name="T25" fmla="*/ 116 h 100"/>
                <a:gd name="T26" fmla="*/ 119 w 99"/>
                <a:gd name="T27" fmla="*/ 116 h 100"/>
                <a:gd name="T28" fmla="*/ 105 w 99"/>
                <a:gd name="T29" fmla="*/ 77 h 100"/>
                <a:gd name="T30" fmla="*/ 119 w 99"/>
                <a:gd name="T31" fmla="*/ 20 h 100"/>
                <a:gd name="T32" fmla="*/ 119 w 99"/>
                <a:gd name="T33" fmla="*/ 20 h 100"/>
                <a:gd name="T34" fmla="*/ 105 w 99"/>
                <a:gd name="T35" fmla="*/ 59 h 100"/>
                <a:gd name="T36" fmla="*/ 105 w 99"/>
                <a:gd name="T37" fmla="*/ 39 h 100"/>
                <a:gd name="T38" fmla="*/ 89 w 99"/>
                <a:gd name="T39" fmla="*/ 20 h 100"/>
                <a:gd name="T40" fmla="*/ 75 w 99"/>
                <a:gd name="T41" fmla="*/ 20 h 100"/>
                <a:gd name="T42" fmla="*/ 59 w 99"/>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9"/>
                <a:gd name="T67" fmla="*/ 0 h 100"/>
                <a:gd name="T68" fmla="*/ 99 w 99"/>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9" h="100">
                  <a:moveTo>
                    <a:pt x="49" y="0"/>
                  </a:moveTo>
                  <a:lnTo>
                    <a:pt x="12" y="0"/>
                  </a:lnTo>
                  <a:lnTo>
                    <a:pt x="12" y="13"/>
                  </a:lnTo>
                  <a:lnTo>
                    <a:pt x="12" y="25"/>
                  </a:lnTo>
                  <a:lnTo>
                    <a:pt x="25" y="38"/>
                  </a:lnTo>
                  <a:lnTo>
                    <a:pt x="0" y="38"/>
                  </a:lnTo>
                  <a:lnTo>
                    <a:pt x="12" y="50"/>
                  </a:lnTo>
                  <a:lnTo>
                    <a:pt x="25" y="75"/>
                  </a:lnTo>
                  <a:lnTo>
                    <a:pt x="62" y="75"/>
                  </a:lnTo>
                  <a:lnTo>
                    <a:pt x="87" y="100"/>
                  </a:lnTo>
                  <a:lnTo>
                    <a:pt x="99" y="87"/>
                  </a:lnTo>
                  <a:lnTo>
                    <a:pt x="99" y="75"/>
                  </a:lnTo>
                  <a:lnTo>
                    <a:pt x="87" y="50"/>
                  </a:lnTo>
                  <a:lnTo>
                    <a:pt x="99" y="13"/>
                  </a:lnTo>
                  <a:lnTo>
                    <a:pt x="87" y="38"/>
                  </a:lnTo>
                  <a:lnTo>
                    <a:pt x="87" y="25"/>
                  </a:lnTo>
                  <a:lnTo>
                    <a:pt x="74" y="13"/>
                  </a:lnTo>
                  <a:lnTo>
                    <a:pt x="62" y="13"/>
                  </a:lnTo>
                  <a:lnTo>
                    <a:pt x="49"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96" name="Freeform 124"/>
            <p:cNvSpPr>
              <a:spLocks/>
            </p:cNvSpPr>
            <p:nvPr/>
          </p:nvSpPr>
          <p:spPr bwMode="auto">
            <a:xfrm>
              <a:off x="1145" y="968"/>
              <a:ext cx="45" cy="75"/>
            </a:xfrm>
            <a:custGeom>
              <a:avLst/>
              <a:gdLst>
                <a:gd name="T0" fmla="*/ 0 w 37"/>
                <a:gd name="T1" fmla="*/ 38 h 49"/>
                <a:gd name="T2" fmla="*/ 15 w 37"/>
                <a:gd name="T3" fmla="*/ 57 h 49"/>
                <a:gd name="T4" fmla="*/ 0 w 37"/>
                <a:gd name="T5" fmla="*/ 75 h 49"/>
                <a:gd name="T6" fmla="*/ 15 w 37"/>
                <a:gd name="T7" fmla="*/ 75 h 49"/>
                <a:gd name="T8" fmla="*/ 30 w 37"/>
                <a:gd name="T9" fmla="*/ 57 h 49"/>
                <a:gd name="T10" fmla="*/ 45 w 37"/>
                <a:gd name="T11" fmla="*/ 57 h 49"/>
                <a:gd name="T12" fmla="*/ 30 w 37"/>
                <a:gd name="T13" fmla="*/ 0 h 49"/>
                <a:gd name="T14" fmla="*/ 15 w 37"/>
                <a:gd name="T15" fmla="*/ 0 h 49"/>
                <a:gd name="T16" fmla="*/ 15 w 37"/>
                <a:gd name="T17" fmla="*/ 18 h 49"/>
                <a:gd name="T18" fmla="*/ 0 w 37"/>
                <a:gd name="T19" fmla="*/ 18 h 49"/>
                <a:gd name="T20" fmla="*/ 0 w 37"/>
                <a:gd name="T21" fmla="*/ 38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49"/>
                <a:gd name="T35" fmla="*/ 37 w 37"/>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49">
                  <a:moveTo>
                    <a:pt x="0" y="25"/>
                  </a:moveTo>
                  <a:lnTo>
                    <a:pt x="12" y="37"/>
                  </a:lnTo>
                  <a:lnTo>
                    <a:pt x="0" y="49"/>
                  </a:lnTo>
                  <a:lnTo>
                    <a:pt x="12" y="49"/>
                  </a:lnTo>
                  <a:lnTo>
                    <a:pt x="25" y="37"/>
                  </a:lnTo>
                  <a:lnTo>
                    <a:pt x="37" y="37"/>
                  </a:lnTo>
                  <a:lnTo>
                    <a:pt x="25" y="0"/>
                  </a:lnTo>
                  <a:lnTo>
                    <a:pt x="12" y="0"/>
                  </a:lnTo>
                  <a:lnTo>
                    <a:pt x="12" y="12"/>
                  </a:lnTo>
                  <a:lnTo>
                    <a:pt x="0" y="12"/>
                  </a:lnTo>
                  <a:lnTo>
                    <a:pt x="0" y="25"/>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97" name="Freeform 125"/>
            <p:cNvSpPr>
              <a:spLocks/>
            </p:cNvSpPr>
            <p:nvPr/>
          </p:nvSpPr>
          <p:spPr bwMode="auto">
            <a:xfrm>
              <a:off x="1190" y="986"/>
              <a:ext cx="44" cy="39"/>
            </a:xfrm>
            <a:custGeom>
              <a:avLst/>
              <a:gdLst>
                <a:gd name="T0" fmla="*/ 14 w 37"/>
                <a:gd name="T1" fmla="*/ 20 h 25"/>
                <a:gd name="T2" fmla="*/ 0 w 37"/>
                <a:gd name="T3" fmla="*/ 39 h 25"/>
                <a:gd name="T4" fmla="*/ 30 w 37"/>
                <a:gd name="T5" fmla="*/ 39 h 25"/>
                <a:gd name="T6" fmla="*/ 44 w 37"/>
                <a:gd name="T7" fmla="*/ 20 h 25"/>
                <a:gd name="T8" fmla="*/ 30 w 37"/>
                <a:gd name="T9" fmla="*/ 0 h 25"/>
                <a:gd name="T10" fmla="*/ 14 w 37"/>
                <a:gd name="T11" fmla="*/ 0 h 25"/>
                <a:gd name="T12" fmla="*/ 14 w 37"/>
                <a:gd name="T13" fmla="*/ 20 h 25"/>
                <a:gd name="T14" fmla="*/ 0 60000 65536"/>
                <a:gd name="T15" fmla="*/ 0 60000 65536"/>
                <a:gd name="T16" fmla="*/ 0 60000 65536"/>
                <a:gd name="T17" fmla="*/ 0 60000 65536"/>
                <a:gd name="T18" fmla="*/ 0 60000 65536"/>
                <a:gd name="T19" fmla="*/ 0 60000 65536"/>
                <a:gd name="T20" fmla="*/ 0 60000 65536"/>
                <a:gd name="T21" fmla="*/ 0 w 37"/>
                <a:gd name="T22" fmla="*/ 0 h 25"/>
                <a:gd name="T23" fmla="*/ 37 w 3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25">
                  <a:moveTo>
                    <a:pt x="12" y="13"/>
                  </a:moveTo>
                  <a:lnTo>
                    <a:pt x="0" y="25"/>
                  </a:lnTo>
                  <a:lnTo>
                    <a:pt x="25" y="25"/>
                  </a:lnTo>
                  <a:lnTo>
                    <a:pt x="37" y="13"/>
                  </a:lnTo>
                  <a:lnTo>
                    <a:pt x="25" y="0"/>
                  </a:lnTo>
                  <a:lnTo>
                    <a:pt x="12" y="0"/>
                  </a:lnTo>
                  <a:lnTo>
                    <a:pt x="12" y="13"/>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98" name="Freeform 126"/>
            <p:cNvSpPr>
              <a:spLocks/>
            </p:cNvSpPr>
            <p:nvPr/>
          </p:nvSpPr>
          <p:spPr bwMode="auto">
            <a:xfrm>
              <a:off x="1220" y="1006"/>
              <a:ext cx="298" cy="343"/>
            </a:xfrm>
            <a:custGeom>
              <a:avLst/>
              <a:gdLst>
                <a:gd name="T0" fmla="*/ 30 w 248"/>
                <a:gd name="T1" fmla="*/ 18 h 223"/>
                <a:gd name="T2" fmla="*/ 0 w 248"/>
                <a:gd name="T3" fmla="*/ 37 h 223"/>
                <a:gd name="T4" fmla="*/ 14 w 248"/>
                <a:gd name="T5" fmla="*/ 75 h 223"/>
                <a:gd name="T6" fmla="*/ 60 w 248"/>
                <a:gd name="T7" fmla="*/ 95 h 223"/>
                <a:gd name="T8" fmla="*/ 105 w 248"/>
                <a:gd name="T9" fmla="*/ 114 h 223"/>
                <a:gd name="T10" fmla="*/ 119 w 248"/>
                <a:gd name="T11" fmla="*/ 95 h 223"/>
                <a:gd name="T12" fmla="*/ 149 w 248"/>
                <a:gd name="T13" fmla="*/ 114 h 223"/>
                <a:gd name="T14" fmla="*/ 149 w 248"/>
                <a:gd name="T15" fmla="*/ 152 h 223"/>
                <a:gd name="T16" fmla="*/ 163 w 248"/>
                <a:gd name="T17" fmla="*/ 191 h 223"/>
                <a:gd name="T18" fmla="*/ 163 w 248"/>
                <a:gd name="T19" fmla="*/ 229 h 223"/>
                <a:gd name="T20" fmla="*/ 135 w 248"/>
                <a:gd name="T21" fmla="*/ 229 h 223"/>
                <a:gd name="T22" fmla="*/ 163 w 248"/>
                <a:gd name="T23" fmla="*/ 286 h 223"/>
                <a:gd name="T24" fmla="*/ 193 w 248"/>
                <a:gd name="T25" fmla="*/ 305 h 223"/>
                <a:gd name="T26" fmla="*/ 224 w 248"/>
                <a:gd name="T27" fmla="*/ 325 h 223"/>
                <a:gd name="T28" fmla="*/ 284 w 248"/>
                <a:gd name="T29" fmla="*/ 325 h 223"/>
                <a:gd name="T30" fmla="*/ 254 w 248"/>
                <a:gd name="T31" fmla="*/ 286 h 223"/>
                <a:gd name="T32" fmla="*/ 298 w 248"/>
                <a:gd name="T33" fmla="*/ 305 h 223"/>
                <a:gd name="T34" fmla="*/ 284 w 248"/>
                <a:gd name="T35" fmla="*/ 268 h 223"/>
                <a:gd name="T36" fmla="*/ 254 w 248"/>
                <a:gd name="T37" fmla="*/ 229 h 223"/>
                <a:gd name="T38" fmla="*/ 284 w 248"/>
                <a:gd name="T39" fmla="*/ 229 h 223"/>
                <a:gd name="T40" fmla="*/ 284 w 248"/>
                <a:gd name="T41" fmla="*/ 248 h 223"/>
                <a:gd name="T42" fmla="*/ 298 w 248"/>
                <a:gd name="T43" fmla="*/ 229 h 223"/>
                <a:gd name="T44" fmla="*/ 268 w 248"/>
                <a:gd name="T45" fmla="*/ 191 h 223"/>
                <a:gd name="T46" fmla="*/ 224 w 248"/>
                <a:gd name="T47" fmla="*/ 152 h 223"/>
                <a:gd name="T48" fmla="*/ 224 w 248"/>
                <a:gd name="T49" fmla="*/ 134 h 223"/>
                <a:gd name="T50" fmla="*/ 193 w 248"/>
                <a:gd name="T51" fmla="*/ 95 h 223"/>
                <a:gd name="T52" fmla="*/ 163 w 248"/>
                <a:gd name="T53" fmla="*/ 57 h 223"/>
                <a:gd name="T54" fmla="*/ 119 w 248"/>
                <a:gd name="T55" fmla="*/ 37 h 223"/>
                <a:gd name="T56" fmla="*/ 89 w 248"/>
                <a:gd name="T57" fmla="*/ 37 h 223"/>
                <a:gd name="T58" fmla="*/ 89 w 248"/>
                <a:gd name="T59" fmla="*/ 18 h 223"/>
                <a:gd name="T60" fmla="*/ 60 w 248"/>
                <a:gd name="T61" fmla="*/ 57 h 223"/>
                <a:gd name="T62" fmla="*/ 44 w 248"/>
                <a:gd name="T63" fmla="*/ 18 h 2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8"/>
                <a:gd name="T97" fmla="*/ 0 h 223"/>
                <a:gd name="T98" fmla="*/ 248 w 248"/>
                <a:gd name="T99" fmla="*/ 223 h 2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8" h="223">
                  <a:moveTo>
                    <a:pt x="37" y="0"/>
                  </a:moveTo>
                  <a:lnTo>
                    <a:pt x="25" y="12"/>
                  </a:lnTo>
                  <a:lnTo>
                    <a:pt x="12" y="12"/>
                  </a:lnTo>
                  <a:lnTo>
                    <a:pt x="0" y="24"/>
                  </a:lnTo>
                  <a:lnTo>
                    <a:pt x="25" y="37"/>
                  </a:lnTo>
                  <a:lnTo>
                    <a:pt x="12" y="49"/>
                  </a:lnTo>
                  <a:lnTo>
                    <a:pt x="25" y="62"/>
                  </a:lnTo>
                  <a:lnTo>
                    <a:pt x="50" y="62"/>
                  </a:lnTo>
                  <a:lnTo>
                    <a:pt x="87" y="74"/>
                  </a:lnTo>
                  <a:lnTo>
                    <a:pt x="74" y="62"/>
                  </a:lnTo>
                  <a:lnTo>
                    <a:pt x="99" y="62"/>
                  </a:lnTo>
                  <a:lnTo>
                    <a:pt x="99" y="74"/>
                  </a:lnTo>
                  <a:lnTo>
                    <a:pt x="124" y="74"/>
                  </a:lnTo>
                  <a:lnTo>
                    <a:pt x="136" y="87"/>
                  </a:lnTo>
                  <a:lnTo>
                    <a:pt x="124" y="99"/>
                  </a:lnTo>
                  <a:lnTo>
                    <a:pt x="149" y="111"/>
                  </a:lnTo>
                  <a:lnTo>
                    <a:pt x="136" y="124"/>
                  </a:lnTo>
                  <a:lnTo>
                    <a:pt x="136" y="149"/>
                  </a:lnTo>
                  <a:lnTo>
                    <a:pt x="124" y="161"/>
                  </a:lnTo>
                  <a:lnTo>
                    <a:pt x="112" y="149"/>
                  </a:lnTo>
                  <a:lnTo>
                    <a:pt x="112" y="186"/>
                  </a:lnTo>
                  <a:lnTo>
                    <a:pt x="136" y="186"/>
                  </a:lnTo>
                  <a:lnTo>
                    <a:pt x="136" y="174"/>
                  </a:lnTo>
                  <a:lnTo>
                    <a:pt x="161" y="198"/>
                  </a:lnTo>
                  <a:lnTo>
                    <a:pt x="186" y="198"/>
                  </a:lnTo>
                  <a:lnTo>
                    <a:pt x="186" y="211"/>
                  </a:lnTo>
                  <a:lnTo>
                    <a:pt x="236" y="223"/>
                  </a:lnTo>
                  <a:lnTo>
                    <a:pt x="236" y="211"/>
                  </a:lnTo>
                  <a:lnTo>
                    <a:pt x="211" y="198"/>
                  </a:lnTo>
                  <a:lnTo>
                    <a:pt x="211" y="186"/>
                  </a:lnTo>
                  <a:lnTo>
                    <a:pt x="236" y="211"/>
                  </a:lnTo>
                  <a:lnTo>
                    <a:pt x="248" y="198"/>
                  </a:lnTo>
                  <a:lnTo>
                    <a:pt x="236" y="186"/>
                  </a:lnTo>
                  <a:lnTo>
                    <a:pt x="236" y="174"/>
                  </a:lnTo>
                  <a:lnTo>
                    <a:pt x="211" y="161"/>
                  </a:lnTo>
                  <a:lnTo>
                    <a:pt x="211" y="149"/>
                  </a:lnTo>
                  <a:lnTo>
                    <a:pt x="199" y="149"/>
                  </a:lnTo>
                  <a:lnTo>
                    <a:pt x="236" y="149"/>
                  </a:lnTo>
                  <a:lnTo>
                    <a:pt x="236" y="161"/>
                  </a:lnTo>
                  <a:lnTo>
                    <a:pt x="248" y="149"/>
                  </a:lnTo>
                  <a:lnTo>
                    <a:pt x="248" y="124"/>
                  </a:lnTo>
                  <a:lnTo>
                    <a:pt x="223" y="124"/>
                  </a:lnTo>
                  <a:lnTo>
                    <a:pt x="223" y="111"/>
                  </a:lnTo>
                  <a:lnTo>
                    <a:pt x="186" y="99"/>
                  </a:lnTo>
                  <a:lnTo>
                    <a:pt x="186" y="87"/>
                  </a:lnTo>
                  <a:lnTo>
                    <a:pt x="186" y="62"/>
                  </a:lnTo>
                  <a:lnTo>
                    <a:pt x="161" y="62"/>
                  </a:lnTo>
                  <a:lnTo>
                    <a:pt x="136" y="49"/>
                  </a:lnTo>
                  <a:lnTo>
                    <a:pt x="136" y="37"/>
                  </a:lnTo>
                  <a:lnTo>
                    <a:pt x="112" y="37"/>
                  </a:lnTo>
                  <a:lnTo>
                    <a:pt x="99" y="24"/>
                  </a:lnTo>
                  <a:lnTo>
                    <a:pt x="87" y="37"/>
                  </a:lnTo>
                  <a:lnTo>
                    <a:pt x="74" y="24"/>
                  </a:lnTo>
                  <a:lnTo>
                    <a:pt x="99" y="12"/>
                  </a:lnTo>
                  <a:lnTo>
                    <a:pt x="74" y="12"/>
                  </a:lnTo>
                  <a:lnTo>
                    <a:pt x="50" y="12"/>
                  </a:lnTo>
                  <a:lnTo>
                    <a:pt x="50" y="37"/>
                  </a:lnTo>
                  <a:lnTo>
                    <a:pt x="37" y="24"/>
                  </a:lnTo>
                  <a:lnTo>
                    <a:pt x="37" y="12"/>
                  </a:lnTo>
                  <a:lnTo>
                    <a:pt x="37"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7999" name="Freeform 127"/>
            <p:cNvSpPr>
              <a:spLocks/>
            </p:cNvSpPr>
            <p:nvPr/>
          </p:nvSpPr>
          <p:spPr bwMode="auto">
            <a:xfrm>
              <a:off x="1041" y="814"/>
              <a:ext cx="60" cy="39"/>
            </a:xfrm>
            <a:custGeom>
              <a:avLst/>
              <a:gdLst>
                <a:gd name="T0" fmla="*/ 44 w 50"/>
                <a:gd name="T1" fmla="*/ 0 h 25"/>
                <a:gd name="T2" fmla="*/ 30 w 50"/>
                <a:gd name="T3" fmla="*/ 20 h 25"/>
                <a:gd name="T4" fmla="*/ 0 w 50"/>
                <a:gd name="T5" fmla="*/ 20 h 25"/>
                <a:gd name="T6" fmla="*/ 30 w 50"/>
                <a:gd name="T7" fmla="*/ 39 h 25"/>
                <a:gd name="T8" fmla="*/ 60 w 50"/>
                <a:gd name="T9" fmla="*/ 39 h 25"/>
                <a:gd name="T10" fmla="*/ 60 w 50"/>
                <a:gd name="T11" fmla="*/ 20 h 25"/>
                <a:gd name="T12" fmla="*/ 60 w 50"/>
                <a:gd name="T13" fmla="*/ 20 h 25"/>
                <a:gd name="T14" fmla="*/ 44 w 50"/>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50"/>
                <a:gd name="T25" fmla="*/ 0 h 25"/>
                <a:gd name="T26" fmla="*/ 50 w 50"/>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 h="25">
                  <a:moveTo>
                    <a:pt x="37" y="0"/>
                  </a:moveTo>
                  <a:lnTo>
                    <a:pt x="25" y="13"/>
                  </a:lnTo>
                  <a:lnTo>
                    <a:pt x="0" y="13"/>
                  </a:lnTo>
                  <a:lnTo>
                    <a:pt x="25" y="25"/>
                  </a:lnTo>
                  <a:lnTo>
                    <a:pt x="50" y="25"/>
                  </a:lnTo>
                  <a:lnTo>
                    <a:pt x="50" y="13"/>
                  </a:lnTo>
                  <a:lnTo>
                    <a:pt x="37"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00" name="Freeform 128"/>
            <p:cNvSpPr>
              <a:spLocks/>
            </p:cNvSpPr>
            <p:nvPr/>
          </p:nvSpPr>
          <p:spPr bwMode="auto">
            <a:xfrm>
              <a:off x="1204" y="909"/>
              <a:ext cx="105" cy="77"/>
            </a:xfrm>
            <a:custGeom>
              <a:avLst/>
              <a:gdLst>
                <a:gd name="T0" fmla="*/ 0 w 87"/>
                <a:gd name="T1" fmla="*/ 20 h 50"/>
                <a:gd name="T2" fmla="*/ 16 w 87"/>
                <a:gd name="T3" fmla="*/ 20 h 50"/>
                <a:gd name="T4" fmla="*/ 16 w 87"/>
                <a:gd name="T5" fmla="*/ 59 h 50"/>
                <a:gd name="T6" fmla="*/ 105 w 87"/>
                <a:gd name="T7" fmla="*/ 77 h 50"/>
                <a:gd name="T8" fmla="*/ 105 w 87"/>
                <a:gd name="T9" fmla="*/ 59 h 50"/>
                <a:gd name="T10" fmla="*/ 60 w 87"/>
                <a:gd name="T11" fmla="*/ 39 h 50"/>
                <a:gd name="T12" fmla="*/ 30 w 87"/>
                <a:gd name="T13" fmla="*/ 0 h 50"/>
                <a:gd name="T14" fmla="*/ 0 w 87"/>
                <a:gd name="T15" fmla="*/ 0 h 50"/>
                <a:gd name="T16" fmla="*/ 0 w 87"/>
                <a:gd name="T17" fmla="*/ 20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50"/>
                <a:gd name="T29" fmla="*/ 87 w 87"/>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50">
                  <a:moveTo>
                    <a:pt x="0" y="13"/>
                  </a:moveTo>
                  <a:lnTo>
                    <a:pt x="13" y="13"/>
                  </a:lnTo>
                  <a:lnTo>
                    <a:pt x="13" y="38"/>
                  </a:lnTo>
                  <a:lnTo>
                    <a:pt x="87" y="50"/>
                  </a:lnTo>
                  <a:lnTo>
                    <a:pt x="87" y="38"/>
                  </a:lnTo>
                  <a:lnTo>
                    <a:pt x="50" y="25"/>
                  </a:lnTo>
                  <a:lnTo>
                    <a:pt x="25" y="0"/>
                  </a:lnTo>
                  <a:lnTo>
                    <a:pt x="0" y="0"/>
                  </a:lnTo>
                  <a:lnTo>
                    <a:pt x="0" y="13"/>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01" name="Freeform 129"/>
            <p:cNvSpPr>
              <a:spLocks/>
            </p:cNvSpPr>
            <p:nvPr/>
          </p:nvSpPr>
          <p:spPr bwMode="auto">
            <a:xfrm>
              <a:off x="1071" y="873"/>
              <a:ext cx="89" cy="56"/>
            </a:xfrm>
            <a:custGeom>
              <a:avLst/>
              <a:gdLst>
                <a:gd name="T0" fmla="*/ 30 w 74"/>
                <a:gd name="T1" fmla="*/ 0 h 37"/>
                <a:gd name="T2" fmla="*/ 59 w 74"/>
                <a:gd name="T3" fmla="*/ 18 h 37"/>
                <a:gd name="T4" fmla="*/ 89 w 74"/>
                <a:gd name="T5" fmla="*/ 36 h 37"/>
                <a:gd name="T6" fmla="*/ 59 w 74"/>
                <a:gd name="T7" fmla="*/ 56 h 37"/>
                <a:gd name="T8" fmla="*/ 45 w 74"/>
                <a:gd name="T9" fmla="*/ 36 h 37"/>
                <a:gd name="T10" fmla="*/ 14 w 74"/>
                <a:gd name="T11" fmla="*/ 36 h 37"/>
                <a:gd name="T12" fmla="*/ 14 w 74"/>
                <a:gd name="T13" fmla="*/ 36 h 37"/>
                <a:gd name="T14" fmla="*/ 0 w 74"/>
                <a:gd name="T15" fmla="*/ 18 h 37"/>
                <a:gd name="T16" fmla="*/ 30 w 74"/>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37"/>
                <a:gd name="T29" fmla="*/ 74 w 74"/>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37">
                  <a:moveTo>
                    <a:pt x="25" y="0"/>
                  </a:moveTo>
                  <a:lnTo>
                    <a:pt x="49" y="12"/>
                  </a:lnTo>
                  <a:lnTo>
                    <a:pt x="74" y="24"/>
                  </a:lnTo>
                  <a:lnTo>
                    <a:pt x="49" y="37"/>
                  </a:lnTo>
                  <a:lnTo>
                    <a:pt x="37" y="24"/>
                  </a:lnTo>
                  <a:lnTo>
                    <a:pt x="12" y="24"/>
                  </a:lnTo>
                  <a:lnTo>
                    <a:pt x="0" y="12"/>
                  </a:lnTo>
                  <a:lnTo>
                    <a:pt x="25"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02" name="Freeform 130"/>
            <p:cNvSpPr>
              <a:spLocks/>
            </p:cNvSpPr>
            <p:nvPr/>
          </p:nvSpPr>
          <p:spPr bwMode="auto">
            <a:xfrm>
              <a:off x="1160" y="909"/>
              <a:ext cx="30" cy="39"/>
            </a:xfrm>
            <a:custGeom>
              <a:avLst/>
              <a:gdLst>
                <a:gd name="T0" fmla="*/ 16 w 25"/>
                <a:gd name="T1" fmla="*/ 0 h 25"/>
                <a:gd name="T2" fmla="*/ 0 w 25"/>
                <a:gd name="T3" fmla="*/ 0 h 25"/>
                <a:gd name="T4" fmla="*/ 0 w 25"/>
                <a:gd name="T5" fmla="*/ 20 h 25"/>
                <a:gd name="T6" fmla="*/ 0 w 25"/>
                <a:gd name="T7" fmla="*/ 20 h 25"/>
                <a:gd name="T8" fmla="*/ 16 w 25"/>
                <a:gd name="T9" fmla="*/ 39 h 25"/>
                <a:gd name="T10" fmla="*/ 30 w 25"/>
                <a:gd name="T11" fmla="*/ 39 h 25"/>
                <a:gd name="T12" fmla="*/ 30 w 25"/>
                <a:gd name="T13" fmla="*/ 39 h 25"/>
                <a:gd name="T14" fmla="*/ 30 w 25"/>
                <a:gd name="T15" fmla="*/ 20 h 25"/>
                <a:gd name="T16" fmla="*/ 30 w 25"/>
                <a:gd name="T17" fmla="*/ 20 h 25"/>
                <a:gd name="T18" fmla="*/ 16 w 25"/>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25"/>
                <a:gd name="T32" fmla="*/ 25 w 25"/>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25">
                  <a:moveTo>
                    <a:pt x="13" y="0"/>
                  </a:moveTo>
                  <a:lnTo>
                    <a:pt x="0" y="0"/>
                  </a:lnTo>
                  <a:lnTo>
                    <a:pt x="0" y="13"/>
                  </a:lnTo>
                  <a:lnTo>
                    <a:pt x="13" y="25"/>
                  </a:lnTo>
                  <a:lnTo>
                    <a:pt x="25" y="25"/>
                  </a:lnTo>
                  <a:lnTo>
                    <a:pt x="25" y="13"/>
                  </a:lnTo>
                  <a:lnTo>
                    <a:pt x="13"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03" name="Freeform 131"/>
            <p:cNvSpPr>
              <a:spLocks/>
            </p:cNvSpPr>
            <p:nvPr/>
          </p:nvSpPr>
          <p:spPr bwMode="auto">
            <a:xfrm>
              <a:off x="1041" y="853"/>
              <a:ext cx="14" cy="20"/>
            </a:xfrm>
            <a:custGeom>
              <a:avLst/>
              <a:gdLst>
                <a:gd name="T0" fmla="*/ 14 w 12"/>
                <a:gd name="T1" fmla="*/ 0 h 13"/>
                <a:gd name="T2" fmla="*/ 0 w 12"/>
                <a:gd name="T3" fmla="*/ 0 h 13"/>
                <a:gd name="T4" fmla="*/ 14 w 12"/>
                <a:gd name="T5" fmla="*/ 20 h 13"/>
                <a:gd name="T6" fmla="*/ 14 w 12"/>
                <a:gd name="T7" fmla="*/ 20 h 13"/>
                <a:gd name="T8" fmla="*/ 14 w 12"/>
                <a:gd name="T9" fmla="*/ 0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12" y="0"/>
                  </a:moveTo>
                  <a:lnTo>
                    <a:pt x="0" y="0"/>
                  </a:lnTo>
                  <a:lnTo>
                    <a:pt x="12" y="13"/>
                  </a:lnTo>
                  <a:lnTo>
                    <a:pt x="12"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04" name="Rectangle 132"/>
            <p:cNvSpPr>
              <a:spLocks noChangeArrowheads="1"/>
            </p:cNvSpPr>
            <p:nvPr/>
          </p:nvSpPr>
          <p:spPr bwMode="auto">
            <a:xfrm>
              <a:off x="1204" y="948"/>
              <a:ext cx="16" cy="1"/>
            </a:xfrm>
            <a:prstGeom prst="rect">
              <a:avLst/>
            </a:prstGeom>
            <a:grpFill/>
            <a:ln w="19050" cap="rnd">
              <a:noFill/>
              <a:prstDash val="sysDot"/>
              <a:miter lim="800000"/>
              <a:headEnd/>
              <a:tailEnd/>
            </a:ln>
          </p:spPr>
          <p:txBody>
            <a:bodyPr/>
            <a:lstStyle/>
            <a:p>
              <a:pPr fontAlgn="auto">
                <a:spcBef>
                  <a:spcPts val="0"/>
                </a:spcBef>
                <a:spcAft>
                  <a:spcPts val="0"/>
                </a:spcAft>
                <a:defRPr/>
              </a:pPr>
              <a:endParaRPr lang="en-US" dirty="0">
                <a:latin typeface="+mn-lt"/>
                <a:cs typeface="+mn-cs"/>
              </a:endParaRPr>
            </a:p>
          </p:txBody>
        </p:sp>
        <p:sp>
          <p:nvSpPr>
            <p:cNvPr id="58005" name="Freeform 133"/>
            <p:cNvSpPr>
              <a:spLocks/>
            </p:cNvSpPr>
            <p:nvPr/>
          </p:nvSpPr>
          <p:spPr bwMode="auto">
            <a:xfrm>
              <a:off x="1339" y="1158"/>
              <a:ext cx="30" cy="39"/>
            </a:xfrm>
            <a:custGeom>
              <a:avLst/>
              <a:gdLst>
                <a:gd name="T0" fmla="*/ 30 w 25"/>
                <a:gd name="T1" fmla="*/ 39 h 25"/>
                <a:gd name="T2" fmla="*/ 30 w 25"/>
                <a:gd name="T3" fmla="*/ 19 h 25"/>
                <a:gd name="T4" fmla="*/ 16 w 25"/>
                <a:gd name="T5" fmla="*/ 0 h 25"/>
                <a:gd name="T6" fmla="*/ 16 w 25"/>
                <a:gd name="T7" fmla="*/ 19 h 25"/>
                <a:gd name="T8" fmla="*/ 0 w 25"/>
                <a:gd name="T9" fmla="*/ 39 h 25"/>
                <a:gd name="T10" fmla="*/ 16 w 25"/>
                <a:gd name="T11" fmla="*/ 39 h 25"/>
                <a:gd name="T12" fmla="*/ 30 w 25"/>
                <a:gd name="T13" fmla="*/ 39 h 25"/>
                <a:gd name="T14" fmla="*/ 0 60000 65536"/>
                <a:gd name="T15" fmla="*/ 0 60000 65536"/>
                <a:gd name="T16" fmla="*/ 0 60000 65536"/>
                <a:gd name="T17" fmla="*/ 0 60000 65536"/>
                <a:gd name="T18" fmla="*/ 0 60000 65536"/>
                <a:gd name="T19" fmla="*/ 0 60000 65536"/>
                <a:gd name="T20" fmla="*/ 0 60000 65536"/>
                <a:gd name="T21" fmla="*/ 0 w 25"/>
                <a:gd name="T22" fmla="*/ 0 h 25"/>
                <a:gd name="T23" fmla="*/ 25 w 25"/>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5">
                  <a:moveTo>
                    <a:pt x="25" y="25"/>
                  </a:moveTo>
                  <a:lnTo>
                    <a:pt x="25" y="12"/>
                  </a:lnTo>
                  <a:lnTo>
                    <a:pt x="13" y="0"/>
                  </a:lnTo>
                  <a:lnTo>
                    <a:pt x="13" y="12"/>
                  </a:lnTo>
                  <a:lnTo>
                    <a:pt x="0" y="25"/>
                  </a:lnTo>
                  <a:lnTo>
                    <a:pt x="13" y="25"/>
                  </a:lnTo>
                  <a:lnTo>
                    <a:pt x="25" y="25"/>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06" name="Freeform 134"/>
            <p:cNvSpPr>
              <a:spLocks/>
            </p:cNvSpPr>
            <p:nvPr/>
          </p:nvSpPr>
          <p:spPr bwMode="auto">
            <a:xfrm>
              <a:off x="384" y="662"/>
              <a:ext cx="448" cy="573"/>
            </a:xfrm>
            <a:custGeom>
              <a:avLst/>
              <a:gdLst>
                <a:gd name="T0" fmla="*/ 210 w 372"/>
                <a:gd name="T1" fmla="*/ 573 h 373"/>
                <a:gd name="T2" fmla="*/ 254 w 372"/>
                <a:gd name="T3" fmla="*/ 573 h 373"/>
                <a:gd name="T4" fmla="*/ 269 w 372"/>
                <a:gd name="T5" fmla="*/ 419 h 373"/>
                <a:gd name="T6" fmla="*/ 254 w 372"/>
                <a:gd name="T7" fmla="*/ 401 h 373"/>
                <a:gd name="T8" fmla="*/ 238 w 372"/>
                <a:gd name="T9" fmla="*/ 363 h 373"/>
                <a:gd name="T10" fmla="*/ 269 w 372"/>
                <a:gd name="T11" fmla="*/ 324 h 373"/>
                <a:gd name="T12" fmla="*/ 448 w 372"/>
                <a:gd name="T13" fmla="*/ 190 h 373"/>
                <a:gd name="T14" fmla="*/ 434 w 372"/>
                <a:gd name="T15" fmla="*/ 172 h 373"/>
                <a:gd name="T16" fmla="*/ 418 w 372"/>
                <a:gd name="T17" fmla="*/ 134 h 373"/>
                <a:gd name="T18" fmla="*/ 418 w 372"/>
                <a:gd name="T19" fmla="*/ 114 h 373"/>
                <a:gd name="T20" fmla="*/ 403 w 372"/>
                <a:gd name="T21" fmla="*/ 95 h 373"/>
                <a:gd name="T22" fmla="*/ 403 w 372"/>
                <a:gd name="T23" fmla="*/ 57 h 373"/>
                <a:gd name="T24" fmla="*/ 388 w 372"/>
                <a:gd name="T25" fmla="*/ 38 h 373"/>
                <a:gd name="T26" fmla="*/ 343 w 372"/>
                <a:gd name="T27" fmla="*/ 18 h 373"/>
                <a:gd name="T28" fmla="*/ 299 w 372"/>
                <a:gd name="T29" fmla="*/ 0 h 373"/>
                <a:gd name="T30" fmla="*/ 254 w 372"/>
                <a:gd name="T31" fmla="*/ 38 h 373"/>
                <a:gd name="T32" fmla="*/ 254 w 372"/>
                <a:gd name="T33" fmla="*/ 38 h 373"/>
                <a:gd name="T34" fmla="*/ 254 w 372"/>
                <a:gd name="T35" fmla="*/ 57 h 373"/>
                <a:gd name="T36" fmla="*/ 238 w 372"/>
                <a:gd name="T37" fmla="*/ 38 h 373"/>
                <a:gd name="T38" fmla="*/ 238 w 372"/>
                <a:gd name="T39" fmla="*/ 38 h 373"/>
                <a:gd name="T40" fmla="*/ 224 w 372"/>
                <a:gd name="T41" fmla="*/ 0 h 373"/>
                <a:gd name="T42" fmla="*/ 194 w 372"/>
                <a:gd name="T43" fmla="*/ 18 h 373"/>
                <a:gd name="T44" fmla="*/ 194 w 372"/>
                <a:gd name="T45" fmla="*/ 38 h 373"/>
                <a:gd name="T46" fmla="*/ 194 w 372"/>
                <a:gd name="T47" fmla="*/ 75 h 373"/>
                <a:gd name="T48" fmla="*/ 179 w 372"/>
                <a:gd name="T49" fmla="*/ 75 h 373"/>
                <a:gd name="T50" fmla="*/ 134 w 372"/>
                <a:gd name="T51" fmla="*/ 38 h 373"/>
                <a:gd name="T52" fmla="*/ 75 w 372"/>
                <a:gd name="T53" fmla="*/ 75 h 373"/>
                <a:gd name="T54" fmla="*/ 75 w 372"/>
                <a:gd name="T55" fmla="*/ 114 h 373"/>
                <a:gd name="T56" fmla="*/ 75 w 372"/>
                <a:gd name="T57" fmla="*/ 114 h 373"/>
                <a:gd name="T58" fmla="*/ 45 w 372"/>
                <a:gd name="T59" fmla="*/ 134 h 373"/>
                <a:gd name="T60" fmla="*/ 75 w 372"/>
                <a:gd name="T61" fmla="*/ 152 h 373"/>
                <a:gd name="T62" fmla="*/ 59 w 372"/>
                <a:gd name="T63" fmla="*/ 172 h 373"/>
                <a:gd name="T64" fmla="*/ 89 w 372"/>
                <a:gd name="T65" fmla="*/ 190 h 373"/>
                <a:gd name="T66" fmla="*/ 0 w 372"/>
                <a:gd name="T67" fmla="*/ 190 h 373"/>
                <a:gd name="T68" fmla="*/ 0 w 372"/>
                <a:gd name="T69" fmla="*/ 190 h 373"/>
                <a:gd name="T70" fmla="*/ 89 w 372"/>
                <a:gd name="T71" fmla="*/ 229 h 373"/>
                <a:gd name="T72" fmla="*/ 149 w 372"/>
                <a:gd name="T73" fmla="*/ 229 h 373"/>
                <a:gd name="T74" fmla="*/ 134 w 372"/>
                <a:gd name="T75" fmla="*/ 247 h 373"/>
                <a:gd name="T76" fmla="*/ 149 w 372"/>
                <a:gd name="T77" fmla="*/ 267 h 373"/>
                <a:gd name="T78" fmla="*/ 179 w 372"/>
                <a:gd name="T79" fmla="*/ 267 h 373"/>
                <a:gd name="T80" fmla="*/ 179 w 372"/>
                <a:gd name="T81" fmla="*/ 247 h 373"/>
                <a:gd name="T82" fmla="*/ 194 w 372"/>
                <a:gd name="T83" fmla="*/ 267 h 373"/>
                <a:gd name="T84" fmla="*/ 194 w 372"/>
                <a:gd name="T85" fmla="*/ 286 h 373"/>
                <a:gd name="T86" fmla="*/ 194 w 372"/>
                <a:gd name="T87" fmla="*/ 286 h 373"/>
                <a:gd name="T88" fmla="*/ 194 w 372"/>
                <a:gd name="T89" fmla="*/ 306 h 373"/>
                <a:gd name="T90" fmla="*/ 210 w 372"/>
                <a:gd name="T91" fmla="*/ 344 h 373"/>
                <a:gd name="T92" fmla="*/ 224 w 372"/>
                <a:gd name="T93" fmla="*/ 363 h 373"/>
                <a:gd name="T94" fmla="*/ 210 w 372"/>
                <a:gd name="T95" fmla="*/ 381 h 373"/>
                <a:gd name="T96" fmla="*/ 224 w 372"/>
                <a:gd name="T97" fmla="*/ 419 h 373"/>
                <a:gd name="T98" fmla="*/ 238 w 372"/>
                <a:gd name="T99" fmla="*/ 439 h 373"/>
                <a:gd name="T100" fmla="*/ 254 w 372"/>
                <a:gd name="T101" fmla="*/ 439 h 373"/>
                <a:gd name="T102" fmla="*/ 224 w 372"/>
                <a:gd name="T103" fmla="*/ 515 h 373"/>
                <a:gd name="T104" fmla="*/ 210 w 372"/>
                <a:gd name="T105" fmla="*/ 573 h 3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2"/>
                <a:gd name="T160" fmla="*/ 0 h 373"/>
                <a:gd name="T161" fmla="*/ 372 w 372"/>
                <a:gd name="T162" fmla="*/ 373 h 3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2" h="373">
                  <a:moveTo>
                    <a:pt x="174" y="373"/>
                  </a:moveTo>
                  <a:lnTo>
                    <a:pt x="211" y="373"/>
                  </a:lnTo>
                  <a:lnTo>
                    <a:pt x="223" y="273"/>
                  </a:lnTo>
                  <a:lnTo>
                    <a:pt x="211" y="261"/>
                  </a:lnTo>
                  <a:lnTo>
                    <a:pt x="198" y="236"/>
                  </a:lnTo>
                  <a:lnTo>
                    <a:pt x="223" y="211"/>
                  </a:lnTo>
                  <a:lnTo>
                    <a:pt x="372" y="124"/>
                  </a:lnTo>
                  <a:lnTo>
                    <a:pt x="360" y="112"/>
                  </a:lnTo>
                  <a:lnTo>
                    <a:pt x="347" y="87"/>
                  </a:lnTo>
                  <a:lnTo>
                    <a:pt x="347" y="74"/>
                  </a:lnTo>
                  <a:lnTo>
                    <a:pt x="335" y="62"/>
                  </a:lnTo>
                  <a:lnTo>
                    <a:pt x="335" y="37"/>
                  </a:lnTo>
                  <a:lnTo>
                    <a:pt x="322" y="25"/>
                  </a:lnTo>
                  <a:lnTo>
                    <a:pt x="285" y="12"/>
                  </a:lnTo>
                  <a:lnTo>
                    <a:pt x="248" y="0"/>
                  </a:lnTo>
                  <a:lnTo>
                    <a:pt x="211" y="25"/>
                  </a:lnTo>
                  <a:lnTo>
                    <a:pt x="211" y="37"/>
                  </a:lnTo>
                  <a:lnTo>
                    <a:pt x="198" y="25"/>
                  </a:lnTo>
                  <a:lnTo>
                    <a:pt x="186" y="0"/>
                  </a:lnTo>
                  <a:lnTo>
                    <a:pt x="161" y="12"/>
                  </a:lnTo>
                  <a:lnTo>
                    <a:pt x="161" y="25"/>
                  </a:lnTo>
                  <a:lnTo>
                    <a:pt x="161" y="49"/>
                  </a:lnTo>
                  <a:lnTo>
                    <a:pt x="149" y="49"/>
                  </a:lnTo>
                  <a:lnTo>
                    <a:pt x="111" y="25"/>
                  </a:lnTo>
                  <a:lnTo>
                    <a:pt x="62" y="49"/>
                  </a:lnTo>
                  <a:lnTo>
                    <a:pt x="62" y="74"/>
                  </a:lnTo>
                  <a:lnTo>
                    <a:pt x="37" y="87"/>
                  </a:lnTo>
                  <a:lnTo>
                    <a:pt x="62" y="99"/>
                  </a:lnTo>
                  <a:lnTo>
                    <a:pt x="49" y="112"/>
                  </a:lnTo>
                  <a:lnTo>
                    <a:pt x="74" y="124"/>
                  </a:lnTo>
                  <a:lnTo>
                    <a:pt x="0" y="124"/>
                  </a:lnTo>
                  <a:lnTo>
                    <a:pt x="74" y="149"/>
                  </a:lnTo>
                  <a:lnTo>
                    <a:pt x="124" y="149"/>
                  </a:lnTo>
                  <a:lnTo>
                    <a:pt x="111" y="161"/>
                  </a:lnTo>
                  <a:lnTo>
                    <a:pt x="124" y="174"/>
                  </a:lnTo>
                  <a:lnTo>
                    <a:pt x="149" y="174"/>
                  </a:lnTo>
                  <a:lnTo>
                    <a:pt x="149" y="161"/>
                  </a:lnTo>
                  <a:lnTo>
                    <a:pt x="161" y="174"/>
                  </a:lnTo>
                  <a:lnTo>
                    <a:pt x="161" y="186"/>
                  </a:lnTo>
                  <a:lnTo>
                    <a:pt x="161" y="199"/>
                  </a:lnTo>
                  <a:lnTo>
                    <a:pt x="174" y="224"/>
                  </a:lnTo>
                  <a:lnTo>
                    <a:pt x="186" y="236"/>
                  </a:lnTo>
                  <a:lnTo>
                    <a:pt x="174" y="248"/>
                  </a:lnTo>
                  <a:lnTo>
                    <a:pt x="186" y="273"/>
                  </a:lnTo>
                  <a:lnTo>
                    <a:pt x="198" y="286"/>
                  </a:lnTo>
                  <a:lnTo>
                    <a:pt x="211" y="286"/>
                  </a:lnTo>
                  <a:lnTo>
                    <a:pt x="186" y="335"/>
                  </a:lnTo>
                  <a:lnTo>
                    <a:pt x="174" y="373"/>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07" name="Freeform 135"/>
            <p:cNvSpPr>
              <a:spLocks/>
            </p:cNvSpPr>
            <p:nvPr/>
          </p:nvSpPr>
          <p:spPr bwMode="auto">
            <a:xfrm>
              <a:off x="578" y="853"/>
              <a:ext cx="1105" cy="1051"/>
            </a:xfrm>
            <a:custGeom>
              <a:avLst/>
              <a:gdLst>
                <a:gd name="T0" fmla="*/ 940 w 919"/>
                <a:gd name="T1" fmla="*/ 956 h 684"/>
                <a:gd name="T2" fmla="*/ 896 w 919"/>
                <a:gd name="T3" fmla="*/ 974 h 684"/>
                <a:gd name="T4" fmla="*/ 761 w 919"/>
                <a:gd name="T5" fmla="*/ 994 h 684"/>
                <a:gd name="T6" fmla="*/ 672 w 919"/>
                <a:gd name="T7" fmla="*/ 1051 h 684"/>
                <a:gd name="T8" fmla="*/ 702 w 919"/>
                <a:gd name="T9" fmla="*/ 994 h 684"/>
                <a:gd name="T10" fmla="*/ 717 w 919"/>
                <a:gd name="T11" fmla="*/ 974 h 684"/>
                <a:gd name="T12" fmla="*/ 626 w 919"/>
                <a:gd name="T13" fmla="*/ 860 h 684"/>
                <a:gd name="T14" fmla="*/ 328 w 919"/>
                <a:gd name="T15" fmla="*/ 764 h 684"/>
                <a:gd name="T16" fmla="*/ 16 w 919"/>
                <a:gd name="T17" fmla="*/ 555 h 684"/>
                <a:gd name="T18" fmla="*/ 0 w 919"/>
                <a:gd name="T19" fmla="*/ 496 h 684"/>
                <a:gd name="T20" fmla="*/ 30 w 919"/>
                <a:gd name="T21" fmla="*/ 383 h 684"/>
                <a:gd name="T22" fmla="*/ 60 w 919"/>
                <a:gd name="T23" fmla="*/ 211 h 684"/>
                <a:gd name="T24" fmla="*/ 254 w 919"/>
                <a:gd name="T25" fmla="*/ 0 h 684"/>
                <a:gd name="T26" fmla="*/ 314 w 919"/>
                <a:gd name="T27" fmla="*/ 77 h 684"/>
                <a:gd name="T28" fmla="*/ 344 w 919"/>
                <a:gd name="T29" fmla="*/ 115 h 684"/>
                <a:gd name="T30" fmla="*/ 388 w 919"/>
                <a:gd name="T31" fmla="*/ 172 h 684"/>
                <a:gd name="T32" fmla="*/ 403 w 919"/>
                <a:gd name="T33" fmla="*/ 211 h 684"/>
                <a:gd name="T34" fmla="*/ 493 w 919"/>
                <a:gd name="T35" fmla="*/ 249 h 684"/>
                <a:gd name="T36" fmla="*/ 537 w 919"/>
                <a:gd name="T37" fmla="*/ 287 h 684"/>
                <a:gd name="T38" fmla="*/ 552 w 919"/>
                <a:gd name="T39" fmla="*/ 249 h 684"/>
                <a:gd name="T40" fmla="*/ 582 w 919"/>
                <a:gd name="T41" fmla="*/ 306 h 684"/>
                <a:gd name="T42" fmla="*/ 612 w 919"/>
                <a:gd name="T43" fmla="*/ 287 h 684"/>
                <a:gd name="T44" fmla="*/ 598 w 919"/>
                <a:gd name="T45" fmla="*/ 229 h 684"/>
                <a:gd name="T46" fmla="*/ 642 w 919"/>
                <a:gd name="T47" fmla="*/ 229 h 684"/>
                <a:gd name="T48" fmla="*/ 657 w 919"/>
                <a:gd name="T49" fmla="*/ 287 h 684"/>
                <a:gd name="T50" fmla="*/ 672 w 919"/>
                <a:gd name="T51" fmla="*/ 324 h 684"/>
                <a:gd name="T52" fmla="*/ 717 w 919"/>
                <a:gd name="T53" fmla="*/ 287 h 684"/>
                <a:gd name="T54" fmla="*/ 687 w 919"/>
                <a:gd name="T55" fmla="*/ 363 h 684"/>
                <a:gd name="T56" fmla="*/ 657 w 919"/>
                <a:gd name="T57" fmla="*/ 383 h 684"/>
                <a:gd name="T58" fmla="*/ 626 w 919"/>
                <a:gd name="T59" fmla="*/ 421 h 684"/>
                <a:gd name="T60" fmla="*/ 552 w 919"/>
                <a:gd name="T61" fmla="*/ 478 h 684"/>
                <a:gd name="T62" fmla="*/ 568 w 919"/>
                <a:gd name="T63" fmla="*/ 592 h 684"/>
                <a:gd name="T64" fmla="*/ 702 w 919"/>
                <a:gd name="T65" fmla="*/ 688 h 684"/>
                <a:gd name="T66" fmla="*/ 702 w 919"/>
                <a:gd name="T67" fmla="*/ 745 h 684"/>
                <a:gd name="T68" fmla="*/ 761 w 919"/>
                <a:gd name="T69" fmla="*/ 745 h 684"/>
                <a:gd name="T70" fmla="*/ 777 w 919"/>
                <a:gd name="T71" fmla="*/ 650 h 684"/>
                <a:gd name="T72" fmla="*/ 747 w 919"/>
                <a:gd name="T73" fmla="*/ 573 h 684"/>
                <a:gd name="T74" fmla="*/ 761 w 919"/>
                <a:gd name="T75" fmla="*/ 478 h 684"/>
                <a:gd name="T76" fmla="*/ 851 w 919"/>
                <a:gd name="T77" fmla="*/ 496 h 684"/>
                <a:gd name="T78" fmla="*/ 896 w 919"/>
                <a:gd name="T79" fmla="*/ 573 h 684"/>
                <a:gd name="T80" fmla="*/ 940 w 919"/>
                <a:gd name="T81" fmla="*/ 555 h 684"/>
                <a:gd name="T82" fmla="*/ 1000 w 919"/>
                <a:gd name="T83" fmla="*/ 630 h 684"/>
                <a:gd name="T84" fmla="*/ 1089 w 919"/>
                <a:gd name="T85" fmla="*/ 688 h 684"/>
                <a:gd name="T86" fmla="*/ 1105 w 919"/>
                <a:gd name="T87" fmla="*/ 764 h 684"/>
                <a:gd name="T88" fmla="*/ 1030 w 919"/>
                <a:gd name="T89" fmla="*/ 822 h 684"/>
                <a:gd name="T90" fmla="*/ 910 w 919"/>
                <a:gd name="T91" fmla="*/ 879 h 684"/>
                <a:gd name="T92" fmla="*/ 970 w 919"/>
                <a:gd name="T93" fmla="*/ 860 h 684"/>
                <a:gd name="T94" fmla="*/ 1000 w 919"/>
                <a:gd name="T95" fmla="*/ 879 h 684"/>
                <a:gd name="T96" fmla="*/ 1000 w 919"/>
                <a:gd name="T97" fmla="*/ 917 h 684"/>
                <a:gd name="T98" fmla="*/ 1000 w 919"/>
                <a:gd name="T99" fmla="*/ 1013 h 684"/>
                <a:gd name="T100" fmla="*/ 970 w 919"/>
                <a:gd name="T101" fmla="*/ 974 h 68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19"/>
                <a:gd name="T154" fmla="*/ 0 h 684"/>
                <a:gd name="T155" fmla="*/ 919 w 919"/>
                <a:gd name="T156" fmla="*/ 684 h 68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19" h="684">
                  <a:moveTo>
                    <a:pt x="807" y="634"/>
                  </a:moveTo>
                  <a:lnTo>
                    <a:pt x="795" y="634"/>
                  </a:lnTo>
                  <a:lnTo>
                    <a:pt x="782" y="622"/>
                  </a:lnTo>
                  <a:lnTo>
                    <a:pt x="795" y="609"/>
                  </a:lnTo>
                  <a:lnTo>
                    <a:pt x="770" y="597"/>
                  </a:lnTo>
                  <a:lnTo>
                    <a:pt x="745" y="634"/>
                  </a:lnTo>
                  <a:lnTo>
                    <a:pt x="695" y="634"/>
                  </a:lnTo>
                  <a:lnTo>
                    <a:pt x="658" y="659"/>
                  </a:lnTo>
                  <a:lnTo>
                    <a:pt x="633" y="647"/>
                  </a:lnTo>
                  <a:lnTo>
                    <a:pt x="608" y="671"/>
                  </a:lnTo>
                  <a:lnTo>
                    <a:pt x="571" y="684"/>
                  </a:lnTo>
                  <a:lnTo>
                    <a:pt x="559" y="684"/>
                  </a:lnTo>
                  <a:lnTo>
                    <a:pt x="559" y="671"/>
                  </a:lnTo>
                  <a:lnTo>
                    <a:pt x="584" y="659"/>
                  </a:lnTo>
                  <a:lnTo>
                    <a:pt x="584" y="647"/>
                  </a:lnTo>
                  <a:lnTo>
                    <a:pt x="596" y="659"/>
                  </a:lnTo>
                  <a:lnTo>
                    <a:pt x="608" y="659"/>
                  </a:lnTo>
                  <a:lnTo>
                    <a:pt x="596" y="634"/>
                  </a:lnTo>
                  <a:lnTo>
                    <a:pt x="559" y="609"/>
                  </a:lnTo>
                  <a:lnTo>
                    <a:pt x="534" y="584"/>
                  </a:lnTo>
                  <a:lnTo>
                    <a:pt x="521" y="560"/>
                  </a:lnTo>
                  <a:lnTo>
                    <a:pt x="497" y="547"/>
                  </a:lnTo>
                  <a:lnTo>
                    <a:pt x="472" y="560"/>
                  </a:lnTo>
                  <a:lnTo>
                    <a:pt x="273" y="497"/>
                  </a:lnTo>
                  <a:lnTo>
                    <a:pt x="137" y="435"/>
                  </a:lnTo>
                  <a:lnTo>
                    <a:pt x="13" y="373"/>
                  </a:lnTo>
                  <a:lnTo>
                    <a:pt x="13" y="361"/>
                  </a:lnTo>
                  <a:lnTo>
                    <a:pt x="13" y="348"/>
                  </a:lnTo>
                  <a:lnTo>
                    <a:pt x="13" y="323"/>
                  </a:lnTo>
                  <a:lnTo>
                    <a:pt x="0" y="323"/>
                  </a:lnTo>
                  <a:lnTo>
                    <a:pt x="25" y="274"/>
                  </a:lnTo>
                  <a:lnTo>
                    <a:pt x="13" y="261"/>
                  </a:lnTo>
                  <a:lnTo>
                    <a:pt x="25" y="249"/>
                  </a:lnTo>
                  <a:lnTo>
                    <a:pt x="50" y="249"/>
                  </a:lnTo>
                  <a:lnTo>
                    <a:pt x="62" y="149"/>
                  </a:lnTo>
                  <a:lnTo>
                    <a:pt x="50" y="137"/>
                  </a:lnTo>
                  <a:lnTo>
                    <a:pt x="37" y="112"/>
                  </a:lnTo>
                  <a:lnTo>
                    <a:pt x="62" y="87"/>
                  </a:lnTo>
                  <a:lnTo>
                    <a:pt x="211" y="0"/>
                  </a:lnTo>
                  <a:lnTo>
                    <a:pt x="211" y="25"/>
                  </a:lnTo>
                  <a:lnTo>
                    <a:pt x="261" y="37"/>
                  </a:lnTo>
                  <a:lnTo>
                    <a:pt x="261" y="50"/>
                  </a:lnTo>
                  <a:lnTo>
                    <a:pt x="286" y="50"/>
                  </a:lnTo>
                  <a:lnTo>
                    <a:pt x="286" y="75"/>
                  </a:lnTo>
                  <a:lnTo>
                    <a:pt x="298" y="75"/>
                  </a:lnTo>
                  <a:lnTo>
                    <a:pt x="323" y="87"/>
                  </a:lnTo>
                  <a:lnTo>
                    <a:pt x="323" y="112"/>
                  </a:lnTo>
                  <a:lnTo>
                    <a:pt x="348" y="112"/>
                  </a:lnTo>
                  <a:lnTo>
                    <a:pt x="335" y="124"/>
                  </a:lnTo>
                  <a:lnTo>
                    <a:pt x="335" y="137"/>
                  </a:lnTo>
                  <a:lnTo>
                    <a:pt x="385" y="149"/>
                  </a:lnTo>
                  <a:lnTo>
                    <a:pt x="385" y="162"/>
                  </a:lnTo>
                  <a:lnTo>
                    <a:pt x="410" y="162"/>
                  </a:lnTo>
                  <a:lnTo>
                    <a:pt x="410" y="149"/>
                  </a:lnTo>
                  <a:lnTo>
                    <a:pt x="422" y="162"/>
                  </a:lnTo>
                  <a:lnTo>
                    <a:pt x="447" y="187"/>
                  </a:lnTo>
                  <a:lnTo>
                    <a:pt x="459" y="174"/>
                  </a:lnTo>
                  <a:lnTo>
                    <a:pt x="459" y="162"/>
                  </a:lnTo>
                  <a:lnTo>
                    <a:pt x="484" y="162"/>
                  </a:lnTo>
                  <a:lnTo>
                    <a:pt x="484" y="199"/>
                  </a:lnTo>
                  <a:lnTo>
                    <a:pt x="497" y="187"/>
                  </a:lnTo>
                  <a:lnTo>
                    <a:pt x="509" y="187"/>
                  </a:lnTo>
                  <a:lnTo>
                    <a:pt x="497" y="187"/>
                  </a:lnTo>
                  <a:lnTo>
                    <a:pt x="509" y="174"/>
                  </a:lnTo>
                  <a:lnTo>
                    <a:pt x="497" y="149"/>
                  </a:lnTo>
                  <a:lnTo>
                    <a:pt x="509" y="124"/>
                  </a:lnTo>
                  <a:lnTo>
                    <a:pt x="521" y="137"/>
                  </a:lnTo>
                  <a:lnTo>
                    <a:pt x="534" y="149"/>
                  </a:lnTo>
                  <a:lnTo>
                    <a:pt x="521" y="162"/>
                  </a:lnTo>
                  <a:lnTo>
                    <a:pt x="534" y="187"/>
                  </a:lnTo>
                  <a:lnTo>
                    <a:pt x="546" y="187"/>
                  </a:lnTo>
                  <a:lnTo>
                    <a:pt x="559" y="187"/>
                  </a:lnTo>
                  <a:lnTo>
                    <a:pt x="546" y="199"/>
                  </a:lnTo>
                  <a:lnTo>
                    <a:pt x="559" y="211"/>
                  </a:lnTo>
                  <a:lnTo>
                    <a:pt x="584" y="199"/>
                  </a:lnTo>
                  <a:lnTo>
                    <a:pt x="584" y="174"/>
                  </a:lnTo>
                  <a:lnTo>
                    <a:pt x="596" y="187"/>
                  </a:lnTo>
                  <a:lnTo>
                    <a:pt x="608" y="211"/>
                  </a:lnTo>
                  <a:lnTo>
                    <a:pt x="596" y="236"/>
                  </a:lnTo>
                  <a:lnTo>
                    <a:pt x="571" y="236"/>
                  </a:lnTo>
                  <a:lnTo>
                    <a:pt x="559" y="249"/>
                  </a:lnTo>
                  <a:lnTo>
                    <a:pt x="534" y="249"/>
                  </a:lnTo>
                  <a:lnTo>
                    <a:pt x="546" y="249"/>
                  </a:lnTo>
                  <a:lnTo>
                    <a:pt x="534" y="274"/>
                  </a:lnTo>
                  <a:lnTo>
                    <a:pt x="521" y="274"/>
                  </a:lnTo>
                  <a:lnTo>
                    <a:pt x="509" y="274"/>
                  </a:lnTo>
                  <a:lnTo>
                    <a:pt x="509" y="286"/>
                  </a:lnTo>
                  <a:lnTo>
                    <a:pt x="459" y="311"/>
                  </a:lnTo>
                  <a:lnTo>
                    <a:pt x="447" y="336"/>
                  </a:lnTo>
                  <a:lnTo>
                    <a:pt x="472" y="361"/>
                  </a:lnTo>
                  <a:lnTo>
                    <a:pt x="472" y="385"/>
                  </a:lnTo>
                  <a:lnTo>
                    <a:pt x="509" y="410"/>
                  </a:lnTo>
                  <a:lnTo>
                    <a:pt x="546" y="435"/>
                  </a:lnTo>
                  <a:lnTo>
                    <a:pt x="584" y="448"/>
                  </a:lnTo>
                  <a:lnTo>
                    <a:pt x="571" y="460"/>
                  </a:lnTo>
                  <a:lnTo>
                    <a:pt x="596" y="460"/>
                  </a:lnTo>
                  <a:lnTo>
                    <a:pt x="584" y="485"/>
                  </a:lnTo>
                  <a:lnTo>
                    <a:pt x="608" y="510"/>
                  </a:lnTo>
                  <a:lnTo>
                    <a:pt x="633" y="510"/>
                  </a:lnTo>
                  <a:lnTo>
                    <a:pt x="633" y="485"/>
                  </a:lnTo>
                  <a:lnTo>
                    <a:pt x="608" y="460"/>
                  </a:lnTo>
                  <a:lnTo>
                    <a:pt x="621" y="448"/>
                  </a:lnTo>
                  <a:lnTo>
                    <a:pt x="646" y="423"/>
                  </a:lnTo>
                  <a:lnTo>
                    <a:pt x="633" y="385"/>
                  </a:lnTo>
                  <a:lnTo>
                    <a:pt x="621" y="385"/>
                  </a:lnTo>
                  <a:lnTo>
                    <a:pt x="621" y="373"/>
                  </a:lnTo>
                  <a:lnTo>
                    <a:pt x="633" y="361"/>
                  </a:lnTo>
                  <a:lnTo>
                    <a:pt x="633" y="348"/>
                  </a:lnTo>
                  <a:lnTo>
                    <a:pt x="633" y="311"/>
                  </a:lnTo>
                  <a:lnTo>
                    <a:pt x="670" y="323"/>
                  </a:lnTo>
                  <a:lnTo>
                    <a:pt x="695" y="311"/>
                  </a:lnTo>
                  <a:lnTo>
                    <a:pt x="708" y="323"/>
                  </a:lnTo>
                  <a:lnTo>
                    <a:pt x="708" y="336"/>
                  </a:lnTo>
                  <a:lnTo>
                    <a:pt x="733" y="348"/>
                  </a:lnTo>
                  <a:lnTo>
                    <a:pt x="745" y="373"/>
                  </a:lnTo>
                  <a:lnTo>
                    <a:pt x="757" y="385"/>
                  </a:lnTo>
                  <a:lnTo>
                    <a:pt x="770" y="385"/>
                  </a:lnTo>
                  <a:lnTo>
                    <a:pt x="782" y="361"/>
                  </a:lnTo>
                  <a:lnTo>
                    <a:pt x="807" y="385"/>
                  </a:lnTo>
                  <a:lnTo>
                    <a:pt x="832" y="398"/>
                  </a:lnTo>
                  <a:lnTo>
                    <a:pt x="832" y="410"/>
                  </a:lnTo>
                  <a:lnTo>
                    <a:pt x="844" y="435"/>
                  </a:lnTo>
                  <a:lnTo>
                    <a:pt x="894" y="435"/>
                  </a:lnTo>
                  <a:lnTo>
                    <a:pt x="906" y="448"/>
                  </a:lnTo>
                  <a:lnTo>
                    <a:pt x="906" y="460"/>
                  </a:lnTo>
                  <a:lnTo>
                    <a:pt x="919" y="485"/>
                  </a:lnTo>
                  <a:lnTo>
                    <a:pt x="919" y="497"/>
                  </a:lnTo>
                  <a:lnTo>
                    <a:pt x="906" y="497"/>
                  </a:lnTo>
                  <a:lnTo>
                    <a:pt x="881" y="522"/>
                  </a:lnTo>
                  <a:lnTo>
                    <a:pt x="857" y="535"/>
                  </a:lnTo>
                  <a:lnTo>
                    <a:pt x="807" y="535"/>
                  </a:lnTo>
                  <a:lnTo>
                    <a:pt x="782" y="560"/>
                  </a:lnTo>
                  <a:lnTo>
                    <a:pt x="757" y="572"/>
                  </a:lnTo>
                  <a:lnTo>
                    <a:pt x="733" y="597"/>
                  </a:lnTo>
                  <a:lnTo>
                    <a:pt x="770" y="584"/>
                  </a:lnTo>
                  <a:lnTo>
                    <a:pt x="807" y="560"/>
                  </a:lnTo>
                  <a:lnTo>
                    <a:pt x="832" y="572"/>
                  </a:lnTo>
                  <a:lnTo>
                    <a:pt x="819" y="584"/>
                  </a:lnTo>
                  <a:lnTo>
                    <a:pt x="832" y="584"/>
                  </a:lnTo>
                  <a:lnTo>
                    <a:pt x="832" y="597"/>
                  </a:lnTo>
                  <a:lnTo>
                    <a:pt x="881" y="609"/>
                  </a:lnTo>
                  <a:lnTo>
                    <a:pt x="857" y="634"/>
                  </a:lnTo>
                  <a:lnTo>
                    <a:pt x="832" y="659"/>
                  </a:lnTo>
                  <a:lnTo>
                    <a:pt x="819" y="647"/>
                  </a:lnTo>
                  <a:lnTo>
                    <a:pt x="832" y="622"/>
                  </a:lnTo>
                  <a:lnTo>
                    <a:pt x="807" y="634"/>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08" name="Freeform 136"/>
            <p:cNvSpPr>
              <a:spLocks/>
            </p:cNvSpPr>
            <p:nvPr/>
          </p:nvSpPr>
          <p:spPr bwMode="auto">
            <a:xfrm>
              <a:off x="443" y="1407"/>
              <a:ext cx="1105" cy="975"/>
            </a:xfrm>
            <a:custGeom>
              <a:avLst/>
              <a:gdLst>
                <a:gd name="T0" fmla="*/ 135 w 919"/>
                <a:gd name="T1" fmla="*/ 18 h 634"/>
                <a:gd name="T2" fmla="*/ 120 w 919"/>
                <a:gd name="T3" fmla="*/ 57 h 634"/>
                <a:gd name="T4" fmla="*/ 46 w 919"/>
                <a:gd name="T5" fmla="*/ 134 h 634"/>
                <a:gd name="T6" fmla="*/ 16 w 919"/>
                <a:gd name="T7" fmla="*/ 191 h 634"/>
                <a:gd name="T8" fmla="*/ 0 w 919"/>
                <a:gd name="T9" fmla="*/ 381 h 634"/>
                <a:gd name="T10" fmla="*/ 30 w 919"/>
                <a:gd name="T11" fmla="*/ 458 h 634"/>
                <a:gd name="T12" fmla="*/ 120 w 919"/>
                <a:gd name="T13" fmla="*/ 574 h 634"/>
                <a:gd name="T14" fmla="*/ 195 w 919"/>
                <a:gd name="T15" fmla="*/ 592 h 634"/>
                <a:gd name="T16" fmla="*/ 254 w 919"/>
                <a:gd name="T17" fmla="*/ 649 h 634"/>
                <a:gd name="T18" fmla="*/ 284 w 919"/>
                <a:gd name="T19" fmla="*/ 707 h 634"/>
                <a:gd name="T20" fmla="*/ 344 w 919"/>
                <a:gd name="T21" fmla="*/ 783 h 634"/>
                <a:gd name="T22" fmla="*/ 388 w 919"/>
                <a:gd name="T23" fmla="*/ 841 h 634"/>
                <a:gd name="T24" fmla="*/ 418 w 919"/>
                <a:gd name="T25" fmla="*/ 764 h 634"/>
                <a:gd name="T26" fmla="*/ 507 w 919"/>
                <a:gd name="T27" fmla="*/ 764 h 634"/>
                <a:gd name="T28" fmla="*/ 537 w 919"/>
                <a:gd name="T29" fmla="*/ 783 h 634"/>
                <a:gd name="T30" fmla="*/ 553 w 919"/>
                <a:gd name="T31" fmla="*/ 803 h 634"/>
                <a:gd name="T32" fmla="*/ 583 w 919"/>
                <a:gd name="T33" fmla="*/ 803 h 634"/>
                <a:gd name="T34" fmla="*/ 612 w 919"/>
                <a:gd name="T35" fmla="*/ 803 h 634"/>
                <a:gd name="T36" fmla="*/ 642 w 919"/>
                <a:gd name="T37" fmla="*/ 803 h 634"/>
                <a:gd name="T38" fmla="*/ 672 w 919"/>
                <a:gd name="T39" fmla="*/ 803 h 634"/>
                <a:gd name="T40" fmla="*/ 732 w 919"/>
                <a:gd name="T41" fmla="*/ 821 h 634"/>
                <a:gd name="T42" fmla="*/ 747 w 919"/>
                <a:gd name="T43" fmla="*/ 898 h 634"/>
                <a:gd name="T44" fmla="*/ 761 w 919"/>
                <a:gd name="T45" fmla="*/ 937 h 634"/>
                <a:gd name="T46" fmla="*/ 761 w 919"/>
                <a:gd name="T47" fmla="*/ 975 h 634"/>
                <a:gd name="T48" fmla="*/ 807 w 919"/>
                <a:gd name="T49" fmla="*/ 917 h 634"/>
                <a:gd name="T50" fmla="*/ 791 w 919"/>
                <a:gd name="T51" fmla="*/ 783 h 634"/>
                <a:gd name="T52" fmla="*/ 911 w 919"/>
                <a:gd name="T53" fmla="*/ 687 h 634"/>
                <a:gd name="T54" fmla="*/ 911 w 919"/>
                <a:gd name="T55" fmla="*/ 631 h 634"/>
                <a:gd name="T56" fmla="*/ 926 w 919"/>
                <a:gd name="T57" fmla="*/ 631 h 634"/>
                <a:gd name="T58" fmla="*/ 926 w 919"/>
                <a:gd name="T59" fmla="*/ 592 h 634"/>
                <a:gd name="T60" fmla="*/ 970 w 919"/>
                <a:gd name="T61" fmla="*/ 535 h 634"/>
                <a:gd name="T62" fmla="*/ 1061 w 919"/>
                <a:gd name="T63" fmla="*/ 497 h 634"/>
                <a:gd name="T64" fmla="*/ 1045 w 919"/>
                <a:gd name="T65" fmla="*/ 497 h 634"/>
                <a:gd name="T66" fmla="*/ 1091 w 919"/>
                <a:gd name="T67" fmla="*/ 440 h 634"/>
                <a:gd name="T68" fmla="*/ 1091 w 919"/>
                <a:gd name="T69" fmla="*/ 420 h 634"/>
                <a:gd name="T70" fmla="*/ 1091 w 919"/>
                <a:gd name="T71" fmla="*/ 363 h 634"/>
                <a:gd name="T72" fmla="*/ 1030 w 919"/>
                <a:gd name="T73" fmla="*/ 420 h 634"/>
                <a:gd name="T74" fmla="*/ 926 w 919"/>
                <a:gd name="T75" fmla="*/ 458 h 634"/>
                <a:gd name="T76" fmla="*/ 896 w 919"/>
                <a:gd name="T77" fmla="*/ 477 h 634"/>
                <a:gd name="T78" fmla="*/ 851 w 919"/>
                <a:gd name="T79" fmla="*/ 515 h 634"/>
                <a:gd name="T80" fmla="*/ 807 w 919"/>
                <a:gd name="T81" fmla="*/ 515 h 634"/>
                <a:gd name="T82" fmla="*/ 807 w 919"/>
                <a:gd name="T83" fmla="*/ 497 h 634"/>
                <a:gd name="T84" fmla="*/ 791 w 919"/>
                <a:gd name="T85" fmla="*/ 477 h 634"/>
                <a:gd name="T86" fmla="*/ 777 w 919"/>
                <a:gd name="T87" fmla="*/ 458 h 634"/>
                <a:gd name="T88" fmla="*/ 791 w 919"/>
                <a:gd name="T89" fmla="*/ 420 h 634"/>
                <a:gd name="T90" fmla="*/ 777 w 919"/>
                <a:gd name="T91" fmla="*/ 381 h 634"/>
                <a:gd name="T92" fmla="*/ 732 w 919"/>
                <a:gd name="T93" fmla="*/ 401 h 634"/>
                <a:gd name="T94" fmla="*/ 732 w 919"/>
                <a:gd name="T95" fmla="*/ 477 h 634"/>
                <a:gd name="T96" fmla="*/ 702 w 919"/>
                <a:gd name="T97" fmla="*/ 497 h 634"/>
                <a:gd name="T98" fmla="*/ 687 w 919"/>
                <a:gd name="T99" fmla="*/ 420 h 634"/>
                <a:gd name="T100" fmla="*/ 702 w 919"/>
                <a:gd name="T101" fmla="*/ 401 h 634"/>
                <a:gd name="T102" fmla="*/ 747 w 919"/>
                <a:gd name="T103" fmla="*/ 363 h 634"/>
                <a:gd name="T104" fmla="*/ 747 w 919"/>
                <a:gd name="T105" fmla="*/ 363 h 634"/>
                <a:gd name="T106" fmla="*/ 717 w 919"/>
                <a:gd name="T107" fmla="*/ 343 h 634"/>
                <a:gd name="T108" fmla="*/ 717 w 919"/>
                <a:gd name="T109" fmla="*/ 324 h 634"/>
                <a:gd name="T110" fmla="*/ 658 w 919"/>
                <a:gd name="T111" fmla="*/ 343 h 634"/>
                <a:gd name="T112" fmla="*/ 628 w 919"/>
                <a:gd name="T113" fmla="*/ 343 h 634"/>
                <a:gd name="T114" fmla="*/ 702 w 919"/>
                <a:gd name="T115" fmla="*/ 306 h 634"/>
                <a:gd name="T116" fmla="*/ 299 w 919"/>
                <a:gd name="T117" fmla="*/ 114 h 6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19"/>
                <a:gd name="T178" fmla="*/ 0 h 634"/>
                <a:gd name="T179" fmla="*/ 919 w 919"/>
                <a:gd name="T180" fmla="*/ 634 h 6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19" h="634">
                  <a:moveTo>
                    <a:pt x="137" y="24"/>
                  </a:moveTo>
                  <a:lnTo>
                    <a:pt x="112" y="12"/>
                  </a:lnTo>
                  <a:lnTo>
                    <a:pt x="100" y="0"/>
                  </a:lnTo>
                  <a:lnTo>
                    <a:pt x="100" y="37"/>
                  </a:lnTo>
                  <a:lnTo>
                    <a:pt x="62" y="74"/>
                  </a:lnTo>
                  <a:lnTo>
                    <a:pt x="38" y="87"/>
                  </a:lnTo>
                  <a:lnTo>
                    <a:pt x="38" y="99"/>
                  </a:lnTo>
                  <a:lnTo>
                    <a:pt x="13" y="124"/>
                  </a:lnTo>
                  <a:lnTo>
                    <a:pt x="0" y="174"/>
                  </a:lnTo>
                  <a:lnTo>
                    <a:pt x="0" y="248"/>
                  </a:lnTo>
                  <a:lnTo>
                    <a:pt x="25" y="286"/>
                  </a:lnTo>
                  <a:lnTo>
                    <a:pt x="25" y="298"/>
                  </a:lnTo>
                  <a:lnTo>
                    <a:pt x="75" y="323"/>
                  </a:lnTo>
                  <a:lnTo>
                    <a:pt x="100" y="373"/>
                  </a:lnTo>
                  <a:lnTo>
                    <a:pt x="162" y="385"/>
                  </a:lnTo>
                  <a:lnTo>
                    <a:pt x="199" y="385"/>
                  </a:lnTo>
                  <a:lnTo>
                    <a:pt x="211" y="422"/>
                  </a:lnTo>
                  <a:lnTo>
                    <a:pt x="224" y="447"/>
                  </a:lnTo>
                  <a:lnTo>
                    <a:pt x="236" y="460"/>
                  </a:lnTo>
                  <a:lnTo>
                    <a:pt x="273" y="460"/>
                  </a:lnTo>
                  <a:lnTo>
                    <a:pt x="286" y="509"/>
                  </a:lnTo>
                  <a:lnTo>
                    <a:pt x="298" y="547"/>
                  </a:lnTo>
                  <a:lnTo>
                    <a:pt x="323" y="547"/>
                  </a:lnTo>
                  <a:lnTo>
                    <a:pt x="336" y="509"/>
                  </a:lnTo>
                  <a:lnTo>
                    <a:pt x="348" y="497"/>
                  </a:lnTo>
                  <a:lnTo>
                    <a:pt x="410" y="497"/>
                  </a:lnTo>
                  <a:lnTo>
                    <a:pt x="422" y="497"/>
                  </a:lnTo>
                  <a:lnTo>
                    <a:pt x="435" y="509"/>
                  </a:lnTo>
                  <a:lnTo>
                    <a:pt x="447" y="509"/>
                  </a:lnTo>
                  <a:lnTo>
                    <a:pt x="447" y="522"/>
                  </a:lnTo>
                  <a:lnTo>
                    <a:pt x="460" y="522"/>
                  </a:lnTo>
                  <a:lnTo>
                    <a:pt x="472" y="534"/>
                  </a:lnTo>
                  <a:lnTo>
                    <a:pt x="485" y="522"/>
                  </a:lnTo>
                  <a:lnTo>
                    <a:pt x="485" y="534"/>
                  </a:lnTo>
                  <a:lnTo>
                    <a:pt x="509" y="522"/>
                  </a:lnTo>
                  <a:lnTo>
                    <a:pt x="497" y="509"/>
                  </a:lnTo>
                  <a:lnTo>
                    <a:pt x="534" y="522"/>
                  </a:lnTo>
                  <a:lnTo>
                    <a:pt x="547" y="509"/>
                  </a:lnTo>
                  <a:lnTo>
                    <a:pt x="559" y="522"/>
                  </a:lnTo>
                  <a:lnTo>
                    <a:pt x="571" y="522"/>
                  </a:lnTo>
                  <a:lnTo>
                    <a:pt x="609" y="534"/>
                  </a:lnTo>
                  <a:lnTo>
                    <a:pt x="621" y="547"/>
                  </a:lnTo>
                  <a:lnTo>
                    <a:pt x="621" y="584"/>
                  </a:lnTo>
                  <a:lnTo>
                    <a:pt x="633" y="584"/>
                  </a:lnTo>
                  <a:lnTo>
                    <a:pt x="633" y="609"/>
                  </a:lnTo>
                  <a:lnTo>
                    <a:pt x="646" y="634"/>
                  </a:lnTo>
                  <a:lnTo>
                    <a:pt x="633" y="634"/>
                  </a:lnTo>
                  <a:lnTo>
                    <a:pt x="658" y="621"/>
                  </a:lnTo>
                  <a:lnTo>
                    <a:pt x="671" y="596"/>
                  </a:lnTo>
                  <a:lnTo>
                    <a:pt x="658" y="534"/>
                  </a:lnTo>
                  <a:lnTo>
                    <a:pt x="658" y="509"/>
                  </a:lnTo>
                  <a:lnTo>
                    <a:pt x="745" y="460"/>
                  </a:lnTo>
                  <a:lnTo>
                    <a:pt x="758" y="447"/>
                  </a:lnTo>
                  <a:lnTo>
                    <a:pt x="770" y="435"/>
                  </a:lnTo>
                  <a:lnTo>
                    <a:pt x="758" y="410"/>
                  </a:lnTo>
                  <a:lnTo>
                    <a:pt x="758" y="397"/>
                  </a:lnTo>
                  <a:lnTo>
                    <a:pt x="770" y="410"/>
                  </a:lnTo>
                  <a:lnTo>
                    <a:pt x="770" y="397"/>
                  </a:lnTo>
                  <a:lnTo>
                    <a:pt x="770" y="385"/>
                  </a:lnTo>
                  <a:lnTo>
                    <a:pt x="807" y="373"/>
                  </a:lnTo>
                  <a:lnTo>
                    <a:pt x="807" y="348"/>
                  </a:lnTo>
                  <a:lnTo>
                    <a:pt x="857" y="335"/>
                  </a:lnTo>
                  <a:lnTo>
                    <a:pt x="882" y="323"/>
                  </a:lnTo>
                  <a:lnTo>
                    <a:pt x="869" y="323"/>
                  </a:lnTo>
                  <a:lnTo>
                    <a:pt x="894" y="286"/>
                  </a:lnTo>
                  <a:lnTo>
                    <a:pt x="907" y="286"/>
                  </a:lnTo>
                  <a:lnTo>
                    <a:pt x="919" y="273"/>
                  </a:lnTo>
                  <a:lnTo>
                    <a:pt x="907" y="273"/>
                  </a:lnTo>
                  <a:lnTo>
                    <a:pt x="894" y="261"/>
                  </a:lnTo>
                  <a:lnTo>
                    <a:pt x="907" y="236"/>
                  </a:lnTo>
                  <a:lnTo>
                    <a:pt x="882" y="236"/>
                  </a:lnTo>
                  <a:lnTo>
                    <a:pt x="857" y="273"/>
                  </a:lnTo>
                  <a:lnTo>
                    <a:pt x="807" y="273"/>
                  </a:lnTo>
                  <a:lnTo>
                    <a:pt x="770" y="298"/>
                  </a:lnTo>
                  <a:lnTo>
                    <a:pt x="770" y="310"/>
                  </a:lnTo>
                  <a:lnTo>
                    <a:pt x="745" y="310"/>
                  </a:lnTo>
                  <a:lnTo>
                    <a:pt x="733" y="310"/>
                  </a:lnTo>
                  <a:lnTo>
                    <a:pt x="708" y="335"/>
                  </a:lnTo>
                  <a:lnTo>
                    <a:pt x="683" y="335"/>
                  </a:lnTo>
                  <a:lnTo>
                    <a:pt x="671" y="335"/>
                  </a:lnTo>
                  <a:lnTo>
                    <a:pt x="658" y="323"/>
                  </a:lnTo>
                  <a:lnTo>
                    <a:pt x="671" y="323"/>
                  </a:lnTo>
                  <a:lnTo>
                    <a:pt x="671" y="310"/>
                  </a:lnTo>
                  <a:lnTo>
                    <a:pt x="658" y="310"/>
                  </a:lnTo>
                  <a:lnTo>
                    <a:pt x="658" y="298"/>
                  </a:lnTo>
                  <a:lnTo>
                    <a:pt x="646" y="298"/>
                  </a:lnTo>
                  <a:lnTo>
                    <a:pt x="633" y="298"/>
                  </a:lnTo>
                  <a:lnTo>
                    <a:pt x="658" y="273"/>
                  </a:lnTo>
                  <a:lnTo>
                    <a:pt x="646" y="261"/>
                  </a:lnTo>
                  <a:lnTo>
                    <a:pt x="646" y="248"/>
                  </a:lnTo>
                  <a:lnTo>
                    <a:pt x="633" y="248"/>
                  </a:lnTo>
                  <a:lnTo>
                    <a:pt x="609" y="261"/>
                  </a:lnTo>
                  <a:lnTo>
                    <a:pt x="609" y="286"/>
                  </a:lnTo>
                  <a:lnTo>
                    <a:pt x="609" y="310"/>
                  </a:lnTo>
                  <a:lnTo>
                    <a:pt x="596" y="310"/>
                  </a:lnTo>
                  <a:lnTo>
                    <a:pt x="584" y="323"/>
                  </a:lnTo>
                  <a:lnTo>
                    <a:pt x="559" y="298"/>
                  </a:lnTo>
                  <a:lnTo>
                    <a:pt x="571" y="273"/>
                  </a:lnTo>
                  <a:lnTo>
                    <a:pt x="596" y="261"/>
                  </a:lnTo>
                  <a:lnTo>
                    <a:pt x="584" y="261"/>
                  </a:lnTo>
                  <a:lnTo>
                    <a:pt x="584" y="248"/>
                  </a:lnTo>
                  <a:lnTo>
                    <a:pt x="621" y="236"/>
                  </a:lnTo>
                  <a:lnTo>
                    <a:pt x="646" y="248"/>
                  </a:lnTo>
                  <a:lnTo>
                    <a:pt x="621" y="236"/>
                  </a:lnTo>
                  <a:lnTo>
                    <a:pt x="609" y="236"/>
                  </a:lnTo>
                  <a:lnTo>
                    <a:pt x="596" y="223"/>
                  </a:lnTo>
                  <a:lnTo>
                    <a:pt x="609" y="223"/>
                  </a:lnTo>
                  <a:lnTo>
                    <a:pt x="596" y="211"/>
                  </a:lnTo>
                  <a:lnTo>
                    <a:pt x="559" y="223"/>
                  </a:lnTo>
                  <a:lnTo>
                    <a:pt x="547" y="223"/>
                  </a:lnTo>
                  <a:lnTo>
                    <a:pt x="534" y="223"/>
                  </a:lnTo>
                  <a:lnTo>
                    <a:pt x="522" y="223"/>
                  </a:lnTo>
                  <a:lnTo>
                    <a:pt x="559" y="211"/>
                  </a:lnTo>
                  <a:lnTo>
                    <a:pt x="584" y="199"/>
                  </a:lnTo>
                  <a:lnTo>
                    <a:pt x="385" y="136"/>
                  </a:lnTo>
                  <a:lnTo>
                    <a:pt x="249" y="74"/>
                  </a:lnTo>
                  <a:lnTo>
                    <a:pt x="137" y="24"/>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09" name="Freeform 137"/>
            <p:cNvSpPr>
              <a:spLocks/>
            </p:cNvSpPr>
            <p:nvPr/>
          </p:nvSpPr>
          <p:spPr bwMode="auto">
            <a:xfrm>
              <a:off x="1339" y="2515"/>
              <a:ext cx="105" cy="57"/>
            </a:xfrm>
            <a:custGeom>
              <a:avLst/>
              <a:gdLst>
                <a:gd name="T0" fmla="*/ 75 w 87"/>
                <a:gd name="T1" fmla="*/ 0 h 37"/>
                <a:gd name="T2" fmla="*/ 105 w 87"/>
                <a:gd name="T3" fmla="*/ 18 h 37"/>
                <a:gd name="T4" fmla="*/ 105 w 87"/>
                <a:gd name="T5" fmla="*/ 39 h 37"/>
                <a:gd name="T6" fmla="*/ 105 w 87"/>
                <a:gd name="T7" fmla="*/ 57 h 37"/>
                <a:gd name="T8" fmla="*/ 75 w 87"/>
                <a:gd name="T9" fmla="*/ 57 h 37"/>
                <a:gd name="T10" fmla="*/ 45 w 87"/>
                <a:gd name="T11" fmla="*/ 57 h 37"/>
                <a:gd name="T12" fmla="*/ 30 w 87"/>
                <a:gd name="T13" fmla="*/ 57 h 37"/>
                <a:gd name="T14" fmla="*/ 0 w 87"/>
                <a:gd name="T15" fmla="*/ 57 h 37"/>
                <a:gd name="T16" fmla="*/ 30 w 87"/>
                <a:gd name="T17" fmla="*/ 39 h 37"/>
                <a:gd name="T18" fmla="*/ 60 w 87"/>
                <a:gd name="T19" fmla="*/ 39 h 37"/>
                <a:gd name="T20" fmla="*/ 45 w 87"/>
                <a:gd name="T21" fmla="*/ 0 h 37"/>
                <a:gd name="T22" fmla="*/ 75 w 87"/>
                <a:gd name="T23" fmla="*/ 18 h 37"/>
                <a:gd name="T24" fmla="*/ 75 w 87"/>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7"/>
                <a:gd name="T40" fmla="*/ 0 h 37"/>
                <a:gd name="T41" fmla="*/ 87 w 87"/>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7" h="37">
                  <a:moveTo>
                    <a:pt x="62" y="0"/>
                  </a:moveTo>
                  <a:lnTo>
                    <a:pt x="87" y="12"/>
                  </a:lnTo>
                  <a:lnTo>
                    <a:pt x="87" y="25"/>
                  </a:lnTo>
                  <a:lnTo>
                    <a:pt x="87" y="37"/>
                  </a:lnTo>
                  <a:lnTo>
                    <a:pt x="62" y="37"/>
                  </a:lnTo>
                  <a:lnTo>
                    <a:pt x="37" y="37"/>
                  </a:lnTo>
                  <a:lnTo>
                    <a:pt x="25" y="37"/>
                  </a:lnTo>
                  <a:lnTo>
                    <a:pt x="0" y="37"/>
                  </a:lnTo>
                  <a:lnTo>
                    <a:pt x="25" y="25"/>
                  </a:lnTo>
                  <a:lnTo>
                    <a:pt x="50" y="25"/>
                  </a:lnTo>
                  <a:lnTo>
                    <a:pt x="37" y="0"/>
                  </a:lnTo>
                  <a:lnTo>
                    <a:pt x="62" y="12"/>
                  </a:lnTo>
                  <a:lnTo>
                    <a:pt x="62"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10" name="Freeform 138"/>
            <p:cNvSpPr>
              <a:spLocks/>
            </p:cNvSpPr>
            <p:nvPr/>
          </p:nvSpPr>
          <p:spPr bwMode="auto">
            <a:xfrm>
              <a:off x="1414" y="2515"/>
              <a:ext cx="104" cy="76"/>
            </a:xfrm>
            <a:custGeom>
              <a:avLst/>
              <a:gdLst>
                <a:gd name="T0" fmla="*/ 0 w 87"/>
                <a:gd name="T1" fmla="*/ 0 h 49"/>
                <a:gd name="T2" fmla="*/ 30 w 87"/>
                <a:gd name="T3" fmla="*/ 0 h 49"/>
                <a:gd name="T4" fmla="*/ 60 w 87"/>
                <a:gd name="T5" fmla="*/ 19 h 49"/>
                <a:gd name="T6" fmla="*/ 74 w 87"/>
                <a:gd name="T7" fmla="*/ 39 h 49"/>
                <a:gd name="T8" fmla="*/ 90 w 87"/>
                <a:gd name="T9" fmla="*/ 39 h 49"/>
                <a:gd name="T10" fmla="*/ 104 w 87"/>
                <a:gd name="T11" fmla="*/ 57 h 49"/>
                <a:gd name="T12" fmla="*/ 90 w 87"/>
                <a:gd name="T13" fmla="*/ 57 h 49"/>
                <a:gd name="T14" fmla="*/ 74 w 87"/>
                <a:gd name="T15" fmla="*/ 57 h 49"/>
                <a:gd name="T16" fmla="*/ 45 w 87"/>
                <a:gd name="T17" fmla="*/ 76 h 49"/>
                <a:gd name="T18" fmla="*/ 45 w 87"/>
                <a:gd name="T19" fmla="*/ 57 h 49"/>
                <a:gd name="T20" fmla="*/ 30 w 87"/>
                <a:gd name="T21" fmla="*/ 57 h 49"/>
                <a:gd name="T22" fmla="*/ 30 w 87"/>
                <a:gd name="T23" fmla="*/ 39 h 49"/>
                <a:gd name="T24" fmla="*/ 30 w 87"/>
                <a:gd name="T25" fmla="*/ 39 h 49"/>
                <a:gd name="T26" fmla="*/ 0 w 87"/>
                <a:gd name="T27" fmla="*/ 0 h 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7"/>
                <a:gd name="T43" fmla="*/ 0 h 49"/>
                <a:gd name="T44" fmla="*/ 87 w 87"/>
                <a:gd name="T45" fmla="*/ 49 h 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7" h="49">
                  <a:moveTo>
                    <a:pt x="0" y="0"/>
                  </a:moveTo>
                  <a:lnTo>
                    <a:pt x="25" y="0"/>
                  </a:lnTo>
                  <a:lnTo>
                    <a:pt x="50" y="12"/>
                  </a:lnTo>
                  <a:lnTo>
                    <a:pt x="62" y="25"/>
                  </a:lnTo>
                  <a:lnTo>
                    <a:pt x="75" y="25"/>
                  </a:lnTo>
                  <a:lnTo>
                    <a:pt x="87" y="37"/>
                  </a:lnTo>
                  <a:lnTo>
                    <a:pt x="75" y="37"/>
                  </a:lnTo>
                  <a:lnTo>
                    <a:pt x="62" y="37"/>
                  </a:lnTo>
                  <a:lnTo>
                    <a:pt x="38" y="49"/>
                  </a:lnTo>
                  <a:lnTo>
                    <a:pt x="38" y="37"/>
                  </a:lnTo>
                  <a:lnTo>
                    <a:pt x="25" y="37"/>
                  </a:lnTo>
                  <a:lnTo>
                    <a:pt x="25" y="25"/>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11" name="Freeform 139"/>
            <p:cNvSpPr>
              <a:spLocks/>
            </p:cNvSpPr>
            <p:nvPr/>
          </p:nvSpPr>
          <p:spPr bwMode="auto">
            <a:xfrm>
              <a:off x="459" y="1865"/>
              <a:ext cx="582" cy="726"/>
            </a:xfrm>
            <a:custGeom>
              <a:avLst/>
              <a:gdLst>
                <a:gd name="T0" fmla="*/ 14 w 484"/>
                <a:gd name="T1" fmla="*/ 0 h 472"/>
                <a:gd name="T2" fmla="*/ 30 w 484"/>
                <a:gd name="T3" fmla="*/ 134 h 472"/>
                <a:gd name="T4" fmla="*/ 0 w 484"/>
                <a:gd name="T5" fmla="*/ 134 h 472"/>
                <a:gd name="T6" fmla="*/ 30 w 484"/>
                <a:gd name="T7" fmla="*/ 191 h 472"/>
                <a:gd name="T8" fmla="*/ 30 w 484"/>
                <a:gd name="T9" fmla="*/ 268 h 472"/>
                <a:gd name="T10" fmla="*/ 59 w 484"/>
                <a:gd name="T11" fmla="*/ 306 h 472"/>
                <a:gd name="T12" fmla="*/ 59 w 484"/>
                <a:gd name="T13" fmla="*/ 249 h 472"/>
                <a:gd name="T14" fmla="*/ 59 w 484"/>
                <a:gd name="T15" fmla="*/ 152 h 472"/>
                <a:gd name="T16" fmla="*/ 44 w 484"/>
                <a:gd name="T17" fmla="*/ 57 h 472"/>
                <a:gd name="T18" fmla="*/ 75 w 484"/>
                <a:gd name="T19" fmla="*/ 95 h 472"/>
                <a:gd name="T20" fmla="*/ 89 w 484"/>
                <a:gd name="T21" fmla="*/ 191 h 472"/>
                <a:gd name="T22" fmla="*/ 105 w 484"/>
                <a:gd name="T23" fmla="*/ 249 h 472"/>
                <a:gd name="T24" fmla="*/ 105 w 484"/>
                <a:gd name="T25" fmla="*/ 268 h 472"/>
                <a:gd name="T26" fmla="*/ 149 w 484"/>
                <a:gd name="T27" fmla="*/ 401 h 472"/>
                <a:gd name="T28" fmla="*/ 149 w 484"/>
                <a:gd name="T29" fmla="*/ 535 h 472"/>
                <a:gd name="T30" fmla="*/ 224 w 484"/>
                <a:gd name="T31" fmla="*/ 592 h 472"/>
                <a:gd name="T32" fmla="*/ 373 w 484"/>
                <a:gd name="T33" fmla="*/ 669 h 472"/>
                <a:gd name="T34" fmla="*/ 403 w 484"/>
                <a:gd name="T35" fmla="*/ 726 h 472"/>
                <a:gd name="T36" fmla="*/ 477 w 484"/>
                <a:gd name="T37" fmla="*/ 689 h 472"/>
                <a:gd name="T38" fmla="*/ 477 w 484"/>
                <a:gd name="T39" fmla="*/ 651 h 472"/>
                <a:gd name="T40" fmla="*/ 522 w 484"/>
                <a:gd name="T41" fmla="*/ 651 h 472"/>
                <a:gd name="T42" fmla="*/ 552 w 484"/>
                <a:gd name="T43" fmla="*/ 651 h 472"/>
                <a:gd name="T44" fmla="*/ 568 w 484"/>
                <a:gd name="T45" fmla="*/ 612 h 472"/>
                <a:gd name="T46" fmla="*/ 582 w 484"/>
                <a:gd name="T47" fmla="*/ 574 h 472"/>
                <a:gd name="T48" fmla="*/ 507 w 484"/>
                <a:gd name="T49" fmla="*/ 574 h 472"/>
                <a:gd name="T50" fmla="*/ 477 w 484"/>
                <a:gd name="T51" fmla="*/ 631 h 472"/>
                <a:gd name="T52" fmla="*/ 403 w 484"/>
                <a:gd name="T53" fmla="*/ 612 h 472"/>
                <a:gd name="T54" fmla="*/ 328 w 484"/>
                <a:gd name="T55" fmla="*/ 555 h 472"/>
                <a:gd name="T56" fmla="*/ 328 w 484"/>
                <a:gd name="T57" fmla="*/ 478 h 472"/>
                <a:gd name="T58" fmla="*/ 358 w 484"/>
                <a:gd name="T59" fmla="*/ 421 h 472"/>
                <a:gd name="T60" fmla="*/ 328 w 484"/>
                <a:gd name="T61" fmla="*/ 345 h 472"/>
                <a:gd name="T62" fmla="*/ 268 w 484"/>
                <a:gd name="T63" fmla="*/ 249 h 472"/>
                <a:gd name="T64" fmla="*/ 238 w 484"/>
                <a:gd name="T65" fmla="*/ 191 h 472"/>
                <a:gd name="T66" fmla="*/ 179 w 484"/>
                <a:gd name="T67" fmla="*/ 134 h 472"/>
                <a:gd name="T68" fmla="*/ 105 w 484"/>
                <a:gd name="T69" fmla="*/ 115 h 472"/>
                <a:gd name="T70" fmla="*/ 14 w 484"/>
                <a:gd name="T71" fmla="*/ 0 h 4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84"/>
                <a:gd name="T109" fmla="*/ 0 h 472"/>
                <a:gd name="T110" fmla="*/ 484 w 484"/>
                <a:gd name="T111" fmla="*/ 472 h 47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84" h="472">
                  <a:moveTo>
                    <a:pt x="12" y="0"/>
                  </a:moveTo>
                  <a:lnTo>
                    <a:pt x="12" y="0"/>
                  </a:lnTo>
                  <a:lnTo>
                    <a:pt x="0" y="25"/>
                  </a:lnTo>
                  <a:lnTo>
                    <a:pt x="25" y="87"/>
                  </a:lnTo>
                  <a:lnTo>
                    <a:pt x="12" y="99"/>
                  </a:lnTo>
                  <a:lnTo>
                    <a:pt x="0" y="87"/>
                  </a:lnTo>
                  <a:lnTo>
                    <a:pt x="12" y="124"/>
                  </a:lnTo>
                  <a:lnTo>
                    <a:pt x="25" y="124"/>
                  </a:lnTo>
                  <a:lnTo>
                    <a:pt x="37" y="149"/>
                  </a:lnTo>
                  <a:lnTo>
                    <a:pt x="25" y="174"/>
                  </a:lnTo>
                  <a:lnTo>
                    <a:pt x="49" y="211"/>
                  </a:lnTo>
                  <a:lnTo>
                    <a:pt x="49" y="199"/>
                  </a:lnTo>
                  <a:lnTo>
                    <a:pt x="49" y="186"/>
                  </a:lnTo>
                  <a:lnTo>
                    <a:pt x="49" y="162"/>
                  </a:lnTo>
                  <a:lnTo>
                    <a:pt x="37" y="124"/>
                  </a:lnTo>
                  <a:lnTo>
                    <a:pt x="49" y="99"/>
                  </a:lnTo>
                  <a:lnTo>
                    <a:pt x="25" y="75"/>
                  </a:lnTo>
                  <a:lnTo>
                    <a:pt x="37" y="37"/>
                  </a:lnTo>
                  <a:lnTo>
                    <a:pt x="49" y="37"/>
                  </a:lnTo>
                  <a:lnTo>
                    <a:pt x="62" y="62"/>
                  </a:lnTo>
                  <a:lnTo>
                    <a:pt x="74" y="124"/>
                  </a:lnTo>
                  <a:lnTo>
                    <a:pt x="74" y="137"/>
                  </a:lnTo>
                  <a:lnTo>
                    <a:pt x="87" y="162"/>
                  </a:lnTo>
                  <a:lnTo>
                    <a:pt x="87" y="174"/>
                  </a:lnTo>
                  <a:lnTo>
                    <a:pt x="99" y="186"/>
                  </a:lnTo>
                  <a:lnTo>
                    <a:pt x="124" y="261"/>
                  </a:lnTo>
                  <a:lnTo>
                    <a:pt x="99" y="286"/>
                  </a:lnTo>
                  <a:lnTo>
                    <a:pt x="124" y="348"/>
                  </a:lnTo>
                  <a:lnTo>
                    <a:pt x="149" y="361"/>
                  </a:lnTo>
                  <a:lnTo>
                    <a:pt x="186" y="385"/>
                  </a:lnTo>
                  <a:lnTo>
                    <a:pt x="260" y="423"/>
                  </a:lnTo>
                  <a:lnTo>
                    <a:pt x="310" y="435"/>
                  </a:lnTo>
                  <a:lnTo>
                    <a:pt x="335" y="448"/>
                  </a:lnTo>
                  <a:lnTo>
                    <a:pt x="335" y="472"/>
                  </a:lnTo>
                  <a:lnTo>
                    <a:pt x="347" y="460"/>
                  </a:lnTo>
                  <a:lnTo>
                    <a:pt x="397" y="448"/>
                  </a:lnTo>
                  <a:lnTo>
                    <a:pt x="385" y="435"/>
                  </a:lnTo>
                  <a:lnTo>
                    <a:pt x="397" y="423"/>
                  </a:lnTo>
                  <a:lnTo>
                    <a:pt x="422" y="423"/>
                  </a:lnTo>
                  <a:lnTo>
                    <a:pt x="434" y="423"/>
                  </a:lnTo>
                  <a:lnTo>
                    <a:pt x="447" y="435"/>
                  </a:lnTo>
                  <a:lnTo>
                    <a:pt x="459" y="423"/>
                  </a:lnTo>
                  <a:lnTo>
                    <a:pt x="472" y="423"/>
                  </a:lnTo>
                  <a:lnTo>
                    <a:pt x="472" y="398"/>
                  </a:lnTo>
                  <a:lnTo>
                    <a:pt x="484" y="385"/>
                  </a:lnTo>
                  <a:lnTo>
                    <a:pt x="484" y="373"/>
                  </a:lnTo>
                  <a:lnTo>
                    <a:pt x="459" y="361"/>
                  </a:lnTo>
                  <a:lnTo>
                    <a:pt x="422" y="373"/>
                  </a:lnTo>
                  <a:lnTo>
                    <a:pt x="409" y="398"/>
                  </a:lnTo>
                  <a:lnTo>
                    <a:pt x="397" y="410"/>
                  </a:lnTo>
                  <a:lnTo>
                    <a:pt x="360" y="398"/>
                  </a:lnTo>
                  <a:lnTo>
                    <a:pt x="335" y="398"/>
                  </a:lnTo>
                  <a:lnTo>
                    <a:pt x="285" y="373"/>
                  </a:lnTo>
                  <a:lnTo>
                    <a:pt x="273" y="361"/>
                  </a:lnTo>
                  <a:lnTo>
                    <a:pt x="285" y="336"/>
                  </a:lnTo>
                  <a:lnTo>
                    <a:pt x="273" y="311"/>
                  </a:lnTo>
                  <a:lnTo>
                    <a:pt x="285" y="286"/>
                  </a:lnTo>
                  <a:lnTo>
                    <a:pt x="298" y="274"/>
                  </a:lnTo>
                  <a:lnTo>
                    <a:pt x="310" y="249"/>
                  </a:lnTo>
                  <a:lnTo>
                    <a:pt x="273" y="224"/>
                  </a:lnTo>
                  <a:lnTo>
                    <a:pt x="248" y="162"/>
                  </a:lnTo>
                  <a:lnTo>
                    <a:pt x="223" y="162"/>
                  </a:lnTo>
                  <a:lnTo>
                    <a:pt x="211" y="149"/>
                  </a:lnTo>
                  <a:lnTo>
                    <a:pt x="198" y="124"/>
                  </a:lnTo>
                  <a:lnTo>
                    <a:pt x="186" y="87"/>
                  </a:lnTo>
                  <a:lnTo>
                    <a:pt x="149" y="87"/>
                  </a:lnTo>
                  <a:lnTo>
                    <a:pt x="87" y="75"/>
                  </a:lnTo>
                  <a:lnTo>
                    <a:pt x="62" y="25"/>
                  </a:lnTo>
                  <a:lnTo>
                    <a:pt x="12"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12" name="Freeform 140"/>
            <p:cNvSpPr>
              <a:spLocks/>
            </p:cNvSpPr>
            <p:nvPr/>
          </p:nvSpPr>
          <p:spPr bwMode="auto">
            <a:xfrm>
              <a:off x="966" y="2515"/>
              <a:ext cx="30" cy="57"/>
            </a:xfrm>
            <a:custGeom>
              <a:avLst/>
              <a:gdLst>
                <a:gd name="T0" fmla="*/ 30 w 25"/>
                <a:gd name="T1" fmla="*/ 18 h 37"/>
                <a:gd name="T2" fmla="*/ 30 w 25"/>
                <a:gd name="T3" fmla="*/ 57 h 37"/>
                <a:gd name="T4" fmla="*/ 14 w 25"/>
                <a:gd name="T5" fmla="*/ 57 h 37"/>
                <a:gd name="T6" fmla="*/ 0 w 25"/>
                <a:gd name="T7" fmla="*/ 57 h 37"/>
                <a:gd name="T8" fmla="*/ 0 w 25"/>
                <a:gd name="T9" fmla="*/ 39 h 37"/>
                <a:gd name="T10" fmla="*/ 14 w 25"/>
                <a:gd name="T11" fmla="*/ 0 h 37"/>
                <a:gd name="T12" fmla="*/ 14 w 25"/>
                <a:gd name="T13" fmla="*/ 0 h 37"/>
                <a:gd name="T14" fmla="*/ 30 w 25"/>
                <a:gd name="T15" fmla="*/ 18 h 37"/>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7"/>
                <a:gd name="T26" fmla="*/ 25 w 2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7">
                  <a:moveTo>
                    <a:pt x="25" y="12"/>
                  </a:moveTo>
                  <a:lnTo>
                    <a:pt x="25" y="37"/>
                  </a:lnTo>
                  <a:lnTo>
                    <a:pt x="12" y="37"/>
                  </a:lnTo>
                  <a:lnTo>
                    <a:pt x="0" y="37"/>
                  </a:lnTo>
                  <a:lnTo>
                    <a:pt x="0" y="25"/>
                  </a:lnTo>
                  <a:lnTo>
                    <a:pt x="12" y="0"/>
                  </a:lnTo>
                  <a:lnTo>
                    <a:pt x="25" y="12"/>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13" name="Freeform 141"/>
            <p:cNvSpPr>
              <a:spLocks/>
            </p:cNvSpPr>
            <p:nvPr/>
          </p:nvSpPr>
          <p:spPr bwMode="auto">
            <a:xfrm>
              <a:off x="862" y="2515"/>
              <a:ext cx="119" cy="114"/>
            </a:xfrm>
            <a:custGeom>
              <a:avLst/>
              <a:gdLst>
                <a:gd name="T0" fmla="*/ 119 w 99"/>
                <a:gd name="T1" fmla="*/ 57 h 74"/>
                <a:gd name="T2" fmla="*/ 119 w 99"/>
                <a:gd name="T3" fmla="*/ 57 h 74"/>
                <a:gd name="T4" fmla="*/ 105 w 99"/>
                <a:gd name="T5" fmla="*/ 75 h 74"/>
                <a:gd name="T6" fmla="*/ 89 w 99"/>
                <a:gd name="T7" fmla="*/ 96 h 74"/>
                <a:gd name="T8" fmla="*/ 75 w 99"/>
                <a:gd name="T9" fmla="*/ 114 h 74"/>
                <a:gd name="T10" fmla="*/ 30 w 99"/>
                <a:gd name="T11" fmla="*/ 96 h 74"/>
                <a:gd name="T12" fmla="*/ 0 w 99"/>
                <a:gd name="T13" fmla="*/ 75 h 74"/>
                <a:gd name="T14" fmla="*/ 14 w 99"/>
                <a:gd name="T15" fmla="*/ 57 h 74"/>
                <a:gd name="T16" fmla="*/ 75 w 99"/>
                <a:gd name="T17" fmla="*/ 39 h 74"/>
                <a:gd name="T18" fmla="*/ 60 w 99"/>
                <a:gd name="T19" fmla="*/ 18 h 74"/>
                <a:gd name="T20" fmla="*/ 75 w 99"/>
                <a:gd name="T21" fmla="*/ 0 h 74"/>
                <a:gd name="T22" fmla="*/ 105 w 99"/>
                <a:gd name="T23" fmla="*/ 0 h 74"/>
                <a:gd name="T24" fmla="*/ 119 w 99"/>
                <a:gd name="T25" fmla="*/ 0 h 74"/>
                <a:gd name="T26" fmla="*/ 105 w 99"/>
                <a:gd name="T27" fmla="*/ 39 h 74"/>
                <a:gd name="T28" fmla="*/ 105 w 99"/>
                <a:gd name="T29" fmla="*/ 57 h 74"/>
                <a:gd name="T30" fmla="*/ 119 w 99"/>
                <a:gd name="T31" fmla="*/ 57 h 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9"/>
                <a:gd name="T49" fmla="*/ 0 h 74"/>
                <a:gd name="T50" fmla="*/ 99 w 99"/>
                <a:gd name="T51" fmla="*/ 74 h 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9" h="74">
                  <a:moveTo>
                    <a:pt x="99" y="37"/>
                  </a:moveTo>
                  <a:lnTo>
                    <a:pt x="99" y="37"/>
                  </a:lnTo>
                  <a:lnTo>
                    <a:pt x="87" y="49"/>
                  </a:lnTo>
                  <a:lnTo>
                    <a:pt x="74" y="62"/>
                  </a:lnTo>
                  <a:lnTo>
                    <a:pt x="62" y="74"/>
                  </a:lnTo>
                  <a:lnTo>
                    <a:pt x="25" y="62"/>
                  </a:lnTo>
                  <a:lnTo>
                    <a:pt x="0" y="49"/>
                  </a:lnTo>
                  <a:lnTo>
                    <a:pt x="12" y="37"/>
                  </a:lnTo>
                  <a:lnTo>
                    <a:pt x="62" y="25"/>
                  </a:lnTo>
                  <a:lnTo>
                    <a:pt x="50" y="12"/>
                  </a:lnTo>
                  <a:lnTo>
                    <a:pt x="62" y="0"/>
                  </a:lnTo>
                  <a:lnTo>
                    <a:pt x="87" y="0"/>
                  </a:lnTo>
                  <a:lnTo>
                    <a:pt x="99" y="0"/>
                  </a:lnTo>
                  <a:lnTo>
                    <a:pt x="87" y="25"/>
                  </a:lnTo>
                  <a:lnTo>
                    <a:pt x="87" y="37"/>
                  </a:lnTo>
                  <a:lnTo>
                    <a:pt x="99" y="37"/>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14" name="Freeform 142"/>
            <p:cNvSpPr>
              <a:spLocks/>
            </p:cNvSpPr>
            <p:nvPr/>
          </p:nvSpPr>
          <p:spPr bwMode="auto">
            <a:xfrm>
              <a:off x="951" y="2591"/>
              <a:ext cx="134" cy="77"/>
            </a:xfrm>
            <a:custGeom>
              <a:avLst/>
              <a:gdLst>
                <a:gd name="T0" fmla="*/ 30 w 112"/>
                <a:gd name="T1" fmla="*/ 0 h 50"/>
                <a:gd name="T2" fmla="*/ 16 w 112"/>
                <a:gd name="T3" fmla="*/ 0 h 50"/>
                <a:gd name="T4" fmla="*/ 0 w 112"/>
                <a:gd name="T5" fmla="*/ 20 h 50"/>
                <a:gd name="T6" fmla="*/ 30 w 112"/>
                <a:gd name="T7" fmla="*/ 39 h 50"/>
                <a:gd name="T8" fmla="*/ 30 w 112"/>
                <a:gd name="T9" fmla="*/ 77 h 50"/>
                <a:gd name="T10" fmla="*/ 45 w 112"/>
                <a:gd name="T11" fmla="*/ 77 h 50"/>
                <a:gd name="T12" fmla="*/ 75 w 112"/>
                <a:gd name="T13" fmla="*/ 59 h 50"/>
                <a:gd name="T14" fmla="*/ 90 w 112"/>
                <a:gd name="T15" fmla="*/ 59 h 50"/>
                <a:gd name="T16" fmla="*/ 134 w 112"/>
                <a:gd name="T17" fmla="*/ 39 h 50"/>
                <a:gd name="T18" fmla="*/ 134 w 112"/>
                <a:gd name="T19" fmla="*/ 20 h 50"/>
                <a:gd name="T20" fmla="*/ 45 w 112"/>
                <a:gd name="T21" fmla="*/ 0 h 50"/>
                <a:gd name="T22" fmla="*/ 30 w 112"/>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50"/>
                <a:gd name="T38" fmla="*/ 112 w 112"/>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50">
                  <a:moveTo>
                    <a:pt x="25" y="0"/>
                  </a:moveTo>
                  <a:lnTo>
                    <a:pt x="13" y="0"/>
                  </a:lnTo>
                  <a:lnTo>
                    <a:pt x="0" y="13"/>
                  </a:lnTo>
                  <a:lnTo>
                    <a:pt x="25" y="25"/>
                  </a:lnTo>
                  <a:lnTo>
                    <a:pt x="25" y="50"/>
                  </a:lnTo>
                  <a:lnTo>
                    <a:pt x="38" y="50"/>
                  </a:lnTo>
                  <a:lnTo>
                    <a:pt x="63" y="38"/>
                  </a:lnTo>
                  <a:lnTo>
                    <a:pt x="75" y="38"/>
                  </a:lnTo>
                  <a:lnTo>
                    <a:pt x="112" y="25"/>
                  </a:lnTo>
                  <a:lnTo>
                    <a:pt x="112" y="13"/>
                  </a:lnTo>
                  <a:lnTo>
                    <a:pt x="38" y="0"/>
                  </a:lnTo>
                  <a:lnTo>
                    <a:pt x="25"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15" name="Freeform 143"/>
            <p:cNvSpPr>
              <a:spLocks/>
            </p:cNvSpPr>
            <p:nvPr/>
          </p:nvSpPr>
          <p:spPr bwMode="auto">
            <a:xfrm>
              <a:off x="936" y="2611"/>
              <a:ext cx="45" cy="57"/>
            </a:xfrm>
            <a:custGeom>
              <a:avLst/>
              <a:gdLst>
                <a:gd name="T0" fmla="*/ 15 w 37"/>
                <a:gd name="T1" fmla="*/ 0 h 37"/>
                <a:gd name="T2" fmla="*/ 45 w 37"/>
                <a:gd name="T3" fmla="*/ 18 h 37"/>
                <a:gd name="T4" fmla="*/ 45 w 37"/>
                <a:gd name="T5" fmla="*/ 57 h 37"/>
                <a:gd name="T6" fmla="*/ 15 w 37"/>
                <a:gd name="T7" fmla="*/ 39 h 37"/>
                <a:gd name="T8" fmla="*/ 0 w 37"/>
                <a:gd name="T9" fmla="*/ 18 h 37"/>
                <a:gd name="T10" fmla="*/ 15 w 37"/>
                <a:gd name="T11" fmla="*/ 0 h 37"/>
                <a:gd name="T12" fmla="*/ 0 60000 65536"/>
                <a:gd name="T13" fmla="*/ 0 60000 65536"/>
                <a:gd name="T14" fmla="*/ 0 60000 65536"/>
                <a:gd name="T15" fmla="*/ 0 60000 65536"/>
                <a:gd name="T16" fmla="*/ 0 60000 65536"/>
                <a:gd name="T17" fmla="*/ 0 60000 65536"/>
                <a:gd name="T18" fmla="*/ 0 w 37"/>
                <a:gd name="T19" fmla="*/ 0 h 37"/>
                <a:gd name="T20" fmla="*/ 37 w 3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7" h="37">
                  <a:moveTo>
                    <a:pt x="12" y="0"/>
                  </a:moveTo>
                  <a:lnTo>
                    <a:pt x="37" y="12"/>
                  </a:lnTo>
                  <a:lnTo>
                    <a:pt x="37" y="37"/>
                  </a:lnTo>
                  <a:lnTo>
                    <a:pt x="12" y="25"/>
                  </a:lnTo>
                  <a:lnTo>
                    <a:pt x="0" y="12"/>
                  </a:lnTo>
                  <a:lnTo>
                    <a:pt x="12"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16" name="Freeform 144"/>
            <p:cNvSpPr>
              <a:spLocks/>
            </p:cNvSpPr>
            <p:nvPr/>
          </p:nvSpPr>
          <p:spPr bwMode="auto">
            <a:xfrm>
              <a:off x="996" y="2629"/>
              <a:ext cx="119" cy="115"/>
            </a:xfrm>
            <a:custGeom>
              <a:avLst/>
              <a:gdLst>
                <a:gd name="T0" fmla="*/ 30 w 99"/>
                <a:gd name="T1" fmla="*/ 115 h 75"/>
                <a:gd name="T2" fmla="*/ 59 w 99"/>
                <a:gd name="T3" fmla="*/ 115 h 75"/>
                <a:gd name="T4" fmla="*/ 75 w 99"/>
                <a:gd name="T5" fmla="*/ 115 h 75"/>
                <a:gd name="T6" fmla="*/ 75 w 99"/>
                <a:gd name="T7" fmla="*/ 115 h 75"/>
                <a:gd name="T8" fmla="*/ 89 w 99"/>
                <a:gd name="T9" fmla="*/ 77 h 75"/>
                <a:gd name="T10" fmla="*/ 119 w 99"/>
                <a:gd name="T11" fmla="*/ 38 h 75"/>
                <a:gd name="T12" fmla="*/ 119 w 99"/>
                <a:gd name="T13" fmla="*/ 0 h 75"/>
                <a:gd name="T14" fmla="*/ 89 w 99"/>
                <a:gd name="T15" fmla="*/ 0 h 75"/>
                <a:gd name="T16" fmla="*/ 44 w 99"/>
                <a:gd name="T17" fmla="*/ 20 h 75"/>
                <a:gd name="T18" fmla="*/ 30 w 99"/>
                <a:gd name="T19" fmla="*/ 20 h 75"/>
                <a:gd name="T20" fmla="*/ 0 w 99"/>
                <a:gd name="T21" fmla="*/ 38 h 75"/>
                <a:gd name="T22" fmla="*/ 14 w 99"/>
                <a:gd name="T23" fmla="*/ 77 h 75"/>
                <a:gd name="T24" fmla="*/ 30 w 99"/>
                <a:gd name="T25" fmla="*/ 95 h 75"/>
                <a:gd name="T26" fmla="*/ 30 w 99"/>
                <a:gd name="T27" fmla="*/ 115 h 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9"/>
                <a:gd name="T43" fmla="*/ 0 h 75"/>
                <a:gd name="T44" fmla="*/ 99 w 99"/>
                <a:gd name="T45" fmla="*/ 75 h 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9" h="75">
                  <a:moveTo>
                    <a:pt x="25" y="75"/>
                  </a:moveTo>
                  <a:lnTo>
                    <a:pt x="49" y="75"/>
                  </a:lnTo>
                  <a:lnTo>
                    <a:pt x="62" y="75"/>
                  </a:lnTo>
                  <a:lnTo>
                    <a:pt x="74" y="50"/>
                  </a:lnTo>
                  <a:lnTo>
                    <a:pt x="99" y="25"/>
                  </a:lnTo>
                  <a:lnTo>
                    <a:pt x="99" y="0"/>
                  </a:lnTo>
                  <a:lnTo>
                    <a:pt x="74" y="0"/>
                  </a:lnTo>
                  <a:lnTo>
                    <a:pt x="37" y="13"/>
                  </a:lnTo>
                  <a:lnTo>
                    <a:pt x="25" y="13"/>
                  </a:lnTo>
                  <a:lnTo>
                    <a:pt x="0" y="25"/>
                  </a:lnTo>
                  <a:lnTo>
                    <a:pt x="12" y="50"/>
                  </a:lnTo>
                  <a:lnTo>
                    <a:pt x="25" y="62"/>
                  </a:lnTo>
                  <a:lnTo>
                    <a:pt x="25" y="75"/>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17" name="Freeform 145"/>
            <p:cNvSpPr>
              <a:spLocks/>
            </p:cNvSpPr>
            <p:nvPr/>
          </p:nvSpPr>
          <p:spPr bwMode="auto">
            <a:xfrm>
              <a:off x="1026" y="2744"/>
              <a:ext cx="75" cy="77"/>
            </a:xfrm>
            <a:custGeom>
              <a:avLst/>
              <a:gdLst>
                <a:gd name="T0" fmla="*/ 0 w 62"/>
                <a:gd name="T1" fmla="*/ 0 h 50"/>
                <a:gd name="T2" fmla="*/ 29 w 62"/>
                <a:gd name="T3" fmla="*/ 0 h 50"/>
                <a:gd name="T4" fmla="*/ 45 w 62"/>
                <a:gd name="T5" fmla="*/ 0 h 50"/>
                <a:gd name="T6" fmla="*/ 45 w 62"/>
                <a:gd name="T7" fmla="*/ 0 h 50"/>
                <a:gd name="T8" fmla="*/ 45 w 62"/>
                <a:gd name="T9" fmla="*/ 18 h 50"/>
                <a:gd name="T10" fmla="*/ 75 w 62"/>
                <a:gd name="T11" fmla="*/ 57 h 50"/>
                <a:gd name="T12" fmla="*/ 75 w 62"/>
                <a:gd name="T13" fmla="*/ 57 h 50"/>
                <a:gd name="T14" fmla="*/ 59 w 62"/>
                <a:gd name="T15" fmla="*/ 77 h 50"/>
                <a:gd name="T16" fmla="*/ 0 w 62"/>
                <a:gd name="T17" fmla="*/ 0 h 50"/>
                <a:gd name="T18" fmla="*/ 0 w 62"/>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50"/>
                <a:gd name="T32" fmla="*/ 62 w 62"/>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50">
                  <a:moveTo>
                    <a:pt x="0" y="0"/>
                  </a:moveTo>
                  <a:lnTo>
                    <a:pt x="24" y="0"/>
                  </a:lnTo>
                  <a:lnTo>
                    <a:pt x="37" y="0"/>
                  </a:lnTo>
                  <a:lnTo>
                    <a:pt x="37" y="12"/>
                  </a:lnTo>
                  <a:lnTo>
                    <a:pt x="62" y="37"/>
                  </a:lnTo>
                  <a:lnTo>
                    <a:pt x="49" y="50"/>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18" name="Freeform 146"/>
            <p:cNvSpPr>
              <a:spLocks/>
            </p:cNvSpPr>
            <p:nvPr/>
          </p:nvSpPr>
          <p:spPr bwMode="auto">
            <a:xfrm>
              <a:off x="1085" y="2801"/>
              <a:ext cx="149" cy="77"/>
            </a:xfrm>
            <a:custGeom>
              <a:avLst/>
              <a:gdLst>
                <a:gd name="T0" fmla="*/ 16 w 124"/>
                <a:gd name="T1" fmla="*/ 0 h 50"/>
                <a:gd name="T2" fmla="*/ 44 w 124"/>
                <a:gd name="T3" fmla="*/ 20 h 50"/>
                <a:gd name="T4" fmla="*/ 105 w 124"/>
                <a:gd name="T5" fmla="*/ 0 h 50"/>
                <a:gd name="T6" fmla="*/ 149 w 124"/>
                <a:gd name="T7" fmla="*/ 20 h 50"/>
                <a:gd name="T8" fmla="*/ 149 w 124"/>
                <a:gd name="T9" fmla="*/ 77 h 50"/>
                <a:gd name="T10" fmla="*/ 135 w 124"/>
                <a:gd name="T11" fmla="*/ 77 h 50"/>
                <a:gd name="T12" fmla="*/ 105 w 124"/>
                <a:gd name="T13" fmla="*/ 57 h 50"/>
                <a:gd name="T14" fmla="*/ 119 w 124"/>
                <a:gd name="T15" fmla="*/ 39 h 50"/>
                <a:gd name="T16" fmla="*/ 119 w 124"/>
                <a:gd name="T17" fmla="*/ 39 h 50"/>
                <a:gd name="T18" fmla="*/ 90 w 124"/>
                <a:gd name="T19" fmla="*/ 20 h 50"/>
                <a:gd name="T20" fmla="*/ 90 w 124"/>
                <a:gd name="T21" fmla="*/ 39 h 50"/>
                <a:gd name="T22" fmla="*/ 60 w 124"/>
                <a:gd name="T23" fmla="*/ 39 h 50"/>
                <a:gd name="T24" fmla="*/ 75 w 124"/>
                <a:gd name="T25" fmla="*/ 39 h 50"/>
                <a:gd name="T26" fmla="*/ 60 w 124"/>
                <a:gd name="T27" fmla="*/ 57 h 50"/>
                <a:gd name="T28" fmla="*/ 0 w 124"/>
                <a:gd name="T29" fmla="*/ 20 h 50"/>
                <a:gd name="T30" fmla="*/ 16 w 124"/>
                <a:gd name="T31" fmla="*/ 0 h 50"/>
                <a:gd name="T32" fmla="*/ 16 w 124"/>
                <a:gd name="T33" fmla="*/ 0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4"/>
                <a:gd name="T52" fmla="*/ 0 h 50"/>
                <a:gd name="T53" fmla="*/ 124 w 124"/>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4" h="50">
                  <a:moveTo>
                    <a:pt x="13" y="0"/>
                  </a:moveTo>
                  <a:lnTo>
                    <a:pt x="37" y="13"/>
                  </a:lnTo>
                  <a:lnTo>
                    <a:pt x="87" y="0"/>
                  </a:lnTo>
                  <a:lnTo>
                    <a:pt x="124" y="13"/>
                  </a:lnTo>
                  <a:lnTo>
                    <a:pt x="124" y="50"/>
                  </a:lnTo>
                  <a:lnTo>
                    <a:pt x="112" y="50"/>
                  </a:lnTo>
                  <a:lnTo>
                    <a:pt x="87" y="37"/>
                  </a:lnTo>
                  <a:lnTo>
                    <a:pt x="99" y="25"/>
                  </a:lnTo>
                  <a:lnTo>
                    <a:pt x="75" y="13"/>
                  </a:lnTo>
                  <a:lnTo>
                    <a:pt x="75" y="25"/>
                  </a:lnTo>
                  <a:lnTo>
                    <a:pt x="50" y="25"/>
                  </a:lnTo>
                  <a:lnTo>
                    <a:pt x="62" y="25"/>
                  </a:lnTo>
                  <a:lnTo>
                    <a:pt x="50" y="37"/>
                  </a:lnTo>
                  <a:lnTo>
                    <a:pt x="0" y="13"/>
                  </a:lnTo>
                  <a:lnTo>
                    <a:pt x="13"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19" name="Freeform 147"/>
            <p:cNvSpPr>
              <a:spLocks/>
            </p:cNvSpPr>
            <p:nvPr/>
          </p:nvSpPr>
          <p:spPr bwMode="auto">
            <a:xfrm>
              <a:off x="2100" y="2362"/>
              <a:ext cx="180" cy="133"/>
            </a:xfrm>
            <a:custGeom>
              <a:avLst/>
              <a:gdLst>
                <a:gd name="T0" fmla="*/ 105 w 149"/>
                <a:gd name="T1" fmla="*/ 0 h 87"/>
                <a:gd name="T2" fmla="*/ 180 w 149"/>
                <a:gd name="T3" fmla="*/ 0 h 87"/>
                <a:gd name="T4" fmla="*/ 166 w 149"/>
                <a:gd name="T5" fmla="*/ 20 h 87"/>
                <a:gd name="T6" fmla="*/ 121 w 149"/>
                <a:gd name="T7" fmla="*/ 20 h 87"/>
                <a:gd name="T8" fmla="*/ 105 w 149"/>
                <a:gd name="T9" fmla="*/ 76 h 87"/>
                <a:gd name="T10" fmla="*/ 75 w 149"/>
                <a:gd name="T11" fmla="*/ 76 h 87"/>
                <a:gd name="T12" fmla="*/ 75 w 149"/>
                <a:gd name="T13" fmla="*/ 115 h 87"/>
                <a:gd name="T14" fmla="*/ 0 w 149"/>
                <a:gd name="T15" fmla="*/ 133 h 87"/>
                <a:gd name="T16" fmla="*/ 0 w 149"/>
                <a:gd name="T17" fmla="*/ 115 h 87"/>
                <a:gd name="T18" fmla="*/ 75 w 149"/>
                <a:gd name="T19" fmla="*/ 20 h 87"/>
                <a:gd name="T20" fmla="*/ 105 w 149"/>
                <a:gd name="T21" fmla="*/ 0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87"/>
                <a:gd name="T35" fmla="*/ 149 w 149"/>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87">
                  <a:moveTo>
                    <a:pt x="87" y="0"/>
                  </a:moveTo>
                  <a:lnTo>
                    <a:pt x="149" y="0"/>
                  </a:lnTo>
                  <a:lnTo>
                    <a:pt x="137" y="13"/>
                  </a:lnTo>
                  <a:lnTo>
                    <a:pt x="100" y="13"/>
                  </a:lnTo>
                  <a:lnTo>
                    <a:pt x="87" y="50"/>
                  </a:lnTo>
                  <a:lnTo>
                    <a:pt x="62" y="50"/>
                  </a:lnTo>
                  <a:lnTo>
                    <a:pt x="62" y="75"/>
                  </a:lnTo>
                  <a:lnTo>
                    <a:pt x="0" y="87"/>
                  </a:lnTo>
                  <a:lnTo>
                    <a:pt x="0" y="75"/>
                  </a:lnTo>
                  <a:lnTo>
                    <a:pt x="62" y="13"/>
                  </a:lnTo>
                  <a:lnTo>
                    <a:pt x="87"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20" name="Freeform 148"/>
            <p:cNvSpPr>
              <a:spLocks/>
            </p:cNvSpPr>
            <p:nvPr/>
          </p:nvSpPr>
          <p:spPr bwMode="auto">
            <a:xfrm>
              <a:off x="2205" y="2171"/>
              <a:ext cx="224" cy="191"/>
            </a:xfrm>
            <a:custGeom>
              <a:avLst/>
              <a:gdLst>
                <a:gd name="T0" fmla="*/ 0 w 186"/>
                <a:gd name="T1" fmla="*/ 191 h 124"/>
                <a:gd name="T2" fmla="*/ 75 w 186"/>
                <a:gd name="T3" fmla="*/ 134 h 124"/>
                <a:gd name="T4" fmla="*/ 75 w 186"/>
                <a:gd name="T5" fmla="*/ 96 h 124"/>
                <a:gd name="T6" fmla="*/ 105 w 186"/>
                <a:gd name="T7" fmla="*/ 57 h 124"/>
                <a:gd name="T8" fmla="*/ 149 w 186"/>
                <a:gd name="T9" fmla="*/ 18 h 124"/>
                <a:gd name="T10" fmla="*/ 165 w 186"/>
                <a:gd name="T11" fmla="*/ 0 h 124"/>
                <a:gd name="T12" fmla="*/ 195 w 186"/>
                <a:gd name="T13" fmla="*/ 0 h 124"/>
                <a:gd name="T14" fmla="*/ 224 w 186"/>
                <a:gd name="T15" fmla="*/ 0 h 124"/>
                <a:gd name="T16" fmla="*/ 224 w 186"/>
                <a:gd name="T17" fmla="*/ 77 h 124"/>
                <a:gd name="T18" fmla="*/ 195 w 186"/>
                <a:gd name="T19" fmla="*/ 77 h 124"/>
                <a:gd name="T20" fmla="*/ 149 w 186"/>
                <a:gd name="T21" fmla="*/ 134 h 124"/>
                <a:gd name="T22" fmla="*/ 90 w 186"/>
                <a:gd name="T23" fmla="*/ 134 h 124"/>
                <a:gd name="T24" fmla="*/ 75 w 186"/>
                <a:gd name="T25" fmla="*/ 191 h 124"/>
                <a:gd name="T26" fmla="*/ 0 w 186"/>
                <a:gd name="T27" fmla="*/ 191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6"/>
                <a:gd name="T43" fmla="*/ 0 h 124"/>
                <a:gd name="T44" fmla="*/ 186 w 186"/>
                <a:gd name="T45" fmla="*/ 124 h 1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6" h="124">
                  <a:moveTo>
                    <a:pt x="0" y="124"/>
                  </a:moveTo>
                  <a:lnTo>
                    <a:pt x="62" y="87"/>
                  </a:lnTo>
                  <a:lnTo>
                    <a:pt x="62" y="62"/>
                  </a:lnTo>
                  <a:lnTo>
                    <a:pt x="87" y="37"/>
                  </a:lnTo>
                  <a:lnTo>
                    <a:pt x="124" y="12"/>
                  </a:lnTo>
                  <a:lnTo>
                    <a:pt x="137" y="0"/>
                  </a:lnTo>
                  <a:lnTo>
                    <a:pt x="162" y="0"/>
                  </a:lnTo>
                  <a:lnTo>
                    <a:pt x="186" y="0"/>
                  </a:lnTo>
                  <a:lnTo>
                    <a:pt x="186" y="50"/>
                  </a:lnTo>
                  <a:lnTo>
                    <a:pt x="162" y="50"/>
                  </a:lnTo>
                  <a:lnTo>
                    <a:pt x="124" y="87"/>
                  </a:lnTo>
                  <a:lnTo>
                    <a:pt x="75" y="87"/>
                  </a:lnTo>
                  <a:lnTo>
                    <a:pt x="62" y="124"/>
                  </a:lnTo>
                  <a:lnTo>
                    <a:pt x="0" y="124"/>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21" name="Freeform 149"/>
            <p:cNvSpPr>
              <a:spLocks/>
            </p:cNvSpPr>
            <p:nvPr/>
          </p:nvSpPr>
          <p:spPr bwMode="auto">
            <a:xfrm>
              <a:off x="2086" y="2362"/>
              <a:ext cx="254" cy="267"/>
            </a:xfrm>
            <a:custGeom>
              <a:avLst/>
              <a:gdLst>
                <a:gd name="T0" fmla="*/ 194 w 211"/>
                <a:gd name="T1" fmla="*/ 0 h 174"/>
                <a:gd name="T2" fmla="*/ 254 w 211"/>
                <a:gd name="T3" fmla="*/ 38 h 174"/>
                <a:gd name="T4" fmla="*/ 224 w 211"/>
                <a:gd name="T5" fmla="*/ 38 h 174"/>
                <a:gd name="T6" fmla="*/ 209 w 211"/>
                <a:gd name="T7" fmla="*/ 210 h 174"/>
                <a:gd name="T8" fmla="*/ 224 w 211"/>
                <a:gd name="T9" fmla="*/ 210 h 174"/>
                <a:gd name="T10" fmla="*/ 224 w 211"/>
                <a:gd name="T11" fmla="*/ 249 h 174"/>
                <a:gd name="T12" fmla="*/ 149 w 211"/>
                <a:gd name="T13" fmla="*/ 249 h 174"/>
                <a:gd name="T14" fmla="*/ 149 w 211"/>
                <a:gd name="T15" fmla="*/ 229 h 174"/>
                <a:gd name="T16" fmla="*/ 135 w 211"/>
                <a:gd name="T17" fmla="*/ 267 h 174"/>
                <a:gd name="T18" fmla="*/ 119 w 211"/>
                <a:gd name="T19" fmla="*/ 267 h 174"/>
                <a:gd name="T20" fmla="*/ 105 w 211"/>
                <a:gd name="T21" fmla="*/ 249 h 174"/>
                <a:gd name="T22" fmla="*/ 105 w 211"/>
                <a:gd name="T23" fmla="*/ 267 h 174"/>
                <a:gd name="T24" fmla="*/ 89 w 211"/>
                <a:gd name="T25" fmla="*/ 267 h 174"/>
                <a:gd name="T26" fmla="*/ 45 w 211"/>
                <a:gd name="T27" fmla="*/ 229 h 174"/>
                <a:gd name="T28" fmla="*/ 30 w 211"/>
                <a:gd name="T29" fmla="*/ 249 h 174"/>
                <a:gd name="T30" fmla="*/ 0 w 211"/>
                <a:gd name="T31" fmla="*/ 249 h 174"/>
                <a:gd name="T32" fmla="*/ 14 w 211"/>
                <a:gd name="T33" fmla="*/ 210 h 174"/>
                <a:gd name="T34" fmla="*/ 14 w 211"/>
                <a:gd name="T35" fmla="*/ 153 h 174"/>
                <a:gd name="T36" fmla="*/ 14 w 211"/>
                <a:gd name="T37" fmla="*/ 153 h 174"/>
                <a:gd name="T38" fmla="*/ 14 w 211"/>
                <a:gd name="T39" fmla="*/ 134 h 174"/>
                <a:gd name="T40" fmla="*/ 89 w 211"/>
                <a:gd name="T41" fmla="*/ 115 h 174"/>
                <a:gd name="T42" fmla="*/ 89 w 211"/>
                <a:gd name="T43" fmla="*/ 77 h 174"/>
                <a:gd name="T44" fmla="*/ 119 w 211"/>
                <a:gd name="T45" fmla="*/ 77 h 174"/>
                <a:gd name="T46" fmla="*/ 135 w 211"/>
                <a:gd name="T47" fmla="*/ 20 h 174"/>
                <a:gd name="T48" fmla="*/ 179 w 211"/>
                <a:gd name="T49" fmla="*/ 20 h 174"/>
                <a:gd name="T50" fmla="*/ 194 w 211"/>
                <a:gd name="T51" fmla="*/ 0 h 1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1"/>
                <a:gd name="T79" fmla="*/ 0 h 174"/>
                <a:gd name="T80" fmla="*/ 211 w 211"/>
                <a:gd name="T81" fmla="*/ 174 h 1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1" h="174">
                  <a:moveTo>
                    <a:pt x="161" y="0"/>
                  </a:moveTo>
                  <a:lnTo>
                    <a:pt x="211" y="25"/>
                  </a:lnTo>
                  <a:lnTo>
                    <a:pt x="186" y="25"/>
                  </a:lnTo>
                  <a:lnTo>
                    <a:pt x="174" y="137"/>
                  </a:lnTo>
                  <a:lnTo>
                    <a:pt x="186" y="137"/>
                  </a:lnTo>
                  <a:lnTo>
                    <a:pt x="186" y="162"/>
                  </a:lnTo>
                  <a:lnTo>
                    <a:pt x="124" y="162"/>
                  </a:lnTo>
                  <a:lnTo>
                    <a:pt x="124" y="149"/>
                  </a:lnTo>
                  <a:lnTo>
                    <a:pt x="112" y="174"/>
                  </a:lnTo>
                  <a:lnTo>
                    <a:pt x="99" y="174"/>
                  </a:lnTo>
                  <a:lnTo>
                    <a:pt x="87" y="162"/>
                  </a:lnTo>
                  <a:lnTo>
                    <a:pt x="87" y="174"/>
                  </a:lnTo>
                  <a:lnTo>
                    <a:pt x="74" y="174"/>
                  </a:lnTo>
                  <a:lnTo>
                    <a:pt x="37" y="149"/>
                  </a:lnTo>
                  <a:lnTo>
                    <a:pt x="25" y="162"/>
                  </a:lnTo>
                  <a:lnTo>
                    <a:pt x="0" y="162"/>
                  </a:lnTo>
                  <a:lnTo>
                    <a:pt x="12" y="137"/>
                  </a:lnTo>
                  <a:lnTo>
                    <a:pt x="12" y="100"/>
                  </a:lnTo>
                  <a:lnTo>
                    <a:pt x="12" y="87"/>
                  </a:lnTo>
                  <a:lnTo>
                    <a:pt x="74" y="75"/>
                  </a:lnTo>
                  <a:lnTo>
                    <a:pt x="74" y="50"/>
                  </a:lnTo>
                  <a:lnTo>
                    <a:pt x="99" y="50"/>
                  </a:lnTo>
                  <a:lnTo>
                    <a:pt x="112" y="13"/>
                  </a:lnTo>
                  <a:lnTo>
                    <a:pt x="149" y="13"/>
                  </a:lnTo>
                  <a:lnTo>
                    <a:pt x="161"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22" name="Freeform 150"/>
            <p:cNvSpPr>
              <a:spLocks/>
            </p:cNvSpPr>
            <p:nvPr/>
          </p:nvSpPr>
          <p:spPr bwMode="auto">
            <a:xfrm>
              <a:off x="2280" y="2133"/>
              <a:ext cx="358" cy="401"/>
            </a:xfrm>
            <a:custGeom>
              <a:avLst/>
              <a:gdLst>
                <a:gd name="T0" fmla="*/ 0 w 298"/>
                <a:gd name="T1" fmla="*/ 229 h 261"/>
                <a:gd name="T2" fmla="*/ 179 w 298"/>
                <a:gd name="T3" fmla="*/ 383 h 261"/>
                <a:gd name="T4" fmla="*/ 179 w 298"/>
                <a:gd name="T5" fmla="*/ 383 h 261"/>
                <a:gd name="T6" fmla="*/ 195 w 298"/>
                <a:gd name="T7" fmla="*/ 383 h 261"/>
                <a:gd name="T8" fmla="*/ 195 w 298"/>
                <a:gd name="T9" fmla="*/ 401 h 261"/>
                <a:gd name="T10" fmla="*/ 358 w 298"/>
                <a:gd name="T11" fmla="*/ 306 h 261"/>
                <a:gd name="T12" fmla="*/ 328 w 298"/>
                <a:gd name="T13" fmla="*/ 287 h 261"/>
                <a:gd name="T14" fmla="*/ 314 w 298"/>
                <a:gd name="T15" fmla="*/ 249 h 261"/>
                <a:gd name="T16" fmla="*/ 328 w 298"/>
                <a:gd name="T17" fmla="*/ 210 h 261"/>
                <a:gd name="T18" fmla="*/ 328 w 298"/>
                <a:gd name="T19" fmla="*/ 154 h 261"/>
                <a:gd name="T20" fmla="*/ 328 w 298"/>
                <a:gd name="T21" fmla="*/ 154 h 261"/>
                <a:gd name="T22" fmla="*/ 299 w 298"/>
                <a:gd name="T23" fmla="*/ 57 h 261"/>
                <a:gd name="T24" fmla="*/ 314 w 298"/>
                <a:gd name="T25" fmla="*/ 38 h 261"/>
                <a:gd name="T26" fmla="*/ 314 w 298"/>
                <a:gd name="T27" fmla="*/ 0 h 261"/>
                <a:gd name="T28" fmla="*/ 269 w 298"/>
                <a:gd name="T29" fmla="*/ 0 h 261"/>
                <a:gd name="T30" fmla="*/ 239 w 298"/>
                <a:gd name="T31" fmla="*/ 0 h 261"/>
                <a:gd name="T32" fmla="*/ 149 w 298"/>
                <a:gd name="T33" fmla="*/ 38 h 261"/>
                <a:gd name="T34" fmla="*/ 149 w 298"/>
                <a:gd name="T35" fmla="*/ 115 h 261"/>
                <a:gd name="T36" fmla="*/ 120 w 298"/>
                <a:gd name="T37" fmla="*/ 115 h 261"/>
                <a:gd name="T38" fmla="*/ 74 w 298"/>
                <a:gd name="T39" fmla="*/ 172 h 261"/>
                <a:gd name="T40" fmla="*/ 16 w 298"/>
                <a:gd name="T41" fmla="*/ 172 h 261"/>
                <a:gd name="T42" fmla="*/ 0 w 298"/>
                <a:gd name="T43" fmla="*/ 229 h 2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8"/>
                <a:gd name="T67" fmla="*/ 0 h 261"/>
                <a:gd name="T68" fmla="*/ 298 w 298"/>
                <a:gd name="T69" fmla="*/ 261 h 2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8" h="261">
                  <a:moveTo>
                    <a:pt x="0" y="149"/>
                  </a:moveTo>
                  <a:lnTo>
                    <a:pt x="149" y="249"/>
                  </a:lnTo>
                  <a:lnTo>
                    <a:pt x="162" y="249"/>
                  </a:lnTo>
                  <a:lnTo>
                    <a:pt x="162" y="261"/>
                  </a:lnTo>
                  <a:lnTo>
                    <a:pt x="298" y="199"/>
                  </a:lnTo>
                  <a:lnTo>
                    <a:pt x="273" y="187"/>
                  </a:lnTo>
                  <a:lnTo>
                    <a:pt x="261" y="162"/>
                  </a:lnTo>
                  <a:lnTo>
                    <a:pt x="273" y="137"/>
                  </a:lnTo>
                  <a:lnTo>
                    <a:pt x="273" y="100"/>
                  </a:lnTo>
                  <a:lnTo>
                    <a:pt x="249" y="37"/>
                  </a:lnTo>
                  <a:lnTo>
                    <a:pt x="261" y="25"/>
                  </a:lnTo>
                  <a:lnTo>
                    <a:pt x="261" y="0"/>
                  </a:lnTo>
                  <a:lnTo>
                    <a:pt x="224" y="0"/>
                  </a:lnTo>
                  <a:lnTo>
                    <a:pt x="199" y="0"/>
                  </a:lnTo>
                  <a:lnTo>
                    <a:pt x="124" y="25"/>
                  </a:lnTo>
                  <a:lnTo>
                    <a:pt x="124" y="75"/>
                  </a:lnTo>
                  <a:lnTo>
                    <a:pt x="100" y="75"/>
                  </a:lnTo>
                  <a:lnTo>
                    <a:pt x="62" y="112"/>
                  </a:lnTo>
                  <a:lnTo>
                    <a:pt x="13" y="112"/>
                  </a:lnTo>
                  <a:lnTo>
                    <a:pt x="0" y="149"/>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23" name="Freeform 151"/>
            <p:cNvSpPr>
              <a:spLocks/>
            </p:cNvSpPr>
            <p:nvPr/>
          </p:nvSpPr>
          <p:spPr bwMode="auto">
            <a:xfrm>
              <a:off x="2070" y="2688"/>
              <a:ext cx="76" cy="36"/>
            </a:xfrm>
            <a:custGeom>
              <a:avLst/>
              <a:gdLst>
                <a:gd name="T0" fmla="*/ 76 w 63"/>
                <a:gd name="T1" fmla="*/ 0 h 24"/>
                <a:gd name="T2" fmla="*/ 76 w 63"/>
                <a:gd name="T3" fmla="*/ 18 h 24"/>
                <a:gd name="T4" fmla="*/ 46 w 63"/>
                <a:gd name="T5" fmla="*/ 18 h 24"/>
                <a:gd name="T6" fmla="*/ 30 w 63"/>
                <a:gd name="T7" fmla="*/ 36 h 24"/>
                <a:gd name="T8" fmla="*/ 0 w 63"/>
                <a:gd name="T9" fmla="*/ 0 h 24"/>
                <a:gd name="T10" fmla="*/ 76 w 63"/>
                <a:gd name="T11" fmla="*/ 0 h 24"/>
                <a:gd name="T12" fmla="*/ 0 60000 65536"/>
                <a:gd name="T13" fmla="*/ 0 60000 65536"/>
                <a:gd name="T14" fmla="*/ 0 60000 65536"/>
                <a:gd name="T15" fmla="*/ 0 60000 65536"/>
                <a:gd name="T16" fmla="*/ 0 60000 65536"/>
                <a:gd name="T17" fmla="*/ 0 60000 65536"/>
                <a:gd name="T18" fmla="*/ 0 w 63"/>
                <a:gd name="T19" fmla="*/ 0 h 24"/>
                <a:gd name="T20" fmla="*/ 63 w 6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63" h="24">
                  <a:moveTo>
                    <a:pt x="63" y="0"/>
                  </a:moveTo>
                  <a:lnTo>
                    <a:pt x="63" y="12"/>
                  </a:lnTo>
                  <a:lnTo>
                    <a:pt x="38" y="12"/>
                  </a:lnTo>
                  <a:lnTo>
                    <a:pt x="25" y="24"/>
                  </a:lnTo>
                  <a:lnTo>
                    <a:pt x="0" y="0"/>
                  </a:lnTo>
                  <a:lnTo>
                    <a:pt x="63"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24" name="Freeform 152"/>
            <p:cNvSpPr>
              <a:spLocks/>
            </p:cNvSpPr>
            <p:nvPr/>
          </p:nvSpPr>
          <p:spPr bwMode="auto">
            <a:xfrm>
              <a:off x="2070" y="2591"/>
              <a:ext cx="105" cy="97"/>
            </a:xfrm>
            <a:custGeom>
              <a:avLst/>
              <a:gdLst>
                <a:gd name="T0" fmla="*/ 0 w 87"/>
                <a:gd name="T1" fmla="*/ 59 h 63"/>
                <a:gd name="T2" fmla="*/ 0 w 87"/>
                <a:gd name="T3" fmla="*/ 38 h 63"/>
                <a:gd name="T4" fmla="*/ 16 w 87"/>
                <a:gd name="T5" fmla="*/ 0 h 63"/>
                <a:gd name="T6" fmla="*/ 30 w 87"/>
                <a:gd name="T7" fmla="*/ 20 h 63"/>
                <a:gd name="T8" fmla="*/ 60 w 87"/>
                <a:gd name="T9" fmla="*/ 0 h 63"/>
                <a:gd name="T10" fmla="*/ 105 w 87"/>
                <a:gd name="T11" fmla="*/ 38 h 63"/>
                <a:gd name="T12" fmla="*/ 105 w 87"/>
                <a:gd name="T13" fmla="*/ 97 h 63"/>
                <a:gd name="T14" fmla="*/ 0 w 87"/>
                <a:gd name="T15" fmla="*/ 97 h 63"/>
                <a:gd name="T16" fmla="*/ 0 w 87"/>
                <a:gd name="T17" fmla="*/ 77 h 63"/>
                <a:gd name="T18" fmla="*/ 76 w 87"/>
                <a:gd name="T19" fmla="*/ 59 h 63"/>
                <a:gd name="T20" fmla="*/ 0 w 87"/>
                <a:gd name="T21" fmla="*/ 59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63"/>
                <a:gd name="T35" fmla="*/ 87 w 87"/>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63">
                  <a:moveTo>
                    <a:pt x="0" y="38"/>
                  </a:moveTo>
                  <a:lnTo>
                    <a:pt x="0" y="25"/>
                  </a:lnTo>
                  <a:lnTo>
                    <a:pt x="13" y="0"/>
                  </a:lnTo>
                  <a:lnTo>
                    <a:pt x="25" y="13"/>
                  </a:lnTo>
                  <a:lnTo>
                    <a:pt x="50" y="0"/>
                  </a:lnTo>
                  <a:lnTo>
                    <a:pt x="87" y="25"/>
                  </a:lnTo>
                  <a:lnTo>
                    <a:pt x="87" y="63"/>
                  </a:lnTo>
                  <a:lnTo>
                    <a:pt x="0" y="63"/>
                  </a:lnTo>
                  <a:lnTo>
                    <a:pt x="0" y="50"/>
                  </a:lnTo>
                  <a:lnTo>
                    <a:pt x="63" y="38"/>
                  </a:lnTo>
                  <a:lnTo>
                    <a:pt x="0" y="38"/>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25" name="Freeform 153"/>
            <p:cNvSpPr>
              <a:spLocks/>
            </p:cNvSpPr>
            <p:nvPr/>
          </p:nvSpPr>
          <p:spPr bwMode="auto">
            <a:xfrm>
              <a:off x="2070" y="2649"/>
              <a:ext cx="76" cy="19"/>
            </a:xfrm>
            <a:custGeom>
              <a:avLst/>
              <a:gdLst>
                <a:gd name="T0" fmla="*/ 0 w 63"/>
                <a:gd name="T1" fmla="*/ 0 h 12"/>
                <a:gd name="T2" fmla="*/ 76 w 63"/>
                <a:gd name="T3" fmla="*/ 0 h 12"/>
                <a:gd name="T4" fmla="*/ 0 w 63"/>
                <a:gd name="T5" fmla="*/ 19 h 12"/>
                <a:gd name="T6" fmla="*/ 0 w 63"/>
                <a:gd name="T7" fmla="*/ 0 h 12"/>
                <a:gd name="T8" fmla="*/ 0 60000 65536"/>
                <a:gd name="T9" fmla="*/ 0 60000 65536"/>
                <a:gd name="T10" fmla="*/ 0 60000 65536"/>
                <a:gd name="T11" fmla="*/ 0 60000 65536"/>
                <a:gd name="T12" fmla="*/ 0 w 63"/>
                <a:gd name="T13" fmla="*/ 0 h 12"/>
                <a:gd name="T14" fmla="*/ 63 w 63"/>
                <a:gd name="T15" fmla="*/ 12 h 12"/>
              </a:gdLst>
              <a:ahLst/>
              <a:cxnLst>
                <a:cxn ang="T8">
                  <a:pos x="T0" y="T1"/>
                </a:cxn>
                <a:cxn ang="T9">
                  <a:pos x="T2" y="T3"/>
                </a:cxn>
                <a:cxn ang="T10">
                  <a:pos x="T4" y="T5"/>
                </a:cxn>
                <a:cxn ang="T11">
                  <a:pos x="T6" y="T7"/>
                </a:cxn>
              </a:cxnLst>
              <a:rect l="T12" t="T13" r="T14" b="T15"/>
              <a:pathLst>
                <a:path w="63" h="12">
                  <a:moveTo>
                    <a:pt x="0" y="0"/>
                  </a:moveTo>
                  <a:lnTo>
                    <a:pt x="63" y="0"/>
                  </a:lnTo>
                  <a:lnTo>
                    <a:pt x="0" y="12"/>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26" name="Freeform 154"/>
            <p:cNvSpPr>
              <a:spLocks/>
            </p:cNvSpPr>
            <p:nvPr/>
          </p:nvSpPr>
          <p:spPr bwMode="auto">
            <a:xfrm>
              <a:off x="2161" y="2400"/>
              <a:ext cx="328" cy="324"/>
            </a:xfrm>
            <a:custGeom>
              <a:avLst/>
              <a:gdLst>
                <a:gd name="T0" fmla="*/ 0 w 273"/>
                <a:gd name="T1" fmla="*/ 287 h 211"/>
                <a:gd name="T2" fmla="*/ 14 w 273"/>
                <a:gd name="T3" fmla="*/ 287 h 211"/>
                <a:gd name="T4" fmla="*/ 60 w 273"/>
                <a:gd name="T5" fmla="*/ 306 h 211"/>
                <a:gd name="T6" fmla="*/ 74 w 273"/>
                <a:gd name="T7" fmla="*/ 306 h 211"/>
                <a:gd name="T8" fmla="*/ 89 w 273"/>
                <a:gd name="T9" fmla="*/ 306 h 211"/>
                <a:gd name="T10" fmla="*/ 89 w 273"/>
                <a:gd name="T11" fmla="*/ 324 h 211"/>
                <a:gd name="T12" fmla="*/ 119 w 273"/>
                <a:gd name="T13" fmla="*/ 324 h 211"/>
                <a:gd name="T14" fmla="*/ 165 w 273"/>
                <a:gd name="T15" fmla="*/ 267 h 211"/>
                <a:gd name="T16" fmla="*/ 179 w 273"/>
                <a:gd name="T17" fmla="*/ 267 h 211"/>
                <a:gd name="T18" fmla="*/ 193 w 273"/>
                <a:gd name="T19" fmla="*/ 249 h 211"/>
                <a:gd name="T20" fmla="*/ 254 w 273"/>
                <a:gd name="T21" fmla="*/ 229 h 211"/>
                <a:gd name="T22" fmla="*/ 298 w 273"/>
                <a:gd name="T23" fmla="*/ 190 h 211"/>
                <a:gd name="T24" fmla="*/ 328 w 273"/>
                <a:gd name="T25" fmla="*/ 134 h 211"/>
                <a:gd name="T26" fmla="*/ 298 w 273"/>
                <a:gd name="T27" fmla="*/ 115 h 211"/>
                <a:gd name="T28" fmla="*/ 298 w 273"/>
                <a:gd name="T29" fmla="*/ 115 h 211"/>
                <a:gd name="T30" fmla="*/ 179 w 273"/>
                <a:gd name="T31" fmla="*/ 0 h 211"/>
                <a:gd name="T32" fmla="*/ 149 w 273"/>
                <a:gd name="T33" fmla="*/ 0 h 211"/>
                <a:gd name="T34" fmla="*/ 135 w 273"/>
                <a:gd name="T35" fmla="*/ 172 h 211"/>
                <a:gd name="T36" fmla="*/ 149 w 273"/>
                <a:gd name="T37" fmla="*/ 172 h 211"/>
                <a:gd name="T38" fmla="*/ 149 w 273"/>
                <a:gd name="T39" fmla="*/ 210 h 211"/>
                <a:gd name="T40" fmla="*/ 74 w 273"/>
                <a:gd name="T41" fmla="*/ 210 h 211"/>
                <a:gd name="T42" fmla="*/ 74 w 273"/>
                <a:gd name="T43" fmla="*/ 190 h 211"/>
                <a:gd name="T44" fmla="*/ 74 w 273"/>
                <a:gd name="T45" fmla="*/ 210 h 211"/>
                <a:gd name="T46" fmla="*/ 44 w 273"/>
                <a:gd name="T47" fmla="*/ 229 h 211"/>
                <a:gd name="T48" fmla="*/ 30 w 273"/>
                <a:gd name="T49" fmla="*/ 210 h 211"/>
                <a:gd name="T50" fmla="*/ 30 w 273"/>
                <a:gd name="T51" fmla="*/ 229 h 211"/>
                <a:gd name="T52" fmla="*/ 14 w 273"/>
                <a:gd name="T53" fmla="*/ 229 h 211"/>
                <a:gd name="T54" fmla="*/ 0 w 273"/>
                <a:gd name="T55" fmla="*/ 287 h 21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3"/>
                <a:gd name="T85" fmla="*/ 0 h 211"/>
                <a:gd name="T86" fmla="*/ 273 w 273"/>
                <a:gd name="T87" fmla="*/ 211 h 21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3" h="211">
                  <a:moveTo>
                    <a:pt x="0" y="187"/>
                  </a:moveTo>
                  <a:lnTo>
                    <a:pt x="12" y="187"/>
                  </a:lnTo>
                  <a:lnTo>
                    <a:pt x="50" y="199"/>
                  </a:lnTo>
                  <a:lnTo>
                    <a:pt x="62" y="199"/>
                  </a:lnTo>
                  <a:lnTo>
                    <a:pt x="74" y="199"/>
                  </a:lnTo>
                  <a:lnTo>
                    <a:pt x="74" y="211"/>
                  </a:lnTo>
                  <a:lnTo>
                    <a:pt x="99" y="211"/>
                  </a:lnTo>
                  <a:lnTo>
                    <a:pt x="137" y="174"/>
                  </a:lnTo>
                  <a:lnTo>
                    <a:pt x="149" y="174"/>
                  </a:lnTo>
                  <a:lnTo>
                    <a:pt x="161" y="162"/>
                  </a:lnTo>
                  <a:lnTo>
                    <a:pt x="211" y="149"/>
                  </a:lnTo>
                  <a:lnTo>
                    <a:pt x="248" y="124"/>
                  </a:lnTo>
                  <a:lnTo>
                    <a:pt x="273" y="87"/>
                  </a:lnTo>
                  <a:lnTo>
                    <a:pt x="248" y="75"/>
                  </a:lnTo>
                  <a:lnTo>
                    <a:pt x="149" y="0"/>
                  </a:lnTo>
                  <a:lnTo>
                    <a:pt x="124" y="0"/>
                  </a:lnTo>
                  <a:lnTo>
                    <a:pt x="112" y="112"/>
                  </a:lnTo>
                  <a:lnTo>
                    <a:pt x="124" y="112"/>
                  </a:lnTo>
                  <a:lnTo>
                    <a:pt x="124" y="137"/>
                  </a:lnTo>
                  <a:lnTo>
                    <a:pt x="62" y="137"/>
                  </a:lnTo>
                  <a:lnTo>
                    <a:pt x="62" y="124"/>
                  </a:lnTo>
                  <a:lnTo>
                    <a:pt x="62" y="137"/>
                  </a:lnTo>
                  <a:lnTo>
                    <a:pt x="37" y="149"/>
                  </a:lnTo>
                  <a:lnTo>
                    <a:pt x="25" y="137"/>
                  </a:lnTo>
                  <a:lnTo>
                    <a:pt x="25" y="149"/>
                  </a:lnTo>
                  <a:lnTo>
                    <a:pt x="12" y="149"/>
                  </a:lnTo>
                  <a:lnTo>
                    <a:pt x="0" y="187"/>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27" name="Freeform 155"/>
            <p:cNvSpPr>
              <a:spLocks/>
            </p:cNvSpPr>
            <p:nvPr/>
          </p:nvSpPr>
          <p:spPr bwMode="auto">
            <a:xfrm>
              <a:off x="2579" y="2114"/>
              <a:ext cx="75" cy="172"/>
            </a:xfrm>
            <a:custGeom>
              <a:avLst/>
              <a:gdLst>
                <a:gd name="T0" fmla="*/ 15 w 62"/>
                <a:gd name="T1" fmla="*/ 18 h 112"/>
                <a:gd name="T2" fmla="*/ 15 w 62"/>
                <a:gd name="T3" fmla="*/ 57 h 112"/>
                <a:gd name="T4" fmla="*/ 0 w 62"/>
                <a:gd name="T5" fmla="*/ 75 h 112"/>
                <a:gd name="T6" fmla="*/ 29 w 62"/>
                <a:gd name="T7" fmla="*/ 172 h 112"/>
                <a:gd name="T8" fmla="*/ 75 w 62"/>
                <a:gd name="T9" fmla="*/ 95 h 112"/>
                <a:gd name="T10" fmla="*/ 45 w 62"/>
                <a:gd name="T11" fmla="*/ 75 h 112"/>
                <a:gd name="T12" fmla="*/ 75 w 62"/>
                <a:gd name="T13" fmla="*/ 57 h 112"/>
                <a:gd name="T14" fmla="*/ 59 w 62"/>
                <a:gd name="T15" fmla="*/ 0 h 112"/>
                <a:gd name="T16" fmla="*/ 15 w 62"/>
                <a:gd name="T17" fmla="*/ 18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112"/>
                <a:gd name="T29" fmla="*/ 62 w 62"/>
                <a:gd name="T30" fmla="*/ 112 h 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112">
                  <a:moveTo>
                    <a:pt x="12" y="12"/>
                  </a:moveTo>
                  <a:lnTo>
                    <a:pt x="12" y="37"/>
                  </a:lnTo>
                  <a:lnTo>
                    <a:pt x="0" y="49"/>
                  </a:lnTo>
                  <a:lnTo>
                    <a:pt x="24" y="112"/>
                  </a:lnTo>
                  <a:lnTo>
                    <a:pt x="62" y="62"/>
                  </a:lnTo>
                  <a:lnTo>
                    <a:pt x="37" y="49"/>
                  </a:lnTo>
                  <a:lnTo>
                    <a:pt x="62" y="37"/>
                  </a:lnTo>
                  <a:lnTo>
                    <a:pt x="49" y="0"/>
                  </a:lnTo>
                  <a:lnTo>
                    <a:pt x="12" y="12"/>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28" name="Freeform 156"/>
            <p:cNvSpPr>
              <a:spLocks/>
            </p:cNvSpPr>
            <p:nvPr/>
          </p:nvSpPr>
          <p:spPr bwMode="auto">
            <a:xfrm>
              <a:off x="2100" y="2688"/>
              <a:ext cx="150" cy="95"/>
            </a:xfrm>
            <a:custGeom>
              <a:avLst/>
              <a:gdLst>
                <a:gd name="T0" fmla="*/ 0 w 124"/>
                <a:gd name="T1" fmla="*/ 37 h 62"/>
                <a:gd name="T2" fmla="*/ 16 w 124"/>
                <a:gd name="T3" fmla="*/ 18 h 62"/>
                <a:gd name="T4" fmla="*/ 46 w 124"/>
                <a:gd name="T5" fmla="*/ 18 h 62"/>
                <a:gd name="T6" fmla="*/ 46 w 124"/>
                <a:gd name="T7" fmla="*/ 0 h 62"/>
                <a:gd name="T8" fmla="*/ 60 w 124"/>
                <a:gd name="T9" fmla="*/ 0 h 62"/>
                <a:gd name="T10" fmla="*/ 75 w 124"/>
                <a:gd name="T11" fmla="*/ 0 h 62"/>
                <a:gd name="T12" fmla="*/ 121 w 124"/>
                <a:gd name="T13" fmla="*/ 18 h 62"/>
                <a:gd name="T14" fmla="*/ 135 w 124"/>
                <a:gd name="T15" fmla="*/ 18 h 62"/>
                <a:gd name="T16" fmla="*/ 150 w 124"/>
                <a:gd name="T17" fmla="*/ 18 h 62"/>
                <a:gd name="T18" fmla="*/ 150 w 124"/>
                <a:gd name="T19" fmla="*/ 37 h 62"/>
                <a:gd name="T20" fmla="*/ 135 w 124"/>
                <a:gd name="T21" fmla="*/ 37 h 62"/>
                <a:gd name="T22" fmla="*/ 150 w 124"/>
                <a:gd name="T23" fmla="*/ 75 h 62"/>
                <a:gd name="T24" fmla="*/ 121 w 124"/>
                <a:gd name="T25" fmla="*/ 75 h 62"/>
                <a:gd name="T26" fmla="*/ 121 w 124"/>
                <a:gd name="T27" fmla="*/ 95 h 62"/>
                <a:gd name="T28" fmla="*/ 121 w 124"/>
                <a:gd name="T29" fmla="*/ 95 h 62"/>
                <a:gd name="T30" fmla="*/ 105 w 124"/>
                <a:gd name="T31" fmla="*/ 75 h 62"/>
                <a:gd name="T32" fmla="*/ 105 w 124"/>
                <a:gd name="T33" fmla="*/ 75 h 62"/>
                <a:gd name="T34" fmla="*/ 75 w 124"/>
                <a:gd name="T35" fmla="*/ 37 h 62"/>
                <a:gd name="T36" fmla="*/ 46 w 124"/>
                <a:gd name="T37" fmla="*/ 75 h 62"/>
                <a:gd name="T38" fmla="*/ 30 w 124"/>
                <a:gd name="T39" fmla="*/ 57 h 62"/>
                <a:gd name="T40" fmla="*/ 0 w 124"/>
                <a:gd name="T41" fmla="*/ 37 h 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4"/>
                <a:gd name="T64" fmla="*/ 0 h 62"/>
                <a:gd name="T65" fmla="*/ 124 w 124"/>
                <a:gd name="T66" fmla="*/ 62 h 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4" h="62">
                  <a:moveTo>
                    <a:pt x="0" y="24"/>
                  </a:moveTo>
                  <a:lnTo>
                    <a:pt x="13" y="12"/>
                  </a:lnTo>
                  <a:lnTo>
                    <a:pt x="38" y="12"/>
                  </a:lnTo>
                  <a:lnTo>
                    <a:pt x="38" y="0"/>
                  </a:lnTo>
                  <a:lnTo>
                    <a:pt x="50" y="0"/>
                  </a:lnTo>
                  <a:lnTo>
                    <a:pt x="62" y="0"/>
                  </a:lnTo>
                  <a:lnTo>
                    <a:pt x="100" y="12"/>
                  </a:lnTo>
                  <a:lnTo>
                    <a:pt x="112" y="12"/>
                  </a:lnTo>
                  <a:lnTo>
                    <a:pt x="124" y="12"/>
                  </a:lnTo>
                  <a:lnTo>
                    <a:pt x="124" y="24"/>
                  </a:lnTo>
                  <a:lnTo>
                    <a:pt x="112" y="24"/>
                  </a:lnTo>
                  <a:lnTo>
                    <a:pt x="124" y="49"/>
                  </a:lnTo>
                  <a:lnTo>
                    <a:pt x="100" y="49"/>
                  </a:lnTo>
                  <a:lnTo>
                    <a:pt x="100" y="62"/>
                  </a:lnTo>
                  <a:lnTo>
                    <a:pt x="87" y="49"/>
                  </a:lnTo>
                  <a:lnTo>
                    <a:pt x="62" y="24"/>
                  </a:lnTo>
                  <a:lnTo>
                    <a:pt x="38" y="49"/>
                  </a:lnTo>
                  <a:lnTo>
                    <a:pt x="25" y="37"/>
                  </a:lnTo>
                  <a:lnTo>
                    <a:pt x="0" y="24"/>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29" name="Freeform 157"/>
            <p:cNvSpPr>
              <a:spLocks/>
            </p:cNvSpPr>
            <p:nvPr/>
          </p:nvSpPr>
          <p:spPr bwMode="auto">
            <a:xfrm>
              <a:off x="2146" y="2724"/>
              <a:ext cx="59" cy="77"/>
            </a:xfrm>
            <a:custGeom>
              <a:avLst/>
              <a:gdLst>
                <a:gd name="T0" fmla="*/ 0 w 49"/>
                <a:gd name="T1" fmla="*/ 39 h 50"/>
                <a:gd name="T2" fmla="*/ 0 w 49"/>
                <a:gd name="T3" fmla="*/ 77 h 50"/>
                <a:gd name="T4" fmla="*/ 29 w 49"/>
                <a:gd name="T5" fmla="*/ 77 h 50"/>
                <a:gd name="T6" fmla="*/ 59 w 49"/>
                <a:gd name="T7" fmla="*/ 39 h 50"/>
                <a:gd name="T8" fmla="*/ 29 w 49"/>
                <a:gd name="T9" fmla="*/ 0 h 50"/>
                <a:gd name="T10" fmla="*/ 0 w 49"/>
                <a:gd name="T11" fmla="*/ 39 h 50"/>
                <a:gd name="T12" fmla="*/ 0 60000 65536"/>
                <a:gd name="T13" fmla="*/ 0 60000 65536"/>
                <a:gd name="T14" fmla="*/ 0 60000 65536"/>
                <a:gd name="T15" fmla="*/ 0 60000 65536"/>
                <a:gd name="T16" fmla="*/ 0 60000 65536"/>
                <a:gd name="T17" fmla="*/ 0 60000 65536"/>
                <a:gd name="T18" fmla="*/ 0 w 49"/>
                <a:gd name="T19" fmla="*/ 0 h 50"/>
                <a:gd name="T20" fmla="*/ 49 w 49"/>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49" h="50">
                  <a:moveTo>
                    <a:pt x="0" y="25"/>
                  </a:moveTo>
                  <a:lnTo>
                    <a:pt x="0" y="50"/>
                  </a:lnTo>
                  <a:lnTo>
                    <a:pt x="24" y="50"/>
                  </a:lnTo>
                  <a:lnTo>
                    <a:pt x="49" y="25"/>
                  </a:lnTo>
                  <a:lnTo>
                    <a:pt x="24" y="0"/>
                  </a:lnTo>
                  <a:lnTo>
                    <a:pt x="0" y="25"/>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30" name="Freeform 158"/>
            <p:cNvSpPr>
              <a:spLocks/>
            </p:cNvSpPr>
            <p:nvPr/>
          </p:nvSpPr>
          <p:spPr bwMode="auto">
            <a:xfrm>
              <a:off x="2175" y="2763"/>
              <a:ext cx="75" cy="95"/>
            </a:xfrm>
            <a:custGeom>
              <a:avLst/>
              <a:gdLst>
                <a:gd name="T0" fmla="*/ 0 w 62"/>
                <a:gd name="T1" fmla="*/ 38 h 62"/>
                <a:gd name="T2" fmla="*/ 75 w 62"/>
                <a:gd name="T3" fmla="*/ 95 h 62"/>
                <a:gd name="T4" fmla="*/ 75 w 62"/>
                <a:gd name="T5" fmla="*/ 77 h 62"/>
                <a:gd name="T6" fmla="*/ 60 w 62"/>
                <a:gd name="T7" fmla="*/ 58 h 62"/>
                <a:gd name="T8" fmla="*/ 60 w 62"/>
                <a:gd name="T9" fmla="*/ 38 h 62"/>
                <a:gd name="T10" fmla="*/ 46 w 62"/>
                <a:gd name="T11" fmla="*/ 20 h 62"/>
                <a:gd name="T12" fmla="*/ 46 w 62"/>
                <a:gd name="T13" fmla="*/ 20 h 62"/>
                <a:gd name="T14" fmla="*/ 30 w 62"/>
                <a:gd name="T15" fmla="*/ 0 h 62"/>
                <a:gd name="T16" fmla="*/ 30 w 62"/>
                <a:gd name="T17" fmla="*/ 0 h 62"/>
                <a:gd name="T18" fmla="*/ 0 w 62"/>
                <a:gd name="T19" fmla="*/ 38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62"/>
                <a:gd name="T32" fmla="*/ 62 w 62"/>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62">
                  <a:moveTo>
                    <a:pt x="0" y="25"/>
                  </a:moveTo>
                  <a:lnTo>
                    <a:pt x="62" y="62"/>
                  </a:lnTo>
                  <a:lnTo>
                    <a:pt x="62" y="50"/>
                  </a:lnTo>
                  <a:lnTo>
                    <a:pt x="50" y="38"/>
                  </a:lnTo>
                  <a:lnTo>
                    <a:pt x="50" y="25"/>
                  </a:lnTo>
                  <a:lnTo>
                    <a:pt x="38" y="13"/>
                  </a:lnTo>
                  <a:lnTo>
                    <a:pt x="25" y="0"/>
                  </a:lnTo>
                  <a:lnTo>
                    <a:pt x="0" y="25"/>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31" name="Freeform 159"/>
            <p:cNvSpPr>
              <a:spLocks/>
            </p:cNvSpPr>
            <p:nvPr/>
          </p:nvSpPr>
          <p:spPr bwMode="auto">
            <a:xfrm>
              <a:off x="2221" y="2724"/>
              <a:ext cx="133" cy="134"/>
            </a:xfrm>
            <a:custGeom>
              <a:avLst/>
              <a:gdLst>
                <a:gd name="T0" fmla="*/ 29 w 111"/>
                <a:gd name="T1" fmla="*/ 134 h 87"/>
                <a:gd name="T2" fmla="*/ 74 w 111"/>
                <a:gd name="T3" fmla="*/ 116 h 87"/>
                <a:gd name="T4" fmla="*/ 133 w 111"/>
                <a:gd name="T5" fmla="*/ 116 h 87"/>
                <a:gd name="T6" fmla="*/ 119 w 111"/>
                <a:gd name="T7" fmla="*/ 59 h 87"/>
                <a:gd name="T8" fmla="*/ 133 w 111"/>
                <a:gd name="T9" fmla="*/ 39 h 87"/>
                <a:gd name="T10" fmla="*/ 133 w 111"/>
                <a:gd name="T11" fmla="*/ 39 h 87"/>
                <a:gd name="T12" fmla="*/ 119 w 111"/>
                <a:gd name="T13" fmla="*/ 20 h 87"/>
                <a:gd name="T14" fmla="*/ 74 w 111"/>
                <a:gd name="T15" fmla="*/ 20 h 87"/>
                <a:gd name="T16" fmla="*/ 59 w 111"/>
                <a:gd name="T17" fmla="*/ 0 h 87"/>
                <a:gd name="T18" fmla="*/ 29 w 111"/>
                <a:gd name="T19" fmla="*/ 0 h 87"/>
                <a:gd name="T20" fmla="*/ 29 w 111"/>
                <a:gd name="T21" fmla="*/ 0 h 87"/>
                <a:gd name="T22" fmla="*/ 14 w 111"/>
                <a:gd name="T23" fmla="*/ 0 h 87"/>
                <a:gd name="T24" fmla="*/ 29 w 111"/>
                <a:gd name="T25" fmla="*/ 39 h 87"/>
                <a:gd name="T26" fmla="*/ 0 w 111"/>
                <a:gd name="T27" fmla="*/ 39 h 87"/>
                <a:gd name="T28" fmla="*/ 0 w 111"/>
                <a:gd name="T29" fmla="*/ 59 h 87"/>
                <a:gd name="T30" fmla="*/ 14 w 111"/>
                <a:gd name="T31" fmla="*/ 77 h 87"/>
                <a:gd name="T32" fmla="*/ 14 w 111"/>
                <a:gd name="T33" fmla="*/ 97 h 87"/>
                <a:gd name="T34" fmla="*/ 29 w 111"/>
                <a:gd name="T35" fmla="*/ 116 h 87"/>
                <a:gd name="T36" fmla="*/ 29 w 111"/>
                <a:gd name="T37" fmla="*/ 116 h 87"/>
                <a:gd name="T38" fmla="*/ 29 w 111"/>
                <a:gd name="T39" fmla="*/ 134 h 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
                <a:gd name="T61" fmla="*/ 0 h 87"/>
                <a:gd name="T62" fmla="*/ 111 w 111"/>
                <a:gd name="T63" fmla="*/ 87 h 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 h="87">
                  <a:moveTo>
                    <a:pt x="24" y="87"/>
                  </a:moveTo>
                  <a:lnTo>
                    <a:pt x="62" y="75"/>
                  </a:lnTo>
                  <a:lnTo>
                    <a:pt x="111" y="75"/>
                  </a:lnTo>
                  <a:lnTo>
                    <a:pt x="99" y="38"/>
                  </a:lnTo>
                  <a:lnTo>
                    <a:pt x="111" y="25"/>
                  </a:lnTo>
                  <a:lnTo>
                    <a:pt x="99" y="13"/>
                  </a:lnTo>
                  <a:lnTo>
                    <a:pt x="62" y="13"/>
                  </a:lnTo>
                  <a:lnTo>
                    <a:pt x="49" y="0"/>
                  </a:lnTo>
                  <a:lnTo>
                    <a:pt x="24" y="0"/>
                  </a:lnTo>
                  <a:lnTo>
                    <a:pt x="12" y="0"/>
                  </a:lnTo>
                  <a:lnTo>
                    <a:pt x="24" y="25"/>
                  </a:lnTo>
                  <a:lnTo>
                    <a:pt x="0" y="25"/>
                  </a:lnTo>
                  <a:lnTo>
                    <a:pt x="0" y="38"/>
                  </a:lnTo>
                  <a:lnTo>
                    <a:pt x="12" y="50"/>
                  </a:lnTo>
                  <a:lnTo>
                    <a:pt x="12" y="63"/>
                  </a:lnTo>
                  <a:lnTo>
                    <a:pt x="24" y="75"/>
                  </a:lnTo>
                  <a:lnTo>
                    <a:pt x="24" y="87"/>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32" name="Freeform 160"/>
            <p:cNvSpPr>
              <a:spLocks/>
            </p:cNvSpPr>
            <p:nvPr/>
          </p:nvSpPr>
          <p:spPr bwMode="auto">
            <a:xfrm>
              <a:off x="2280" y="2629"/>
              <a:ext cx="164" cy="134"/>
            </a:xfrm>
            <a:custGeom>
              <a:avLst/>
              <a:gdLst>
                <a:gd name="T0" fmla="*/ 134 w 137"/>
                <a:gd name="T1" fmla="*/ 0 h 87"/>
                <a:gd name="T2" fmla="*/ 164 w 137"/>
                <a:gd name="T3" fmla="*/ 59 h 87"/>
                <a:gd name="T4" fmla="*/ 164 w 137"/>
                <a:gd name="T5" fmla="*/ 77 h 87"/>
                <a:gd name="T6" fmla="*/ 90 w 137"/>
                <a:gd name="T7" fmla="*/ 77 h 87"/>
                <a:gd name="T8" fmla="*/ 74 w 137"/>
                <a:gd name="T9" fmla="*/ 77 h 87"/>
                <a:gd name="T10" fmla="*/ 74 w 137"/>
                <a:gd name="T11" fmla="*/ 134 h 87"/>
                <a:gd name="T12" fmla="*/ 60 w 137"/>
                <a:gd name="T13" fmla="*/ 116 h 87"/>
                <a:gd name="T14" fmla="*/ 60 w 137"/>
                <a:gd name="T15" fmla="*/ 116 h 87"/>
                <a:gd name="T16" fmla="*/ 16 w 137"/>
                <a:gd name="T17" fmla="*/ 116 h 87"/>
                <a:gd name="T18" fmla="*/ 0 w 137"/>
                <a:gd name="T19" fmla="*/ 95 h 87"/>
                <a:gd name="T20" fmla="*/ 45 w 137"/>
                <a:gd name="T21" fmla="*/ 39 h 87"/>
                <a:gd name="T22" fmla="*/ 60 w 137"/>
                <a:gd name="T23" fmla="*/ 39 h 87"/>
                <a:gd name="T24" fmla="*/ 74 w 137"/>
                <a:gd name="T25" fmla="*/ 20 h 87"/>
                <a:gd name="T26" fmla="*/ 134 w 137"/>
                <a:gd name="T27" fmla="*/ 0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7"/>
                <a:gd name="T43" fmla="*/ 0 h 87"/>
                <a:gd name="T44" fmla="*/ 137 w 137"/>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7" h="87">
                  <a:moveTo>
                    <a:pt x="112" y="0"/>
                  </a:moveTo>
                  <a:lnTo>
                    <a:pt x="137" y="38"/>
                  </a:lnTo>
                  <a:lnTo>
                    <a:pt x="137" y="50"/>
                  </a:lnTo>
                  <a:lnTo>
                    <a:pt x="75" y="50"/>
                  </a:lnTo>
                  <a:lnTo>
                    <a:pt x="62" y="50"/>
                  </a:lnTo>
                  <a:lnTo>
                    <a:pt x="62" y="87"/>
                  </a:lnTo>
                  <a:lnTo>
                    <a:pt x="50" y="75"/>
                  </a:lnTo>
                  <a:lnTo>
                    <a:pt x="13" y="75"/>
                  </a:lnTo>
                  <a:lnTo>
                    <a:pt x="0" y="62"/>
                  </a:lnTo>
                  <a:lnTo>
                    <a:pt x="38" y="25"/>
                  </a:lnTo>
                  <a:lnTo>
                    <a:pt x="50" y="25"/>
                  </a:lnTo>
                  <a:lnTo>
                    <a:pt x="62" y="13"/>
                  </a:lnTo>
                  <a:lnTo>
                    <a:pt x="112"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33" name="Freeform 161"/>
            <p:cNvSpPr>
              <a:spLocks/>
            </p:cNvSpPr>
            <p:nvPr/>
          </p:nvSpPr>
          <p:spPr bwMode="auto">
            <a:xfrm>
              <a:off x="2340" y="2706"/>
              <a:ext cx="60" cy="134"/>
            </a:xfrm>
            <a:custGeom>
              <a:avLst/>
              <a:gdLst>
                <a:gd name="T0" fmla="*/ 44 w 50"/>
                <a:gd name="T1" fmla="*/ 0 h 87"/>
                <a:gd name="T2" fmla="*/ 60 w 50"/>
                <a:gd name="T3" fmla="*/ 134 h 87"/>
                <a:gd name="T4" fmla="*/ 14 w 50"/>
                <a:gd name="T5" fmla="*/ 134 h 87"/>
                <a:gd name="T6" fmla="*/ 0 w 50"/>
                <a:gd name="T7" fmla="*/ 77 h 87"/>
                <a:gd name="T8" fmla="*/ 14 w 50"/>
                <a:gd name="T9" fmla="*/ 57 h 87"/>
                <a:gd name="T10" fmla="*/ 14 w 50"/>
                <a:gd name="T11" fmla="*/ 0 h 87"/>
                <a:gd name="T12" fmla="*/ 30 w 50"/>
                <a:gd name="T13" fmla="*/ 0 h 87"/>
                <a:gd name="T14" fmla="*/ 44 w 50"/>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50"/>
                <a:gd name="T25" fmla="*/ 0 h 87"/>
                <a:gd name="T26" fmla="*/ 50 w 50"/>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 h="87">
                  <a:moveTo>
                    <a:pt x="37" y="0"/>
                  </a:moveTo>
                  <a:lnTo>
                    <a:pt x="50" y="87"/>
                  </a:lnTo>
                  <a:lnTo>
                    <a:pt x="12" y="87"/>
                  </a:lnTo>
                  <a:lnTo>
                    <a:pt x="0" y="50"/>
                  </a:lnTo>
                  <a:lnTo>
                    <a:pt x="12" y="37"/>
                  </a:lnTo>
                  <a:lnTo>
                    <a:pt x="12" y="0"/>
                  </a:lnTo>
                  <a:lnTo>
                    <a:pt x="25" y="0"/>
                  </a:lnTo>
                  <a:lnTo>
                    <a:pt x="37"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34" name="Freeform 162"/>
            <p:cNvSpPr>
              <a:spLocks/>
            </p:cNvSpPr>
            <p:nvPr/>
          </p:nvSpPr>
          <p:spPr bwMode="auto">
            <a:xfrm>
              <a:off x="2384" y="2706"/>
              <a:ext cx="45" cy="134"/>
            </a:xfrm>
            <a:custGeom>
              <a:avLst/>
              <a:gdLst>
                <a:gd name="T0" fmla="*/ 0 w 37"/>
                <a:gd name="T1" fmla="*/ 0 h 87"/>
                <a:gd name="T2" fmla="*/ 16 w 37"/>
                <a:gd name="T3" fmla="*/ 134 h 87"/>
                <a:gd name="T4" fmla="*/ 30 w 37"/>
                <a:gd name="T5" fmla="*/ 116 h 87"/>
                <a:gd name="T6" fmla="*/ 30 w 37"/>
                <a:gd name="T7" fmla="*/ 57 h 87"/>
                <a:gd name="T8" fmla="*/ 45 w 37"/>
                <a:gd name="T9" fmla="*/ 39 h 87"/>
                <a:gd name="T10" fmla="*/ 30 w 37"/>
                <a:gd name="T11" fmla="*/ 0 h 87"/>
                <a:gd name="T12" fmla="*/ 0 w 37"/>
                <a:gd name="T13" fmla="*/ 0 h 87"/>
                <a:gd name="T14" fmla="*/ 0 60000 65536"/>
                <a:gd name="T15" fmla="*/ 0 60000 65536"/>
                <a:gd name="T16" fmla="*/ 0 60000 65536"/>
                <a:gd name="T17" fmla="*/ 0 60000 65536"/>
                <a:gd name="T18" fmla="*/ 0 60000 65536"/>
                <a:gd name="T19" fmla="*/ 0 60000 65536"/>
                <a:gd name="T20" fmla="*/ 0 60000 65536"/>
                <a:gd name="T21" fmla="*/ 0 w 37"/>
                <a:gd name="T22" fmla="*/ 0 h 87"/>
                <a:gd name="T23" fmla="*/ 37 w 37"/>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87">
                  <a:moveTo>
                    <a:pt x="0" y="0"/>
                  </a:moveTo>
                  <a:lnTo>
                    <a:pt x="13" y="87"/>
                  </a:lnTo>
                  <a:lnTo>
                    <a:pt x="25" y="75"/>
                  </a:lnTo>
                  <a:lnTo>
                    <a:pt x="25" y="37"/>
                  </a:lnTo>
                  <a:lnTo>
                    <a:pt x="37" y="25"/>
                  </a:lnTo>
                  <a:lnTo>
                    <a:pt x="25" y="0"/>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35" name="Freeform 163"/>
            <p:cNvSpPr>
              <a:spLocks/>
            </p:cNvSpPr>
            <p:nvPr/>
          </p:nvSpPr>
          <p:spPr bwMode="auto">
            <a:xfrm>
              <a:off x="2414" y="2688"/>
              <a:ext cx="61" cy="133"/>
            </a:xfrm>
            <a:custGeom>
              <a:avLst/>
              <a:gdLst>
                <a:gd name="T0" fmla="*/ 0 w 50"/>
                <a:gd name="T1" fmla="*/ 18 h 87"/>
                <a:gd name="T2" fmla="*/ 15 w 50"/>
                <a:gd name="T3" fmla="*/ 57 h 87"/>
                <a:gd name="T4" fmla="*/ 0 w 50"/>
                <a:gd name="T5" fmla="*/ 75 h 87"/>
                <a:gd name="T6" fmla="*/ 0 w 50"/>
                <a:gd name="T7" fmla="*/ 133 h 87"/>
                <a:gd name="T8" fmla="*/ 45 w 50"/>
                <a:gd name="T9" fmla="*/ 113 h 87"/>
                <a:gd name="T10" fmla="*/ 31 w 50"/>
                <a:gd name="T11" fmla="*/ 57 h 87"/>
                <a:gd name="T12" fmla="*/ 61 w 50"/>
                <a:gd name="T13" fmla="*/ 37 h 87"/>
                <a:gd name="T14" fmla="*/ 61 w 50"/>
                <a:gd name="T15" fmla="*/ 18 h 87"/>
                <a:gd name="T16" fmla="*/ 61 w 50"/>
                <a:gd name="T17" fmla="*/ 0 h 87"/>
                <a:gd name="T18" fmla="*/ 31 w 50"/>
                <a:gd name="T19" fmla="*/ 0 h 87"/>
                <a:gd name="T20" fmla="*/ 31 w 50"/>
                <a:gd name="T21" fmla="*/ 18 h 87"/>
                <a:gd name="T22" fmla="*/ 0 w 50"/>
                <a:gd name="T23" fmla="*/ 18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87"/>
                <a:gd name="T38" fmla="*/ 50 w 50"/>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87">
                  <a:moveTo>
                    <a:pt x="0" y="12"/>
                  </a:moveTo>
                  <a:lnTo>
                    <a:pt x="12" y="37"/>
                  </a:lnTo>
                  <a:lnTo>
                    <a:pt x="0" y="49"/>
                  </a:lnTo>
                  <a:lnTo>
                    <a:pt x="0" y="87"/>
                  </a:lnTo>
                  <a:lnTo>
                    <a:pt x="37" y="74"/>
                  </a:lnTo>
                  <a:lnTo>
                    <a:pt x="25" y="37"/>
                  </a:lnTo>
                  <a:lnTo>
                    <a:pt x="50" y="24"/>
                  </a:lnTo>
                  <a:lnTo>
                    <a:pt x="50" y="12"/>
                  </a:lnTo>
                  <a:lnTo>
                    <a:pt x="50" y="0"/>
                  </a:lnTo>
                  <a:lnTo>
                    <a:pt x="25" y="0"/>
                  </a:lnTo>
                  <a:lnTo>
                    <a:pt x="25" y="12"/>
                  </a:lnTo>
                  <a:lnTo>
                    <a:pt x="0" y="12"/>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36" name="Freeform 164"/>
            <p:cNvSpPr>
              <a:spLocks/>
            </p:cNvSpPr>
            <p:nvPr/>
          </p:nvSpPr>
          <p:spPr bwMode="auto">
            <a:xfrm>
              <a:off x="2414" y="2439"/>
              <a:ext cx="299" cy="249"/>
            </a:xfrm>
            <a:custGeom>
              <a:avLst/>
              <a:gdLst>
                <a:gd name="T0" fmla="*/ 0 w 248"/>
                <a:gd name="T1" fmla="*/ 191 h 162"/>
                <a:gd name="T2" fmla="*/ 30 w 248"/>
                <a:gd name="T3" fmla="*/ 249 h 162"/>
                <a:gd name="T4" fmla="*/ 60 w 248"/>
                <a:gd name="T5" fmla="*/ 249 h 162"/>
                <a:gd name="T6" fmla="*/ 75 w 248"/>
                <a:gd name="T7" fmla="*/ 211 h 162"/>
                <a:gd name="T8" fmla="*/ 119 w 248"/>
                <a:gd name="T9" fmla="*/ 191 h 162"/>
                <a:gd name="T10" fmla="*/ 135 w 248"/>
                <a:gd name="T11" fmla="*/ 211 h 162"/>
                <a:gd name="T12" fmla="*/ 150 w 248"/>
                <a:gd name="T13" fmla="*/ 211 h 162"/>
                <a:gd name="T14" fmla="*/ 165 w 248"/>
                <a:gd name="T15" fmla="*/ 229 h 162"/>
                <a:gd name="T16" fmla="*/ 194 w 248"/>
                <a:gd name="T17" fmla="*/ 211 h 162"/>
                <a:gd name="T18" fmla="*/ 224 w 248"/>
                <a:gd name="T19" fmla="*/ 211 h 162"/>
                <a:gd name="T20" fmla="*/ 254 w 248"/>
                <a:gd name="T21" fmla="*/ 191 h 162"/>
                <a:gd name="T22" fmla="*/ 254 w 248"/>
                <a:gd name="T23" fmla="*/ 191 h 162"/>
                <a:gd name="T24" fmla="*/ 299 w 248"/>
                <a:gd name="T25" fmla="*/ 115 h 162"/>
                <a:gd name="T26" fmla="*/ 299 w 248"/>
                <a:gd name="T27" fmla="*/ 77 h 162"/>
                <a:gd name="T28" fmla="*/ 285 w 248"/>
                <a:gd name="T29" fmla="*/ 57 h 162"/>
                <a:gd name="T30" fmla="*/ 299 w 248"/>
                <a:gd name="T31" fmla="*/ 0 h 162"/>
                <a:gd name="T32" fmla="*/ 269 w 248"/>
                <a:gd name="T33" fmla="*/ 0 h 162"/>
                <a:gd name="T34" fmla="*/ 224 w 248"/>
                <a:gd name="T35" fmla="*/ 0 h 162"/>
                <a:gd name="T36" fmla="*/ 75 w 248"/>
                <a:gd name="T37" fmla="*/ 95 h 162"/>
                <a:gd name="T38" fmla="*/ 45 w 248"/>
                <a:gd name="T39" fmla="*/ 152 h 162"/>
                <a:gd name="T40" fmla="*/ 0 w 248"/>
                <a:gd name="T41" fmla="*/ 191 h 1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8"/>
                <a:gd name="T64" fmla="*/ 0 h 162"/>
                <a:gd name="T65" fmla="*/ 248 w 248"/>
                <a:gd name="T66" fmla="*/ 162 h 1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8" h="162">
                  <a:moveTo>
                    <a:pt x="0" y="124"/>
                  </a:moveTo>
                  <a:lnTo>
                    <a:pt x="25" y="162"/>
                  </a:lnTo>
                  <a:lnTo>
                    <a:pt x="50" y="162"/>
                  </a:lnTo>
                  <a:lnTo>
                    <a:pt x="62" y="137"/>
                  </a:lnTo>
                  <a:lnTo>
                    <a:pt x="99" y="124"/>
                  </a:lnTo>
                  <a:lnTo>
                    <a:pt x="112" y="137"/>
                  </a:lnTo>
                  <a:lnTo>
                    <a:pt x="124" y="137"/>
                  </a:lnTo>
                  <a:lnTo>
                    <a:pt x="137" y="149"/>
                  </a:lnTo>
                  <a:lnTo>
                    <a:pt x="161" y="137"/>
                  </a:lnTo>
                  <a:lnTo>
                    <a:pt x="186" y="137"/>
                  </a:lnTo>
                  <a:lnTo>
                    <a:pt x="211" y="124"/>
                  </a:lnTo>
                  <a:lnTo>
                    <a:pt x="248" y="75"/>
                  </a:lnTo>
                  <a:lnTo>
                    <a:pt x="248" y="50"/>
                  </a:lnTo>
                  <a:lnTo>
                    <a:pt x="236" y="37"/>
                  </a:lnTo>
                  <a:lnTo>
                    <a:pt x="248" y="0"/>
                  </a:lnTo>
                  <a:lnTo>
                    <a:pt x="223" y="0"/>
                  </a:lnTo>
                  <a:lnTo>
                    <a:pt x="186" y="0"/>
                  </a:lnTo>
                  <a:lnTo>
                    <a:pt x="62" y="62"/>
                  </a:lnTo>
                  <a:lnTo>
                    <a:pt x="37" y="99"/>
                  </a:lnTo>
                  <a:lnTo>
                    <a:pt x="0" y="124"/>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37" name="Freeform 165"/>
            <p:cNvSpPr>
              <a:spLocks/>
            </p:cNvSpPr>
            <p:nvPr/>
          </p:nvSpPr>
          <p:spPr bwMode="auto">
            <a:xfrm>
              <a:off x="2594" y="2210"/>
              <a:ext cx="283" cy="305"/>
            </a:xfrm>
            <a:custGeom>
              <a:avLst/>
              <a:gdLst>
                <a:gd name="T0" fmla="*/ 60 w 236"/>
                <a:gd name="T1" fmla="*/ 0 h 199"/>
                <a:gd name="T2" fmla="*/ 14 w 236"/>
                <a:gd name="T3" fmla="*/ 77 h 199"/>
                <a:gd name="T4" fmla="*/ 14 w 236"/>
                <a:gd name="T5" fmla="*/ 133 h 199"/>
                <a:gd name="T6" fmla="*/ 0 w 236"/>
                <a:gd name="T7" fmla="*/ 172 h 199"/>
                <a:gd name="T8" fmla="*/ 14 w 236"/>
                <a:gd name="T9" fmla="*/ 210 h 199"/>
                <a:gd name="T10" fmla="*/ 44 w 236"/>
                <a:gd name="T11" fmla="*/ 228 h 199"/>
                <a:gd name="T12" fmla="*/ 89 w 236"/>
                <a:gd name="T13" fmla="*/ 228 h 199"/>
                <a:gd name="T14" fmla="*/ 119 w 236"/>
                <a:gd name="T15" fmla="*/ 228 h 199"/>
                <a:gd name="T16" fmla="*/ 253 w 236"/>
                <a:gd name="T17" fmla="*/ 305 h 199"/>
                <a:gd name="T18" fmla="*/ 253 w 236"/>
                <a:gd name="T19" fmla="*/ 285 h 199"/>
                <a:gd name="T20" fmla="*/ 283 w 236"/>
                <a:gd name="T21" fmla="*/ 305 h 199"/>
                <a:gd name="T22" fmla="*/ 267 w 236"/>
                <a:gd name="T23" fmla="*/ 77 h 199"/>
                <a:gd name="T24" fmla="*/ 283 w 236"/>
                <a:gd name="T25" fmla="*/ 77 h 199"/>
                <a:gd name="T26" fmla="*/ 283 w 236"/>
                <a:gd name="T27" fmla="*/ 38 h 199"/>
                <a:gd name="T28" fmla="*/ 223 w 236"/>
                <a:gd name="T29" fmla="*/ 18 h 199"/>
                <a:gd name="T30" fmla="*/ 193 w 236"/>
                <a:gd name="T31" fmla="*/ 18 h 199"/>
                <a:gd name="T32" fmla="*/ 193 w 236"/>
                <a:gd name="T33" fmla="*/ 57 h 199"/>
                <a:gd name="T34" fmla="*/ 179 w 236"/>
                <a:gd name="T35" fmla="*/ 77 h 199"/>
                <a:gd name="T36" fmla="*/ 119 w 236"/>
                <a:gd name="T37" fmla="*/ 38 h 199"/>
                <a:gd name="T38" fmla="*/ 104 w 236"/>
                <a:gd name="T39" fmla="*/ 18 h 199"/>
                <a:gd name="T40" fmla="*/ 60 w 236"/>
                <a:gd name="T41" fmla="*/ 0 h 1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6"/>
                <a:gd name="T64" fmla="*/ 0 h 199"/>
                <a:gd name="T65" fmla="*/ 236 w 236"/>
                <a:gd name="T66" fmla="*/ 199 h 1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6" h="199">
                  <a:moveTo>
                    <a:pt x="50" y="0"/>
                  </a:moveTo>
                  <a:lnTo>
                    <a:pt x="12" y="50"/>
                  </a:lnTo>
                  <a:lnTo>
                    <a:pt x="12" y="87"/>
                  </a:lnTo>
                  <a:lnTo>
                    <a:pt x="0" y="112"/>
                  </a:lnTo>
                  <a:lnTo>
                    <a:pt x="12" y="137"/>
                  </a:lnTo>
                  <a:lnTo>
                    <a:pt x="37" y="149"/>
                  </a:lnTo>
                  <a:lnTo>
                    <a:pt x="74" y="149"/>
                  </a:lnTo>
                  <a:lnTo>
                    <a:pt x="99" y="149"/>
                  </a:lnTo>
                  <a:lnTo>
                    <a:pt x="211" y="199"/>
                  </a:lnTo>
                  <a:lnTo>
                    <a:pt x="211" y="186"/>
                  </a:lnTo>
                  <a:lnTo>
                    <a:pt x="236" y="199"/>
                  </a:lnTo>
                  <a:lnTo>
                    <a:pt x="223" y="50"/>
                  </a:lnTo>
                  <a:lnTo>
                    <a:pt x="236" y="50"/>
                  </a:lnTo>
                  <a:lnTo>
                    <a:pt x="236" y="25"/>
                  </a:lnTo>
                  <a:lnTo>
                    <a:pt x="186" y="12"/>
                  </a:lnTo>
                  <a:lnTo>
                    <a:pt x="161" y="12"/>
                  </a:lnTo>
                  <a:lnTo>
                    <a:pt x="161" y="37"/>
                  </a:lnTo>
                  <a:lnTo>
                    <a:pt x="149" y="50"/>
                  </a:lnTo>
                  <a:lnTo>
                    <a:pt x="99" y="25"/>
                  </a:lnTo>
                  <a:lnTo>
                    <a:pt x="87" y="12"/>
                  </a:lnTo>
                  <a:lnTo>
                    <a:pt x="5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38" name="Freeform 166"/>
            <p:cNvSpPr>
              <a:spLocks/>
            </p:cNvSpPr>
            <p:nvPr/>
          </p:nvSpPr>
          <p:spPr bwMode="auto">
            <a:xfrm>
              <a:off x="2418" y="2610"/>
              <a:ext cx="239" cy="229"/>
            </a:xfrm>
            <a:custGeom>
              <a:avLst/>
              <a:gdLst>
                <a:gd name="T0" fmla="*/ 225 w 198"/>
                <a:gd name="T1" fmla="*/ 0 h 149"/>
                <a:gd name="T2" fmla="*/ 239 w 198"/>
                <a:gd name="T3" fmla="*/ 58 h 149"/>
                <a:gd name="T4" fmla="*/ 225 w 198"/>
                <a:gd name="T5" fmla="*/ 77 h 149"/>
                <a:gd name="T6" fmla="*/ 225 w 198"/>
                <a:gd name="T7" fmla="*/ 95 h 149"/>
                <a:gd name="T8" fmla="*/ 194 w 198"/>
                <a:gd name="T9" fmla="*/ 115 h 149"/>
                <a:gd name="T10" fmla="*/ 194 w 198"/>
                <a:gd name="T11" fmla="*/ 154 h 149"/>
                <a:gd name="T12" fmla="*/ 180 w 198"/>
                <a:gd name="T13" fmla="*/ 172 h 149"/>
                <a:gd name="T14" fmla="*/ 164 w 198"/>
                <a:gd name="T15" fmla="*/ 154 h 149"/>
                <a:gd name="T16" fmla="*/ 150 w 198"/>
                <a:gd name="T17" fmla="*/ 154 h 149"/>
                <a:gd name="T18" fmla="*/ 120 w 198"/>
                <a:gd name="T19" fmla="*/ 211 h 149"/>
                <a:gd name="T20" fmla="*/ 105 w 198"/>
                <a:gd name="T21" fmla="*/ 229 h 149"/>
                <a:gd name="T22" fmla="*/ 75 w 198"/>
                <a:gd name="T23" fmla="*/ 229 h 149"/>
                <a:gd name="T24" fmla="*/ 45 w 198"/>
                <a:gd name="T25" fmla="*/ 192 h 149"/>
                <a:gd name="T26" fmla="*/ 14 w 198"/>
                <a:gd name="T27" fmla="*/ 172 h 149"/>
                <a:gd name="T28" fmla="*/ 0 w 198"/>
                <a:gd name="T29" fmla="*/ 115 h 149"/>
                <a:gd name="T30" fmla="*/ 30 w 198"/>
                <a:gd name="T31" fmla="*/ 95 h 149"/>
                <a:gd name="T32" fmla="*/ 30 w 198"/>
                <a:gd name="T33" fmla="*/ 77 h 149"/>
                <a:gd name="T34" fmla="*/ 30 w 198"/>
                <a:gd name="T35" fmla="*/ 77 h 149"/>
                <a:gd name="T36" fmla="*/ 30 w 198"/>
                <a:gd name="T37" fmla="*/ 58 h 149"/>
                <a:gd name="T38" fmla="*/ 45 w 198"/>
                <a:gd name="T39" fmla="*/ 20 h 149"/>
                <a:gd name="T40" fmla="*/ 89 w 198"/>
                <a:gd name="T41" fmla="*/ 0 h 149"/>
                <a:gd name="T42" fmla="*/ 105 w 198"/>
                <a:gd name="T43" fmla="*/ 20 h 149"/>
                <a:gd name="T44" fmla="*/ 120 w 198"/>
                <a:gd name="T45" fmla="*/ 20 h 149"/>
                <a:gd name="T46" fmla="*/ 135 w 198"/>
                <a:gd name="T47" fmla="*/ 38 h 149"/>
                <a:gd name="T48" fmla="*/ 164 w 198"/>
                <a:gd name="T49" fmla="*/ 20 h 149"/>
                <a:gd name="T50" fmla="*/ 194 w 198"/>
                <a:gd name="T51" fmla="*/ 20 h 149"/>
                <a:gd name="T52" fmla="*/ 225 w 198"/>
                <a:gd name="T53" fmla="*/ 0 h 1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98"/>
                <a:gd name="T82" fmla="*/ 0 h 149"/>
                <a:gd name="T83" fmla="*/ 198 w 198"/>
                <a:gd name="T84" fmla="*/ 149 h 14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98" h="149">
                  <a:moveTo>
                    <a:pt x="186" y="0"/>
                  </a:moveTo>
                  <a:lnTo>
                    <a:pt x="198" y="38"/>
                  </a:lnTo>
                  <a:lnTo>
                    <a:pt x="186" y="50"/>
                  </a:lnTo>
                  <a:lnTo>
                    <a:pt x="186" y="62"/>
                  </a:lnTo>
                  <a:lnTo>
                    <a:pt x="161" y="75"/>
                  </a:lnTo>
                  <a:lnTo>
                    <a:pt x="161" y="100"/>
                  </a:lnTo>
                  <a:lnTo>
                    <a:pt x="149" y="112"/>
                  </a:lnTo>
                  <a:lnTo>
                    <a:pt x="136" y="100"/>
                  </a:lnTo>
                  <a:lnTo>
                    <a:pt x="124" y="100"/>
                  </a:lnTo>
                  <a:lnTo>
                    <a:pt x="99" y="137"/>
                  </a:lnTo>
                  <a:lnTo>
                    <a:pt x="87" y="149"/>
                  </a:lnTo>
                  <a:lnTo>
                    <a:pt x="62" y="149"/>
                  </a:lnTo>
                  <a:lnTo>
                    <a:pt x="37" y="125"/>
                  </a:lnTo>
                  <a:lnTo>
                    <a:pt x="12" y="112"/>
                  </a:lnTo>
                  <a:lnTo>
                    <a:pt x="0" y="75"/>
                  </a:lnTo>
                  <a:lnTo>
                    <a:pt x="25" y="62"/>
                  </a:lnTo>
                  <a:lnTo>
                    <a:pt x="25" y="50"/>
                  </a:lnTo>
                  <a:lnTo>
                    <a:pt x="25" y="38"/>
                  </a:lnTo>
                  <a:lnTo>
                    <a:pt x="37" y="13"/>
                  </a:lnTo>
                  <a:lnTo>
                    <a:pt x="74" y="0"/>
                  </a:lnTo>
                  <a:lnTo>
                    <a:pt x="87" y="13"/>
                  </a:lnTo>
                  <a:lnTo>
                    <a:pt x="99" y="13"/>
                  </a:lnTo>
                  <a:lnTo>
                    <a:pt x="112" y="25"/>
                  </a:lnTo>
                  <a:lnTo>
                    <a:pt x="136" y="13"/>
                  </a:lnTo>
                  <a:lnTo>
                    <a:pt x="161" y="13"/>
                  </a:lnTo>
                  <a:lnTo>
                    <a:pt x="186"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39" name="Freeform 167"/>
            <p:cNvSpPr>
              <a:spLocks/>
            </p:cNvSpPr>
            <p:nvPr/>
          </p:nvSpPr>
          <p:spPr bwMode="auto">
            <a:xfrm>
              <a:off x="2668" y="2439"/>
              <a:ext cx="194" cy="362"/>
            </a:xfrm>
            <a:custGeom>
              <a:avLst/>
              <a:gdLst>
                <a:gd name="T0" fmla="*/ 0 w 161"/>
                <a:gd name="T1" fmla="*/ 190 h 236"/>
                <a:gd name="T2" fmla="*/ 30 w 161"/>
                <a:gd name="T3" fmla="*/ 229 h 236"/>
                <a:gd name="T4" fmla="*/ 30 w 161"/>
                <a:gd name="T5" fmla="*/ 285 h 236"/>
                <a:gd name="T6" fmla="*/ 14 w 161"/>
                <a:gd name="T7" fmla="*/ 285 h 236"/>
                <a:gd name="T8" fmla="*/ 30 w 161"/>
                <a:gd name="T9" fmla="*/ 324 h 236"/>
                <a:gd name="T10" fmla="*/ 14 w 161"/>
                <a:gd name="T11" fmla="*/ 362 h 236"/>
                <a:gd name="T12" fmla="*/ 90 w 161"/>
                <a:gd name="T13" fmla="*/ 324 h 236"/>
                <a:gd name="T14" fmla="*/ 119 w 161"/>
                <a:gd name="T15" fmla="*/ 305 h 236"/>
                <a:gd name="T16" fmla="*/ 149 w 161"/>
                <a:gd name="T17" fmla="*/ 305 h 236"/>
                <a:gd name="T18" fmla="*/ 165 w 161"/>
                <a:gd name="T19" fmla="*/ 267 h 236"/>
                <a:gd name="T20" fmla="*/ 180 w 161"/>
                <a:gd name="T21" fmla="*/ 267 h 236"/>
                <a:gd name="T22" fmla="*/ 165 w 161"/>
                <a:gd name="T23" fmla="*/ 210 h 236"/>
                <a:gd name="T24" fmla="*/ 165 w 161"/>
                <a:gd name="T25" fmla="*/ 152 h 236"/>
                <a:gd name="T26" fmla="*/ 194 w 161"/>
                <a:gd name="T27" fmla="*/ 152 h 236"/>
                <a:gd name="T28" fmla="*/ 180 w 161"/>
                <a:gd name="T29" fmla="*/ 77 h 236"/>
                <a:gd name="T30" fmla="*/ 45 w 161"/>
                <a:gd name="T31" fmla="*/ 0 h 236"/>
                <a:gd name="T32" fmla="*/ 30 w 161"/>
                <a:gd name="T33" fmla="*/ 57 h 236"/>
                <a:gd name="T34" fmla="*/ 45 w 161"/>
                <a:gd name="T35" fmla="*/ 77 h 236"/>
                <a:gd name="T36" fmla="*/ 45 w 161"/>
                <a:gd name="T37" fmla="*/ 115 h 236"/>
                <a:gd name="T38" fmla="*/ 0 w 161"/>
                <a:gd name="T39" fmla="*/ 190 h 236"/>
                <a:gd name="T40" fmla="*/ 0 w 161"/>
                <a:gd name="T41" fmla="*/ 190 h 236"/>
                <a:gd name="T42" fmla="*/ 0 w 161"/>
                <a:gd name="T43" fmla="*/ 190 h 2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1"/>
                <a:gd name="T67" fmla="*/ 0 h 236"/>
                <a:gd name="T68" fmla="*/ 161 w 161"/>
                <a:gd name="T69" fmla="*/ 236 h 2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1" h="236">
                  <a:moveTo>
                    <a:pt x="0" y="124"/>
                  </a:moveTo>
                  <a:lnTo>
                    <a:pt x="25" y="149"/>
                  </a:lnTo>
                  <a:lnTo>
                    <a:pt x="25" y="186"/>
                  </a:lnTo>
                  <a:lnTo>
                    <a:pt x="12" y="186"/>
                  </a:lnTo>
                  <a:lnTo>
                    <a:pt x="25" y="211"/>
                  </a:lnTo>
                  <a:lnTo>
                    <a:pt x="12" y="236"/>
                  </a:lnTo>
                  <a:lnTo>
                    <a:pt x="75" y="211"/>
                  </a:lnTo>
                  <a:lnTo>
                    <a:pt x="99" y="199"/>
                  </a:lnTo>
                  <a:lnTo>
                    <a:pt x="124" y="199"/>
                  </a:lnTo>
                  <a:lnTo>
                    <a:pt x="137" y="174"/>
                  </a:lnTo>
                  <a:lnTo>
                    <a:pt x="149" y="174"/>
                  </a:lnTo>
                  <a:lnTo>
                    <a:pt x="137" y="137"/>
                  </a:lnTo>
                  <a:lnTo>
                    <a:pt x="137" y="99"/>
                  </a:lnTo>
                  <a:lnTo>
                    <a:pt x="161" y="99"/>
                  </a:lnTo>
                  <a:lnTo>
                    <a:pt x="149" y="50"/>
                  </a:lnTo>
                  <a:lnTo>
                    <a:pt x="37" y="0"/>
                  </a:lnTo>
                  <a:lnTo>
                    <a:pt x="25" y="37"/>
                  </a:lnTo>
                  <a:lnTo>
                    <a:pt x="37" y="50"/>
                  </a:lnTo>
                  <a:lnTo>
                    <a:pt x="37" y="75"/>
                  </a:lnTo>
                  <a:lnTo>
                    <a:pt x="0" y="124"/>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40" name="Freeform 168"/>
            <p:cNvSpPr>
              <a:spLocks/>
            </p:cNvSpPr>
            <p:nvPr/>
          </p:nvSpPr>
          <p:spPr bwMode="auto">
            <a:xfrm>
              <a:off x="2862" y="2248"/>
              <a:ext cx="225" cy="209"/>
            </a:xfrm>
            <a:custGeom>
              <a:avLst/>
              <a:gdLst>
                <a:gd name="T0" fmla="*/ 16 w 187"/>
                <a:gd name="T1" fmla="*/ 0 h 136"/>
                <a:gd name="T2" fmla="*/ 75 w 187"/>
                <a:gd name="T3" fmla="*/ 18 h 136"/>
                <a:gd name="T4" fmla="*/ 105 w 187"/>
                <a:gd name="T5" fmla="*/ 0 h 136"/>
                <a:gd name="T6" fmla="*/ 165 w 187"/>
                <a:gd name="T7" fmla="*/ 0 h 136"/>
                <a:gd name="T8" fmla="*/ 179 w 187"/>
                <a:gd name="T9" fmla="*/ 38 h 136"/>
                <a:gd name="T10" fmla="*/ 179 w 187"/>
                <a:gd name="T11" fmla="*/ 57 h 136"/>
                <a:gd name="T12" fmla="*/ 179 w 187"/>
                <a:gd name="T13" fmla="*/ 75 h 136"/>
                <a:gd name="T14" fmla="*/ 150 w 187"/>
                <a:gd name="T15" fmla="*/ 57 h 136"/>
                <a:gd name="T16" fmla="*/ 135 w 187"/>
                <a:gd name="T17" fmla="*/ 38 h 136"/>
                <a:gd name="T18" fmla="*/ 135 w 187"/>
                <a:gd name="T19" fmla="*/ 75 h 136"/>
                <a:gd name="T20" fmla="*/ 225 w 187"/>
                <a:gd name="T21" fmla="*/ 191 h 136"/>
                <a:gd name="T22" fmla="*/ 16 w 187"/>
                <a:gd name="T23" fmla="*/ 209 h 136"/>
                <a:gd name="T24" fmla="*/ 0 w 187"/>
                <a:gd name="T25" fmla="*/ 38 h 136"/>
                <a:gd name="T26" fmla="*/ 16 w 187"/>
                <a:gd name="T27" fmla="*/ 38 h 136"/>
                <a:gd name="T28" fmla="*/ 16 w 187"/>
                <a:gd name="T29" fmla="*/ 0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7"/>
                <a:gd name="T46" fmla="*/ 0 h 136"/>
                <a:gd name="T47" fmla="*/ 187 w 187"/>
                <a:gd name="T48" fmla="*/ 136 h 1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7" h="136">
                  <a:moveTo>
                    <a:pt x="13" y="0"/>
                  </a:moveTo>
                  <a:lnTo>
                    <a:pt x="62" y="12"/>
                  </a:lnTo>
                  <a:lnTo>
                    <a:pt x="87" y="0"/>
                  </a:lnTo>
                  <a:lnTo>
                    <a:pt x="137" y="0"/>
                  </a:lnTo>
                  <a:lnTo>
                    <a:pt x="149" y="25"/>
                  </a:lnTo>
                  <a:lnTo>
                    <a:pt x="149" y="37"/>
                  </a:lnTo>
                  <a:lnTo>
                    <a:pt x="149" y="49"/>
                  </a:lnTo>
                  <a:lnTo>
                    <a:pt x="125" y="37"/>
                  </a:lnTo>
                  <a:lnTo>
                    <a:pt x="112" y="25"/>
                  </a:lnTo>
                  <a:lnTo>
                    <a:pt x="112" y="49"/>
                  </a:lnTo>
                  <a:lnTo>
                    <a:pt x="187" y="124"/>
                  </a:lnTo>
                  <a:lnTo>
                    <a:pt x="13" y="136"/>
                  </a:lnTo>
                  <a:lnTo>
                    <a:pt x="0" y="25"/>
                  </a:lnTo>
                  <a:lnTo>
                    <a:pt x="13" y="25"/>
                  </a:lnTo>
                  <a:lnTo>
                    <a:pt x="13"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41" name="Freeform 169"/>
            <p:cNvSpPr>
              <a:spLocks/>
            </p:cNvSpPr>
            <p:nvPr/>
          </p:nvSpPr>
          <p:spPr bwMode="auto">
            <a:xfrm>
              <a:off x="2564" y="2629"/>
              <a:ext cx="149" cy="268"/>
            </a:xfrm>
            <a:custGeom>
              <a:avLst/>
              <a:gdLst>
                <a:gd name="T0" fmla="*/ 0 w 124"/>
                <a:gd name="T1" fmla="*/ 211 h 174"/>
                <a:gd name="T2" fmla="*/ 30 w 124"/>
                <a:gd name="T3" fmla="*/ 229 h 174"/>
                <a:gd name="T4" fmla="*/ 30 w 124"/>
                <a:gd name="T5" fmla="*/ 268 h 174"/>
                <a:gd name="T6" fmla="*/ 149 w 124"/>
                <a:gd name="T7" fmla="*/ 268 h 174"/>
                <a:gd name="T8" fmla="*/ 149 w 124"/>
                <a:gd name="T9" fmla="*/ 250 h 174"/>
                <a:gd name="T10" fmla="*/ 119 w 124"/>
                <a:gd name="T11" fmla="*/ 193 h 174"/>
                <a:gd name="T12" fmla="*/ 149 w 124"/>
                <a:gd name="T13" fmla="*/ 134 h 174"/>
                <a:gd name="T14" fmla="*/ 119 w 124"/>
                <a:gd name="T15" fmla="*/ 95 h 174"/>
                <a:gd name="T16" fmla="*/ 135 w 124"/>
                <a:gd name="T17" fmla="*/ 95 h 174"/>
                <a:gd name="T18" fmla="*/ 135 w 124"/>
                <a:gd name="T19" fmla="*/ 39 h 174"/>
                <a:gd name="T20" fmla="*/ 105 w 124"/>
                <a:gd name="T21" fmla="*/ 0 h 174"/>
                <a:gd name="T22" fmla="*/ 119 w 124"/>
                <a:gd name="T23" fmla="*/ 59 h 174"/>
                <a:gd name="T24" fmla="*/ 90 w 124"/>
                <a:gd name="T25" fmla="*/ 77 h 174"/>
                <a:gd name="T26" fmla="*/ 105 w 124"/>
                <a:gd name="T27" fmla="*/ 95 h 174"/>
                <a:gd name="T28" fmla="*/ 75 w 124"/>
                <a:gd name="T29" fmla="*/ 116 h 174"/>
                <a:gd name="T30" fmla="*/ 75 w 124"/>
                <a:gd name="T31" fmla="*/ 154 h 174"/>
                <a:gd name="T32" fmla="*/ 60 w 124"/>
                <a:gd name="T33" fmla="*/ 173 h 174"/>
                <a:gd name="T34" fmla="*/ 44 w 124"/>
                <a:gd name="T35" fmla="*/ 154 h 174"/>
                <a:gd name="T36" fmla="*/ 30 w 124"/>
                <a:gd name="T37" fmla="*/ 154 h 174"/>
                <a:gd name="T38" fmla="*/ 0 w 124"/>
                <a:gd name="T39" fmla="*/ 211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4"/>
                <a:gd name="T61" fmla="*/ 0 h 174"/>
                <a:gd name="T62" fmla="*/ 124 w 124"/>
                <a:gd name="T63" fmla="*/ 174 h 1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4" h="174">
                  <a:moveTo>
                    <a:pt x="0" y="137"/>
                  </a:moveTo>
                  <a:lnTo>
                    <a:pt x="25" y="149"/>
                  </a:lnTo>
                  <a:lnTo>
                    <a:pt x="25" y="174"/>
                  </a:lnTo>
                  <a:lnTo>
                    <a:pt x="124" y="174"/>
                  </a:lnTo>
                  <a:lnTo>
                    <a:pt x="124" y="162"/>
                  </a:lnTo>
                  <a:lnTo>
                    <a:pt x="99" y="125"/>
                  </a:lnTo>
                  <a:lnTo>
                    <a:pt x="124" y="87"/>
                  </a:lnTo>
                  <a:lnTo>
                    <a:pt x="99" y="62"/>
                  </a:lnTo>
                  <a:lnTo>
                    <a:pt x="112" y="62"/>
                  </a:lnTo>
                  <a:lnTo>
                    <a:pt x="112" y="25"/>
                  </a:lnTo>
                  <a:lnTo>
                    <a:pt x="87" y="0"/>
                  </a:lnTo>
                  <a:lnTo>
                    <a:pt x="99" y="38"/>
                  </a:lnTo>
                  <a:lnTo>
                    <a:pt x="75" y="50"/>
                  </a:lnTo>
                  <a:lnTo>
                    <a:pt x="87" y="62"/>
                  </a:lnTo>
                  <a:lnTo>
                    <a:pt x="62" y="75"/>
                  </a:lnTo>
                  <a:lnTo>
                    <a:pt x="62" y="100"/>
                  </a:lnTo>
                  <a:lnTo>
                    <a:pt x="50" y="112"/>
                  </a:lnTo>
                  <a:lnTo>
                    <a:pt x="37" y="100"/>
                  </a:lnTo>
                  <a:lnTo>
                    <a:pt x="25" y="100"/>
                  </a:lnTo>
                  <a:lnTo>
                    <a:pt x="0" y="137"/>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42" name="Freeform 170"/>
            <p:cNvSpPr>
              <a:spLocks/>
            </p:cNvSpPr>
            <p:nvPr/>
          </p:nvSpPr>
          <p:spPr bwMode="auto">
            <a:xfrm>
              <a:off x="2833" y="2439"/>
              <a:ext cx="298" cy="419"/>
            </a:xfrm>
            <a:custGeom>
              <a:avLst/>
              <a:gdLst>
                <a:gd name="T0" fmla="*/ 254 w 248"/>
                <a:gd name="T1" fmla="*/ 0 h 273"/>
                <a:gd name="T2" fmla="*/ 44 w 248"/>
                <a:gd name="T3" fmla="*/ 18 h 273"/>
                <a:gd name="T4" fmla="*/ 44 w 248"/>
                <a:gd name="T5" fmla="*/ 77 h 273"/>
                <a:gd name="T6" fmla="*/ 14 w 248"/>
                <a:gd name="T7" fmla="*/ 57 h 273"/>
                <a:gd name="T8" fmla="*/ 29 w 248"/>
                <a:gd name="T9" fmla="*/ 152 h 273"/>
                <a:gd name="T10" fmla="*/ 0 w 248"/>
                <a:gd name="T11" fmla="*/ 152 h 273"/>
                <a:gd name="T12" fmla="*/ 0 w 248"/>
                <a:gd name="T13" fmla="*/ 210 h 273"/>
                <a:gd name="T14" fmla="*/ 29 w 248"/>
                <a:gd name="T15" fmla="*/ 305 h 273"/>
                <a:gd name="T16" fmla="*/ 59 w 248"/>
                <a:gd name="T17" fmla="*/ 324 h 273"/>
                <a:gd name="T18" fmla="*/ 75 w 248"/>
                <a:gd name="T19" fmla="*/ 344 h 273"/>
                <a:gd name="T20" fmla="*/ 89 w 248"/>
                <a:gd name="T21" fmla="*/ 344 h 273"/>
                <a:gd name="T22" fmla="*/ 103 w 248"/>
                <a:gd name="T23" fmla="*/ 382 h 273"/>
                <a:gd name="T24" fmla="*/ 119 w 248"/>
                <a:gd name="T25" fmla="*/ 401 h 273"/>
                <a:gd name="T26" fmla="*/ 133 w 248"/>
                <a:gd name="T27" fmla="*/ 401 h 273"/>
                <a:gd name="T28" fmla="*/ 149 w 248"/>
                <a:gd name="T29" fmla="*/ 401 h 273"/>
                <a:gd name="T30" fmla="*/ 149 w 248"/>
                <a:gd name="T31" fmla="*/ 401 h 273"/>
                <a:gd name="T32" fmla="*/ 179 w 248"/>
                <a:gd name="T33" fmla="*/ 419 h 273"/>
                <a:gd name="T34" fmla="*/ 208 w 248"/>
                <a:gd name="T35" fmla="*/ 419 h 273"/>
                <a:gd name="T36" fmla="*/ 254 w 248"/>
                <a:gd name="T37" fmla="*/ 401 h 273"/>
                <a:gd name="T38" fmla="*/ 268 w 248"/>
                <a:gd name="T39" fmla="*/ 401 h 273"/>
                <a:gd name="T40" fmla="*/ 268 w 248"/>
                <a:gd name="T41" fmla="*/ 362 h 273"/>
                <a:gd name="T42" fmla="*/ 238 w 248"/>
                <a:gd name="T43" fmla="*/ 362 h 273"/>
                <a:gd name="T44" fmla="*/ 238 w 248"/>
                <a:gd name="T45" fmla="*/ 324 h 273"/>
                <a:gd name="T46" fmla="*/ 224 w 248"/>
                <a:gd name="T47" fmla="*/ 324 h 273"/>
                <a:gd name="T48" fmla="*/ 224 w 248"/>
                <a:gd name="T49" fmla="*/ 305 h 273"/>
                <a:gd name="T50" fmla="*/ 238 w 248"/>
                <a:gd name="T51" fmla="*/ 285 h 273"/>
                <a:gd name="T52" fmla="*/ 238 w 248"/>
                <a:gd name="T53" fmla="*/ 249 h 273"/>
                <a:gd name="T54" fmla="*/ 268 w 248"/>
                <a:gd name="T55" fmla="*/ 190 h 273"/>
                <a:gd name="T56" fmla="*/ 268 w 248"/>
                <a:gd name="T57" fmla="*/ 152 h 273"/>
                <a:gd name="T58" fmla="*/ 268 w 248"/>
                <a:gd name="T59" fmla="*/ 134 h 273"/>
                <a:gd name="T60" fmla="*/ 298 w 248"/>
                <a:gd name="T61" fmla="*/ 95 h 273"/>
                <a:gd name="T62" fmla="*/ 268 w 248"/>
                <a:gd name="T63" fmla="*/ 77 h 273"/>
                <a:gd name="T64" fmla="*/ 268 w 248"/>
                <a:gd name="T65" fmla="*/ 38 h 273"/>
                <a:gd name="T66" fmla="*/ 254 w 248"/>
                <a:gd name="T67" fmla="*/ 0 h 2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8"/>
                <a:gd name="T103" fmla="*/ 0 h 273"/>
                <a:gd name="T104" fmla="*/ 248 w 248"/>
                <a:gd name="T105" fmla="*/ 273 h 2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8" h="273">
                  <a:moveTo>
                    <a:pt x="211" y="0"/>
                  </a:moveTo>
                  <a:lnTo>
                    <a:pt x="37" y="12"/>
                  </a:lnTo>
                  <a:lnTo>
                    <a:pt x="37" y="50"/>
                  </a:lnTo>
                  <a:lnTo>
                    <a:pt x="12" y="37"/>
                  </a:lnTo>
                  <a:lnTo>
                    <a:pt x="24" y="99"/>
                  </a:lnTo>
                  <a:lnTo>
                    <a:pt x="0" y="99"/>
                  </a:lnTo>
                  <a:lnTo>
                    <a:pt x="0" y="137"/>
                  </a:lnTo>
                  <a:lnTo>
                    <a:pt x="24" y="199"/>
                  </a:lnTo>
                  <a:lnTo>
                    <a:pt x="49" y="211"/>
                  </a:lnTo>
                  <a:lnTo>
                    <a:pt x="62" y="224"/>
                  </a:lnTo>
                  <a:lnTo>
                    <a:pt x="74" y="224"/>
                  </a:lnTo>
                  <a:lnTo>
                    <a:pt x="86" y="249"/>
                  </a:lnTo>
                  <a:lnTo>
                    <a:pt x="99" y="261"/>
                  </a:lnTo>
                  <a:lnTo>
                    <a:pt x="111" y="261"/>
                  </a:lnTo>
                  <a:lnTo>
                    <a:pt x="124" y="261"/>
                  </a:lnTo>
                  <a:lnTo>
                    <a:pt x="149" y="273"/>
                  </a:lnTo>
                  <a:lnTo>
                    <a:pt x="173" y="273"/>
                  </a:lnTo>
                  <a:lnTo>
                    <a:pt x="211" y="261"/>
                  </a:lnTo>
                  <a:lnTo>
                    <a:pt x="223" y="261"/>
                  </a:lnTo>
                  <a:lnTo>
                    <a:pt x="223" y="236"/>
                  </a:lnTo>
                  <a:lnTo>
                    <a:pt x="198" y="236"/>
                  </a:lnTo>
                  <a:lnTo>
                    <a:pt x="198" y="211"/>
                  </a:lnTo>
                  <a:lnTo>
                    <a:pt x="186" y="211"/>
                  </a:lnTo>
                  <a:lnTo>
                    <a:pt x="186" y="199"/>
                  </a:lnTo>
                  <a:lnTo>
                    <a:pt x="198" y="186"/>
                  </a:lnTo>
                  <a:lnTo>
                    <a:pt x="198" y="162"/>
                  </a:lnTo>
                  <a:lnTo>
                    <a:pt x="223" y="124"/>
                  </a:lnTo>
                  <a:lnTo>
                    <a:pt x="223" y="99"/>
                  </a:lnTo>
                  <a:lnTo>
                    <a:pt x="223" y="87"/>
                  </a:lnTo>
                  <a:lnTo>
                    <a:pt x="248" y="62"/>
                  </a:lnTo>
                  <a:lnTo>
                    <a:pt x="223" y="50"/>
                  </a:lnTo>
                  <a:lnTo>
                    <a:pt x="223" y="25"/>
                  </a:lnTo>
                  <a:lnTo>
                    <a:pt x="211"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43" name="Freeform 171"/>
            <p:cNvSpPr>
              <a:spLocks/>
            </p:cNvSpPr>
            <p:nvPr/>
          </p:nvSpPr>
          <p:spPr bwMode="auto">
            <a:xfrm>
              <a:off x="2683" y="2706"/>
              <a:ext cx="253" cy="172"/>
            </a:xfrm>
            <a:custGeom>
              <a:avLst/>
              <a:gdLst>
                <a:gd name="T0" fmla="*/ 16 w 211"/>
                <a:gd name="T1" fmla="*/ 95 h 112"/>
                <a:gd name="T2" fmla="*/ 0 w 211"/>
                <a:gd name="T3" fmla="*/ 115 h 112"/>
                <a:gd name="T4" fmla="*/ 30 w 211"/>
                <a:gd name="T5" fmla="*/ 172 h 112"/>
                <a:gd name="T6" fmla="*/ 46 w 211"/>
                <a:gd name="T7" fmla="*/ 152 h 112"/>
                <a:gd name="T8" fmla="*/ 76 w 211"/>
                <a:gd name="T9" fmla="*/ 172 h 112"/>
                <a:gd name="T10" fmla="*/ 90 w 211"/>
                <a:gd name="T11" fmla="*/ 134 h 112"/>
                <a:gd name="T12" fmla="*/ 104 w 211"/>
                <a:gd name="T13" fmla="*/ 134 h 112"/>
                <a:gd name="T14" fmla="*/ 150 w 211"/>
                <a:gd name="T15" fmla="*/ 134 h 112"/>
                <a:gd name="T16" fmla="*/ 194 w 211"/>
                <a:gd name="T17" fmla="*/ 115 h 112"/>
                <a:gd name="T18" fmla="*/ 209 w 211"/>
                <a:gd name="T19" fmla="*/ 134 h 112"/>
                <a:gd name="T20" fmla="*/ 224 w 211"/>
                <a:gd name="T21" fmla="*/ 115 h 112"/>
                <a:gd name="T22" fmla="*/ 253 w 211"/>
                <a:gd name="T23" fmla="*/ 115 h 112"/>
                <a:gd name="T24" fmla="*/ 239 w 211"/>
                <a:gd name="T25" fmla="*/ 77 h 112"/>
                <a:gd name="T26" fmla="*/ 224 w 211"/>
                <a:gd name="T27" fmla="*/ 77 h 112"/>
                <a:gd name="T28" fmla="*/ 209 w 211"/>
                <a:gd name="T29" fmla="*/ 57 h 112"/>
                <a:gd name="T30" fmla="*/ 194 w 211"/>
                <a:gd name="T31" fmla="*/ 38 h 112"/>
                <a:gd name="T32" fmla="*/ 164 w 211"/>
                <a:gd name="T33" fmla="*/ 0 h 112"/>
                <a:gd name="T34" fmla="*/ 150 w 211"/>
                <a:gd name="T35" fmla="*/ 0 h 112"/>
                <a:gd name="T36" fmla="*/ 134 w 211"/>
                <a:gd name="T37" fmla="*/ 38 h 112"/>
                <a:gd name="T38" fmla="*/ 104 w 211"/>
                <a:gd name="T39" fmla="*/ 38 h 112"/>
                <a:gd name="T40" fmla="*/ 76 w 211"/>
                <a:gd name="T41" fmla="*/ 57 h 112"/>
                <a:gd name="T42" fmla="*/ 16 w 211"/>
                <a:gd name="T43" fmla="*/ 95 h 1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1"/>
                <a:gd name="T67" fmla="*/ 0 h 112"/>
                <a:gd name="T68" fmla="*/ 211 w 211"/>
                <a:gd name="T69" fmla="*/ 112 h 1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1" h="112">
                  <a:moveTo>
                    <a:pt x="13" y="62"/>
                  </a:moveTo>
                  <a:lnTo>
                    <a:pt x="0" y="75"/>
                  </a:lnTo>
                  <a:lnTo>
                    <a:pt x="25" y="112"/>
                  </a:lnTo>
                  <a:lnTo>
                    <a:pt x="38" y="99"/>
                  </a:lnTo>
                  <a:lnTo>
                    <a:pt x="63" y="112"/>
                  </a:lnTo>
                  <a:lnTo>
                    <a:pt x="75" y="87"/>
                  </a:lnTo>
                  <a:lnTo>
                    <a:pt x="87" y="87"/>
                  </a:lnTo>
                  <a:lnTo>
                    <a:pt x="125" y="87"/>
                  </a:lnTo>
                  <a:lnTo>
                    <a:pt x="162" y="75"/>
                  </a:lnTo>
                  <a:lnTo>
                    <a:pt x="174" y="87"/>
                  </a:lnTo>
                  <a:lnTo>
                    <a:pt x="187" y="75"/>
                  </a:lnTo>
                  <a:lnTo>
                    <a:pt x="211" y="75"/>
                  </a:lnTo>
                  <a:lnTo>
                    <a:pt x="199" y="50"/>
                  </a:lnTo>
                  <a:lnTo>
                    <a:pt x="187" y="50"/>
                  </a:lnTo>
                  <a:lnTo>
                    <a:pt x="174" y="37"/>
                  </a:lnTo>
                  <a:lnTo>
                    <a:pt x="162" y="25"/>
                  </a:lnTo>
                  <a:lnTo>
                    <a:pt x="137" y="0"/>
                  </a:lnTo>
                  <a:lnTo>
                    <a:pt x="125" y="0"/>
                  </a:lnTo>
                  <a:lnTo>
                    <a:pt x="112" y="25"/>
                  </a:lnTo>
                  <a:lnTo>
                    <a:pt x="87" y="25"/>
                  </a:lnTo>
                  <a:lnTo>
                    <a:pt x="63" y="37"/>
                  </a:lnTo>
                  <a:lnTo>
                    <a:pt x="13" y="62"/>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44" name="Freeform 172"/>
            <p:cNvSpPr>
              <a:spLocks/>
            </p:cNvSpPr>
            <p:nvPr/>
          </p:nvSpPr>
          <p:spPr bwMode="auto">
            <a:xfrm>
              <a:off x="3057" y="2534"/>
              <a:ext cx="268" cy="324"/>
            </a:xfrm>
            <a:custGeom>
              <a:avLst/>
              <a:gdLst>
                <a:gd name="T0" fmla="*/ 75 w 223"/>
                <a:gd name="T1" fmla="*/ 0 h 211"/>
                <a:gd name="T2" fmla="*/ 105 w 223"/>
                <a:gd name="T3" fmla="*/ 57 h 211"/>
                <a:gd name="T4" fmla="*/ 163 w 223"/>
                <a:gd name="T5" fmla="*/ 115 h 211"/>
                <a:gd name="T6" fmla="*/ 149 w 223"/>
                <a:gd name="T7" fmla="*/ 134 h 211"/>
                <a:gd name="T8" fmla="*/ 135 w 223"/>
                <a:gd name="T9" fmla="*/ 154 h 211"/>
                <a:gd name="T10" fmla="*/ 179 w 223"/>
                <a:gd name="T11" fmla="*/ 154 h 211"/>
                <a:gd name="T12" fmla="*/ 163 w 223"/>
                <a:gd name="T13" fmla="*/ 172 h 211"/>
                <a:gd name="T14" fmla="*/ 193 w 223"/>
                <a:gd name="T15" fmla="*/ 190 h 211"/>
                <a:gd name="T16" fmla="*/ 224 w 223"/>
                <a:gd name="T17" fmla="*/ 210 h 211"/>
                <a:gd name="T18" fmla="*/ 268 w 223"/>
                <a:gd name="T19" fmla="*/ 210 h 211"/>
                <a:gd name="T20" fmla="*/ 238 w 223"/>
                <a:gd name="T21" fmla="*/ 267 h 211"/>
                <a:gd name="T22" fmla="*/ 149 w 223"/>
                <a:gd name="T23" fmla="*/ 306 h 211"/>
                <a:gd name="T24" fmla="*/ 119 w 223"/>
                <a:gd name="T25" fmla="*/ 306 h 211"/>
                <a:gd name="T26" fmla="*/ 105 w 223"/>
                <a:gd name="T27" fmla="*/ 324 h 211"/>
                <a:gd name="T28" fmla="*/ 89 w 223"/>
                <a:gd name="T29" fmla="*/ 324 h 211"/>
                <a:gd name="T30" fmla="*/ 59 w 223"/>
                <a:gd name="T31" fmla="*/ 306 h 211"/>
                <a:gd name="T32" fmla="*/ 44 w 223"/>
                <a:gd name="T33" fmla="*/ 306 h 211"/>
                <a:gd name="T34" fmla="*/ 44 w 223"/>
                <a:gd name="T35" fmla="*/ 267 h 211"/>
                <a:gd name="T36" fmla="*/ 14 w 223"/>
                <a:gd name="T37" fmla="*/ 267 h 211"/>
                <a:gd name="T38" fmla="*/ 14 w 223"/>
                <a:gd name="T39" fmla="*/ 229 h 211"/>
                <a:gd name="T40" fmla="*/ 0 w 223"/>
                <a:gd name="T41" fmla="*/ 229 h 211"/>
                <a:gd name="T42" fmla="*/ 0 w 223"/>
                <a:gd name="T43" fmla="*/ 210 h 211"/>
                <a:gd name="T44" fmla="*/ 14 w 223"/>
                <a:gd name="T45" fmla="*/ 190 h 211"/>
                <a:gd name="T46" fmla="*/ 14 w 223"/>
                <a:gd name="T47" fmla="*/ 154 h 211"/>
                <a:gd name="T48" fmla="*/ 44 w 223"/>
                <a:gd name="T49" fmla="*/ 95 h 211"/>
                <a:gd name="T50" fmla="*/ 44 w 223"/>
                <a:gd name="T51" fmla="*/ 57 h 211"/>
                <a:gd name="T52" fmla="*/ 44 w 223"/>
                <a:gd name="T53" fmla="*/ 38 h 211"/>
                <a:gd name="T54" fmla="*/ 75 w 223"/>
                <a:gd name="T55" fmla="*/ 0 h 21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3"/>
                <a:gd name="T85" fmla="*/ 0 h 211"/>
                <a:gd name="T86" fmla="*/ 223 w 223"/>
                <a:gd name="T87" fmla="*/ 211 h 21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3" h="211">
                  <a:moveTo>
                    <a:pt x="62" y="0"/>
                  </a:moveTo>
                  <a:lnTo>
                    <a:pt x="87" y="37"/>
                  </a:lnTo>
                  <a:lnTo>
                    <a:pt x="136" y="75"/>
                  </a:lnTo>
                  <a:lnTo>
                    <a:pt x="124" y="87"/>
                  </a:lnTo>
                  <a:lnTo>
                    <a:pt x="112" y="100"/>
                  </a:lnTo>
                  <a:lnTo>
                    <a:pt x="149" y="100"/>
                  </a:lnTo>
                  <a:lnTo>
                    <a:pt x="136" y="112"/>
                  </a:lnTo>
                  <a:lnTo>
                    <a:pt x="161" y="124"/>
                  </a:lnTo>
                  <a:lnTo>
                    <a:pt x="186" y="137"/>
                  </a:lnTo>
                  <a:lnTo>
                    <a:pt x="223" y="137"/>
                  </a:lnTo>
                  <a:lnTo>
                    <a:pt x="198" y="174"/>
                  </a:lnTo>
                  <a:lnTo>
                    <a:pt x="124" y="199"/>
                  </a:lnTo>
                  <a:lnTo>
                    <a:pt x="99" y="199"/>
                  </a:lnTo>
                  <a:lnTo>
                    <a:pt x="87" y="211"/>
                  </a:lnTo>
                  <a:lnTo>
                    <a:pt x="74" y="211"/>
                  </a:lnTo>
                  <a:lnTo>
                    <a:pt x="49" y="199"/>
                  </a:lnTo>
                  <a:lnTo>
                    <a:pt x="37" y="199"/>
                  </a:lnTo>
                  <a:lnTo>
                    <a:pt x="37" y="174"/>
                  </a:lnTo>
                  <a:lnTo>
                    <a:pt x="12" y="174"/>
                  </a:lnTo>
                  <a:lnTo>
                    <a:pt x="12" y="149"/>
                  </a:lnTo>
                  <a:lnTo>
                    <a:pt x="0" y="149"/>
                  </a:lnTo>
                  <a:lnTo>
                    <a:pt x="0" y="137"/>
                  </a:lnTo>
                  <a:lnTo>
                    <a:pt x="12" y="124"/>
                  </a:lnTo>
                  <a:lnTo>
                    <a:pt x="12" y="100"/>
                  </a:lnTo>
                  <a:lnTo>
                    <a:pt x="37" y="62"/>
                  </a:lnTo>
                  <a:lnTo>
                    <a:pt x="37" y="37"/>
                  </a:lnTo>
                  <a:lnTo>
                    <a:pt x="37" y="25"/>
                  </a:lnTo>
                  <a:lnTo>
                    <a:pt x="62"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45" name="Freeform 173"/>
            <p:cNvSpPr>
              <a:spLocks/>
            </p:cNvSpPr>
            <p:nvPr/>
          </p:nvSpPr>
          <p:spPr bwMode="auto">
            <a:xfrm>
              <a:off x="3191" y="2649"/>
              <a:ext cx="45" cy="39"/>
            </a:xfrm>
            <a:custGeom>
              <a:avLst/>
              <a:gdLst>
                <a:gd name="T0" fmla="*/ 29 w 37"/>
                <a:gd name="T1" fmla="*/ 0 h 25"/>
                <a:gd name="T2" fmla="*/ 15 w 37"/>
                <a:gd name="T3" fmla="*/ 19 h 25"/>
                <a:gd name="T4" fmla="*/ 0 w 37"/>
                <a:gd name="T5" fmla="*/ 39 h 25"/>
                <a:gd name="T6" fmla="*/ 45 w 37"/>
                <a:gd name="T7" fmla="*/ 39 h 25"/>
                <a:gd name="T8" fmla="*/ 29 w 37"/>
                <a:gd name="T9" fmla="*/ 0 h 25"/>
                <a:gd name="T10" fmla="*/ 0 60000 65536"/>
                <a:gd name="T11" fmla="*/ 0 60000 65536"/>
                <a:gd name="T12" fmla="*/ 0 60000 65536"/>
                <a:gd name="T13" fmla="*/ 0 60000 65536"/>
                <a:gd name="T14" fmla="*/ 0 60000 65536"/>
                <a:gd name="T15" fmla="*/ 0 w 37"/>
                <a:gd name="T16" fmla="*/ 0 h 25"/>
                <a:gd name="T17" fmla="*/ 37 w 37"/>
                <a:gd name="T18" fmla="*/ 25 h 25"/>
              </a:gdLst>
              <a:ahLst/>
              <a:cxnLst>
                <a:cxn ang="T10">
                  <a:pos x="T0" y="T1"/>
                </a:cxn>
                <a:cxn ang="T11">
                  <a:pos x="T2" y="T3"/>
                </a:cxn>
                <a:cxn ang="T12">
                  <a:pos x="T4" y="T5"/>
                </a:cxn>
                <a:cxn ang="T13">
                  <a:pos x="T6" y="T7"/>
                </a:cxn>
                <a:cxn ang="T14">
                  <a:pos x="T8" y="T9"/>
                </a:cxn>
              </a:cxnLst>
              <a:rect l="T15" t="T16" r="T17" b="T18"/>
              <a:pathLst>
                <a:path w="37" h="25">
                  <a:moveTo>
                    <a:pt x="24" y="0"/>
                  </a:moveTo>
                  <a:lnTo>
                    <a:pt x="12" y="12"/>
                  </a:lnTo>
                  <a:lnTo>
                    <a:pt x="0" y="25"/>
                  </a:lnTo>
                  <a:lnTo>
                    <a:pt x="37" y="25"/>
                  </a:lnTo>
                  <a:lnTo>
                    <a:pt x="24"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46" name="Freeform 174"/>
            <p:cNvSpPr>
              <a:spLocks/>
            </p:cNvSpPr>
            <p:nvPr/>
          </p:nvSpPr>
          <p:spPr bwMode="auto">
            <a:xfrm>
              <a:off x="3191" y="2649"/>
              <a:ext cx="194" cy="306"/>
            </a:xfrm>
            <a:custGeom>
              <a:avLst/>
              <a:gdLst>
                <a:gd name="T0" fmla="*/ 45 w 161"/>
                <a:gd name="T1" fmla="*/ 38 h 199"/>
                <a:gd name="T2" fmla="*/ 59 w 161"/>
                <a:gd name="T3" fmla="*/ 57 h 199"/>
                <a:gd name="T4" fmla="*/ 89 w 161"/>
                <a:gd name="T5" fmla="*/ 57 h 199"/>
                <a:gd name="T6" fmla="*/ 134 w 161"/>
                <a:gd name="T7" fmla="*/ 38 h 199"/>
                <a:gd name="T8" fmla="*/ 164 w 161"/>
                <a:gd name="T9" fmla="*/ 38 h 199"/>
                <a:gd name="T10" fmla="*/ 178 w 161"/>
                <a:gd name="T11" fmla="*/ 0 h 199"/>
                <a:gd name="T12" fmla="*/ 194 w 161"/>
                <a:gd name="T13" fmla="*/ 38 h 199"/>
                <a:gd name="T14" fmla="*/ 134 w 161"/>
                <a:gd name="T15" fmla="*/ 191 h 199"/>
                <a:gd name="T16" fmla="*/ 14 w 161"/>
                <a:gd name="T17" fmla="*/ 306 h 199"/>
                <a:gd name="T18" fmla="*/ 0 w 161"/>
                <a:gd name="T19" fmla="*/ 286 h 199"/>
                <a:gd name="T20" fmla="*/ 14 w 161"/>
                <a:gd name="T21" fmla="*/ 191 h 199"/>
                <a:gd name="T22" fmla="*/ 104 w 161"/>
                <a:gd name="T23" fmla="*/ 152 h 199"/>
                <a:gd name="T24" fmla="*/ 134 w 161"/>
                <a:gd name="T25" fmla="*/ 95 h 199"/>
                <a:gd name="T26" fmla="*/ 89 w 161"/>
                <a:gd name="T27" fmla="*/ 95 h 199"/>
                <a:gd name="T28" fmla="*/ 59 w 161"/>
                <a:gd name="T29" fmla="*/ 75 h 199"/>
                <a:gd name="T30" fmla="*/ 29 w 161"/>
                <a:gd name="T31" fmla="*/ 57 h 199"/>
                <a:gd name="T32" fmla="*/ 45 w 161"/>
                <a:gd name="T33" fmla="*/ 38 h 1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199"/>
                <a:gd name="T53" fmla="*/ 161 w 161"/>
                <a:gd name="T54" fmla="*/ 199 h 1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199">
                  <a:moveTo>
                    <a:pt x="37" y="25"/>
                  </a:moveTo>
                  <a:lnTo>
                    <a:pt x="49" y="37"/>
                  </a:lnTo>
                  <a:lnTo>
                    <a:pt x="74" y="37"/>
                  </a:lnTo>
                  <a:lnTo>
                    <a:pt x="111" y="25"/>
                  </a:lnTo>
                  <a:lnTo>
                    <a:pt x="136" y="25"/>
                  </a:lnTo>
                  <a:lnTo>
                    <a:pt x="148" y="0"/>
                  </a:lnTo>
                  <a:lnTo>
                    <a:pt x="161" y="25"/>
                  </a:lnTo>
                  <a:lnTo>
                    <a:pt x="111" y="124"/>
                  </a:lnTo>
                  <a:lnTo>
                    <a:pt x="12" y="199"/>
                  </a:lnTo>
                  <a:lnTo>
                    <a:pt x="0" y="186"/>
                  </a:lnTo>
                  <a:lnTo>
                    <a:pt x="12" y="124"/>
                  </a:lnTo>
                  <a:lnTo>
                    <a:pt x="86" y="99"/>
                  </a:lnTo>
                  <a:lnTo>
                    <a:pt x="111" y="62"/>
                  </a:lnTo>
                  <a:lnTo>
                    <a:pt x="74" y="62"/>
                  </a:lnTo>
                  <a:lnTo>
                    <a:pt x="49" y="49"/>
                  </a:lnTo>
                  <a:lnTo>
                    <a:pt x="24" y="37"/>
                  </a:lnTo>
                  <a:lnTo>
                    <a:pt x="37" y="25"/>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47" name="Freeform 175"/>
            <p:cNvSpPr>
              <a:spLocks/>
            </p:cNvSpPr>
            <p:nvPr/>
          </p:nvSpPr>
          <p:spPr bwMode="auto">
            <a:xfrm>
              <a:off x="2579" y="2897"/>
              <a:ext cx="45" cy="20"/>
            </a:xfrm>
            <a:custGeom>
              <a:avLst/>
              <a:gdLst>
                <a:gd name="T0" fmla="*/ 15 w 37"/>
                <a:gd name="T1" fmla="*/ 0 h 13"/>
                <a:gd name="T2" fmla="*/ 45 w 37"/>
                <a:gd name="T3" fmla="*/ 0 h 13"/>
                <a:gd name="T4" fmla="*/ 45 w 37"/>
                <a:gd name="T5" fmla="*/ 20 h 13"/>
                <a:gd name="T6" fmla="*/ 0 w 37"/>
                <a:gd name="T7" fmla="*/ 20 h 13"/>
                <a:gd name="T8" fmla="*/ 15 w 37"/>
                <a:gd name="T9" fmla="*/ 0 h 13"/>
                <a:gd name="T10" fmla="*/ 0 60000 65536"/>
                <a:gd name="T11" fmla="*/ 0 60000 65536"/>
                <a:gd name="T12" fmla="*/ 0 60000 65536"/>
                <a:gd name="T13" fmla="*/ 0 60000 65536"/>
                <a:gd name="T14" fmla="*/ 0 60000 65536"/>
                <a:gd name="T15" fmla="*/ 0 w 37"/>
                <a:gd name="T16" fmla="*/ 0 h 13"/>
                <a:gd name="T17" fmla="*/ 37 w 37"/>
                <a:gd name="T18" fmla="*/ 13 h 13"/>
              </a:gdLst>
              <a:ahLst/>
              <a:cxnLst>
                <a:cxn ang="T10">
                  <a:pos x="T0" y="T1"/>
                </a:cxn>
                <a:cxn ang="T11">
                  <a:pos x="T2" y="T3"/>
                </a:cxn>
                <a:cxn ang="T12">
                  <a:pos x="T4" y="T5"/>
                </a:cxn>
                <a:cxn ang="T13">
                  <a:pos x="T6" y="T7"/>
                </a:cxn>
                <a:cxn ang="T14">
                  <a:pos x="T8" y="T9"/>
                </a:cxn>
              </a:cxnLst>
              <a:rect l="T15" t="T16" r="T17" b="T18"/>
              <a:pathLst>
                <a:path w="37" h="13">
                  <a:moveTo>
                    <a:pt x="12" y="0"/>
                  </a:moveTo>
                  <a:lnTo>
                    <a:pt x="37" y="0"/>
                  </a:lnTo>
                  <a:lnTo>
                    <a:pt x="37" y="13"/>
                  </a:lnTo>
                  <a:lnTo>
                    <a:pt x="0" y="13"/>
                  </a:lnTo>
                  <a:lnTo>
                    <a:pt x="12"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48" name="Freeform 176"/>
            <p:cNvSpPr>
              <a:spLocks/>
            </p:cNvSpPr>
            <p:nvPr/>
          </p:nvSpPr>
          <p:spPr bwMode="auto">
            <a:xfrm>
              <a:off x="2579" y="2897"/>
              <a:ext cx="104" cy="153"/>
            </a:xfrm>
            <a:custGeom>
              <a:avLst/>
              <a:gdLst>
                <a:gd name="T0" fmla="*/ 45 w 86"/>
                <a:gd name="T1" fmla="*/ 0 h 100"/>
                <a:gd name="T2" fmla="*/ 89 w 86"/>
                <a:gd name="T3" fmla="*/ 0 h 100"/>
                <a:gd name="T4" fmla="*/ 89 w 86"/>
                <a:gd name="T5" fmla="*/ 20 h 100"/>
                <a:gd name="T6" fmla="*/ 104 w 86"/>
                <a:gd name="T7" fmla="*/ 20 h 100"/>
                <a:gd name="T8" fmla="*/ 104 w 86"/>
                <a:gd name="T9" fmla="*/ 96 h 100"/>
                <a:gd name="T10" fmla="*/ 45 w 86"/>
                <a:gd name="T11" fmla="*/ 96 h 100"/>
                <a:gd name="T12" fmla="*/ 59 w 86"/>
                <a:gd name="T13" fmla="*/ 153 h 100"/>
                <a:gd name="T14" fmla="*/ 45 w 86"/>
                <a:gd name="T15" fmla="*/ 115 h 100"/>
                <a:gd name="T16" fmla="*/ 15 w 86"/>
                <a:gd name="T17" fmla="*/ 96 h 100"/>
                <a:gd name="T18" fmla="*/ 0 w 86"/>
                <a:gd name="T19" fmla="*/ 58 h 100"/>
                <a:gd name="T20" fmla="*/ 0 w 86"/>
                <a:gd name="T21" fmla="*/ 20 h 100"/>
                <a:gd name="T22" fmla="*/ 45 w 86"/>
                <a:gd name="T23" fmla="*/ 20 h 100"/>
                <a:gd name="T24" fmla="*/ 45 w 86"/>
                <a:gd name="T25" fmla="*/ 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
                <a:gd name="T40" fmla="*/ 0 h 100"/>
                <a:gd name="T41" fmla="*/ 86 w 86"/>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 h="100">
                  <a:moveTo>
                    <a:pt x="37" y="0"/>
                  </a:moveTo>
                  <a:lnTo>
                    <a:pt x="74" y="0"/>
                  </a:lnTo>
                  <a:lnTo>
                    <a:pt x="74" y="13"/>
                  </a:lnTo>
                  <a:lnTo>
                    <a:pt x="86" y="13"/>
                  </a:lnTo>
                  <a:lnTo>
                    <a:pt x="86" y="63"/>
                  </a:lnTo>
                  <a:lnTo>
                    <a:pt x="37" y="63"/>
                  </a:lnTo>
                  <a:lnTo>
                    <a:pt x="49" y="100"/>
                  </a:lnTo>
                  <a:lnTo>
                    <a:pt x="37" y="75"/>
                  </a:lnTo>
                  <a:lnTo>
                    <a:pt x="12" y="63"/>
                  </a:lnTo>
                  <a:lnTo>
                    <a:pt x="0" y="38"/>
                  </a:lnTo>
                  <a:lnTo>
                    <a:pt x="0" y="13"/>
                  </a:lnTo>
                  <a:lnTo>
                    <a:pt x="37" y="13"/>
                  </a:lnTo>
                  <a:lnTo>
                    <a:pt x="37"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49" name="Freeform 177"/>
            <p:cNvSpPr>
              <a:spLocks/>
            </p:cNvSpPr>
            <p:nvPr/>
          </p:nvSpPr>
          <p:spPr bwMode="auto">
            <a:xfrm>
              <a:off x="2624" y="2858"/>
              <a:ext cx="134" cy="192"/>
            </a:xfrm>
            <a:custGeom>
              <a:avLst/>
              <a:gdLst>
                <a:gd name="T0" fmla="*/ 0 w 112"/>
                <a:gd name="T1" fmla="*/ 135 h 125"/>
                <a:gd name="T2" fmla="*/ 14 w 112"/>
                <a:gd name="T3" fmla="*/ 192 h 125"/>
                <a:gd name="T4" fmla="*/ 30 w 112"/>
                <a:gd name="T5" fmla="*/ 192 h 125"/>
                <a:gd name="T6" fmla="*/ 44 w 112"/>
                <a:gd name="T7" fmla="*/ 172 h 125"/>
                <a:gd name="T8" fmla="*/ 59 w 112"/>
                <a:gd name="T9" fmla="*/ 172 h 125"/>
                <a:gd name="T10" fmla="*/ 89 w 112"/>
                <a:gd name="T11" fmla="*/ 154 h 125"/>
                <a:gd name="T12" fmla="*/ 89 w 112"/>
                <a:gd name="T13" fmla="*/ 115 h 125"/>
                <a:gd name="T14" fmla="*/ 118 w 112"/>
                <a:gd name="T15" fmla="*/ 97 h 125"/>
                <a:gd name="T16" fmla="*/ 134 w 112"/>
                <a:gd name="T17" fmla="*/ 20 h 125"/>
                <a:gd name="T18" fmla="*/ 104 w 112"/>
                <a:gd name="T19" fmla="*/ 0 h 125"/>
                <a:gd name="T20" fmla="*/ 89 w 112"/>
                <a:gd name="T21" fmla="*/ 20 h 125"/>
                <a:gd name="T22" fmla="*/ 89 w 112"/>
                <a:gd name="T23" fmla="*/ 38 h 125"/>
                <a:gd name="T24" fmla="*/ 44 w 112"/>
                <a:gd name="T25" fmla="*/ 38 h 125"/>
                <a:gd name="T26" fmla="*/ 44 w 112"/>
                <a:gd name="T27" fmla="*/ 58 h 125"/>
                <a:gd name="T28" fmla="*/ 59 w 112"/>
                <a:gd name="T29" fmla="*/ 58 h 125"/>
                <a:gd name="T30" fmla="*/ 59 w 112"/>
                <a:gd name="T31" fmla="*/ 135 h 125"/>
                <a:gd name="T32" fmla="*/ 0 w 112"/>
                <a:gd name="T33" fmla="*/ 135 h 1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2"/>
                <a:gd name="T52" fmla="*/ 0 h 125"/>
                <a:gd name="T53" fmla="*/ 112 w 112"/>
                <a:gd name="T54" fmla="*/ 125 h 1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2" h="125">
                  <a:moveTo>
                    <a:pt x="0" y="88"/>
                  </a:moveTo>
                  <a:lnTo>
                    <a:pt x="12" y="125"/>
                  </a:lnTo>
                  <a:lnTo>
                    <a:pt x="25" y="125"/>
                  </a:lnTo>
                  <a:lnTo>
                    <a:pt x="37" y="112"/>
                  </a:lnTo>
                  <a:lnTo>
                    <a:pt x="49" y="112"/>
                  </a:lnTo>
                  <a:lnTo>
                    <a:pt x="74" y="100"/>
                  </a:lnTo>
                  <a:lnTo>
                    <a:pt x="74" y="75"/>
                  </a:lnTo>
                  <a:lnTo>
                    <a:pt x="99" y="63"/>
                  </a:lnTo>
                  <a:lnTo>
                    <a:pt x="112" y="13"/>
                  </a:lnTo>
                  <a:lnTo>
                    <a:pt x="87" y="0"/>
                  </a:lnTo>
                  <a:lnTo>
                    <a:pt x="74" y="13"/>
                  </a:lnTo>
                  <a:lnTo>
                    <a:pt x="74" y="25"/>
                  </a:lnTo>
                  <a:lnTo>
                    <a:pt x="37" y="25"/>
                  </a:lnTo>
                  <a:lnTo>
                    <a:pt x="37" y="38"/>
                  </a:lnTo>
                  <a:lnTo>
                    <a:pt x="49" y="38"/>
                  </a:lnTo>
                  <a:lnTo>
                    <a:pt x="49" y="88"/>
                  </a:lnTo>
                  <a:lnTo>
                    <a:pt x="0" y="88"/>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50" name="Freeform 178"/>
            <p:cNvSpPr>
              <a:spLocks/>
            </p:cNvSpPr>
            <p:nvPr/>
          </p:nvSpPr>
          <p:spPr bwMode="auto">
            <a:xfrm>
              <a:off x="2638" y="3050"/>
              <a:ext cx="16" cy="19"/>
            </a:xfrm>
            <a:custGeom>
              <a:avLst/>
              <a:gdLst>
                <a:gd name="T0" fmla="*/ 16 w 13"/>
                <a:gd name="T1" fmla="*/ 0 h 12"/>
                <a:gd name="T2" fmla="*/ 0 w 13"/>
                <a:gd name="T3" fmla="*/ 0 h 12"/>
                <a:gd name="T4" fmla="*/ 0 w 13"/>
                <a:gd name="T5" fmla="*/ 19 h 12"/>
                <a:gd name="T6" fmla="*/ 16 w 13"/>
                <a:gd name="T7" fmla="*/ 0 h 12"/>
                <a:gd name="T8" fmla="*/ 0 60000 65536"/>
                <a:gd name="T9" fmla="*/ 0 60000 65536"/>
                <a:gd name="T10" fmla="*/ 0 60000 65536"/>
                <a:gd name="T11" fmla="*/ 0 60000 65536"/>
                <a:gd name="T12" fmla="*/ 0 w 13"/>
                <a:gd name="T13" fmla="*/ 0 h 12"/>
                <a:gd name="T14" fmla="*/ 13 w 13"/>
                <a:gd name="T15" fmla="*/ 12 h 12"/>
              </a:gdLst>
              <a:ahLst/>
              <a:cxnLst>
                <a:cxn ang="T8">
                  <a:pos x="T0" y="T1"/>
                </a:cxn>
                <a:cxn ang="T9">
                  <a:pos x="T2" y="T3"/>
                </a:cxn>
                <a:cxn ang="T10">
                  <a:pos x="T4" y="T5"/>
                </a:cxn>
                <a:cxn ang="T11">
                  <a:pos x="T6" y="T7"/>
                </a:cxn>
              </a:cxnLst>
              <a:rect l="T12" t="T13" r="T14" b="T15"/>
              <a:pathLst>
                <a:path w="13" h="12">
                  <a:moveTo>
                    <a:pt x="13" y="0"/>
                  </a:moveTo>
                  <a:lnTo>
                    <a:pt x="0" y="0"/>
                  </a:lnTo>
                  <a:lnTo>
                    <a:pt x="0" y="12"/>
                  </a:lnTo>
                  <a:lnTo>
                    <a:pt x="13"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51" name="Freeform 179"/>
            <p:cNvSpPr>
              <a:spLocks/>
            </p:cNvSpPr>
            <p:nvPr/>
          </p:nvSpPr>
          <p:spPr bwMode="auto">
            <a:xfrm>
              <a:off x="2638" y="2821"/>
              <a:ext cx="374" cy="401"/>
            </a:xfrm>
            <a:custGeom>
              <a:avLst/>
              <a:gdLst>
                <a:gd name="T0" fmla="*/ 0 w 311"/>
                <a:gd name="T1" fmla="*/ 247 h 261"/>
                <a:gd name="T2" fmla="*/ 16 w 311"/>
                <a:gd name="T3" fmla="*/ 229 h 261"/>
                <a:gd name="T4" fmla="*/ 30 w 311"/>
                <a:gd name="T5" fmla="*/ 209 h 261"/>
                <a:gd name="T6" fmla="*/ 44 w 311"/>
                <a:gd name="T7" fmla="*/ 209 h 261"/>
                <a:gd name="T8" fmla="*/ 60 w 311"/>
                <a:gd name="T9" fmla="*/ 209 h 261"/>
                <a:gd name="T10" fmla="*/ 75 w 311"/>
                <a:gd name="T11" fmla="*/ 191 h 261"/>
                <a:gd name="T12" fmla="*/ 75 w 311"/>
                <a:gd name="T13" fmla="*/ 152 h 261"/>
                <a:gd name="T14" fmla="*/ 105 w 311"/>
                <a:gd name="T15" fmla="*/ 134 h 261"/>
                <a:gd name="T16" fmla="*/ 135 w 311"/>
                <a:gd name="T17" fmla="*/ 18 h 261"/>
                <a:gd name="T18" fmla="*/ 149 w 311"/>
                <a:gd name="T19" fmla="*/ 18 h 261"/>
                <a:gd name="T20" fmla="*/ 195 w 311"/>
                <a:gd name="T21" fmla="*/ 18 h 261"/>
                <a:gd name="T22" fmla="*/ 239 w 311"/>
                <a:gd name="T23" fmla="*/ 0 h 261"/>
                <a:gd name="T24" fmla="*/ 254 w 311"/>
                <a:gd name="T25" fmla="*/ 18 h 261"/>
                <a:gd name="T26" fmla="*/ 269 w 311"/>
                <a:gd name="T27" fmla="*/ 0 h 261"/>
                <a:gd name="T28" fmla="*/ 298 w 311"/>
                <a:gd name="T29" fmla="*/ 0 h 261"/>
                <a:gd name="T30" fmla="*/ 314 w 311"/>
                <a:gd name="T31" fmla="*/ 18 h 261"/>
                <a:gd name="T32" fmla="*/ 328 w 311"/>
                <a:gd name="T33" fmla="*/ 18 h 261"/>
                <a:gd name="T34" fmla="*/ 344 w 311"/>
                <a:gd name="T35" fmla="*/ 18 h 261"/>
                <a:gd name="T36" fmla="*/ 344 w 311"/>
                <a:gd name="T37" fmla="*/ 18 h 261"/>
                <a:gd name="T38" fmla="*/ 374 w 311"/>
                <a:gd name="T39" fmla="*/ 37 h 261"/>
                <a:gd name="T40" fmla="*/ 374 w 311"/>
                <a:gd name="T41" fmla="*/ 57 h 261"/>
                <a:gd name="T42" fmla="*/ 374 w 311"/>
                <a:gd name="T43" fmla="*/ 75 h 261"/>
                <a:gd name="T44" fmla="*/ 358 w 311"/>
                <a:gd name="T45" fmla="*/ 95 h 261"/>
                <a:gd name="T46" fmla="*/ 344 w 311"/>
                <a:gd name="T47" fmla="*/ 134 h 261"/>
                <a:gd name="T48" fmla="*/ 344 w 311"/>
                <a:gd name="T49" fmla="*/ 152 h 261"/>
                <a:gd name="T50" fmla="*/ 344 w 311"/>
                <a:gd name="T51" fmla="*/ 247 h 261"/>
                <a:gd name="T52" fmla="*/ 358 w 311"/>
                <a:gd name="T53" fmla="*/ 267 h 261"/>
                <a:gd name="T54" fmla="*/ 358 w 311"/>
                <a:gd name="T55" fmla="*/ 286 h 261"/>
                <a:gd name="T56" fmla="*/ 328 w 311"/>
                <a:gd name="T57" fmla="*/ 286 h 261"/>
                <a:gd name="T58" fmla="*/ 314 w 311"/>
                <a:gd name="T59" fmla="*/ 324 h 261"/>
                <a:gd name="T60" fmla="*/ 328 w 311"/>
                <a:gd name="T61" fmla="*/ 324 h 261"/>
                <a:gd name="T62" fmla="*/ 328 w 311"/>
                <a:gd name="T63" fmla="*/ 363 h 261"/>
                <a:gd name="T64" fmla="*/ 344 w 311"/>
                <a:gd name="T65" fmla="*/ 381 h 261"/>
                <a:gd name="T66" fmla="*/ 344 w 311"/>
                <a:gd name="T67" fmla="*/ 363 h 261"/>
                <a:gd name="T68" fmla="*/ 358 w 311"/>
                <a:gd name="T69" fmla="*/ 401 h 261"/>
                <a:gd name="T70" fmla="*/ 328 w 311"/>
                <a:gd name="T71" fmla="*/ 401 h 261"/>
                <a:gd name="T72" fmla="*/ 298 w 311"/>
                <a:gd name="T73" fmla="*/ 363 h 261"/>
                <a:gd name="T74" fmla="*/ 298 w 311"/>
                <a:gd name="T75" fmla="*/ 381 h 261"/>
                <a:gd name="T76" fmla="*/ 284 w 311"/>
                <a:gd name="T77" fmla="*/ 381 h 261"/>
                <a:gd name="T78" fmla="*/ 254 w 311"/>
                <a:gd name="T79" fmla="*/ 363 h 261"/>
                <a:gd name="T80" fmla="*/ 239 w 311"/>
                <a:gd name="T81" fmla="*/ 363 h 261"/>
                <a:gd name="T82" fmla="*/ 239 w 311"/>
                <a:gd name="T83" fmla="*/ 343 h 261"/>
                <a:gd name="T84" fmla="*/ 195 w 311"/>
                <a:gd name="T85" fmla="*/ 343 h 261"/>
                <a:gd name="T86" fmla="*/ 179 w 311"/>
                <a:gd name="T87" fmla="*/ 267 h 261"/>
                <a:gd name="T88" fmla="*/ 165 w 311"/>
                <a:gd name="T89" fmla="*/ 267 h 261"/>
                <a:gd name="T90" fmla="*/ 165 w 311"/>
                <a:gd name="T91" fmla="*/ 267 h 261"/>
                <a:gd name="T92" fmla="*/ 149 w 311"/>
                <a:gd name="T93" fmla="*/ 267 h 261"/>
                <a:gd name="T94" fmla="*/ 149 w 311"/>
                <a:gd name="T95" fmla="*/ 286 h 261"/>
                <a:gd name="T96" fmla="*/ 105 w 311"/>
                <a:gd name="T97" fmla="*/ 286 h 261"/>
                <a:gd name="T98" fmla="*/ 105 w 311"/>
                <a:gd name="T99" fmla="*/ 267 h 261"/>
                <a:gd name="T100" fmla="*/ 90 w 311"/>
                <a:gd name="T101" fmla="*/ 267 h 261"/>
                <a:gd name="T102" fmla="*/ 90 w 311"/>
                <a:gd name="T103" fmla="*/ 229 h 261"/>
                <a:gd name="T104" fmla="*/ 0 w 311"/>
                <a:gd name="T105" fmla="*/ 247 h 2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1"/>
                <a:gd name="T160" fmla="*/ 0 h 261"/>
                <a:gd name="T161" fmla="*/ 311 w 311"/>
                <a:gd name="T162" fmla="*/ 261 h 2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1" h="261">
                  <a:moveTo>
                    <a:pt x="0" y="161"/>
                  </a:moveTo>
                  <a:lnTo>
                    <a:pt x="13" y="149"/>
                  </a:lnTo>
                  <a:lnTo>
                    <a:pt x="25" y="136"/>
                  </a:lnTo>
                  <a:lnTo>
                    <a:pt x="37" y="136"/>
                  </a:lnTo>
                  <a:lnTo>
                    <a:pt x="50" y="136"/>
                  </a:lnTo>
                  <a:lnTo>
                    <a:pt x="62" y="124"/>
                  </a:lnTo>
                  <a:lnTo>
                    <a:pt x="62" y="99"/>
                  </a:lnTo>
                  <a:lnTo>
                    <a:pt x="87" y="87"/>
                  </a:lnTo>
                  <a:lnTo>
                    <a:pt x="112" y="12"/>
                  </a:lnTo>
                  <a:lnTo>
                    <a:pt x="124" y="12"/>
                  </a:lnTo>
                  <a:lnTo>
                    <a:pt x="162" y="12"/>
                  </a:lnTo>
                  <a:lnTo>
                    <a:pt x="199" y="0"/>
                  </a:lnTo>
                  <a:lnTo>
                    <a:pt x="211" y="12"/>
                  </a:lnTo>
                  <a:lnTo>
                    <a:pt x="224" y="0"/>
                  </a:lnTo>
                  <a:lnTo>
                    <a:pt x="248" y="0"/>
                  </a:lnTo>
                  <a:lnTo>
                    <a:pt x="261" y="12"/>
                  </a:lnTo>
                  <a:lnTo>
                    <a:pt x="273" y="12"/>
                  </a:lnTo>
                  <a:lnTo>
                    <a:pt x="286" y="12"/>
                  </a:lnTo>
                  <a:lnTo>
                    <a:pt x="311" y="24"/>
                  </a:lnTo>
                  <a:lnTo>
                    <a:pt x="311" y="37"/>
                  </a:lnTo>
                  <a:lnTo>
                    <a:pt x="311" y="49"/>
                  </a:lnTo>
                  <a:lnTo>
                    <a:pt x="298" y="62"/>
                  </a:lnTo>
                  <a:lnTo>
                    <a:pt x="286" y="87"/>
                  </a:lnTo>
                  <a:lnTo>
                    <a:pt x="286" y="99"/>
                  </a:lnTo>
                  <a:lnTo>
                    <a:pt x="286" y="161"/>
                  </a:lnTo>
                  <a:lnTo>
                    <a:pt x="298" y="174"/>
                  </a:lnTo>
                  <a:lnTo>
                    <a:pt x="298" y="186"/>
                  </a:lnTo>
                  <a:lnTo>
                    <a:pt x="273" y="186"/>
                  </a:lnTo>
                  <a:lnTo>
                    <a:pt x="261" y="211"/>
                  </a:lnTo>
                  <a:lnTo>
                    <a:pt x="273" y="211"/>
                  </a:lnTo>
                  <a:lnTo>
                    <a:pt x="273" y="236"/>
                  </a:lnTo>
                  <a:lnTo>
                    <a:pt x="286" y="248"/>
                  </a:lnTo>
                  <a:lnTo>
                    <a:pt x="286" y="236"/>
                  </a:lnTo>
                  <a:lnTo>
                    <a:pt x="298" y="261"/>
                  </a:lnTo>
                  <a:lnTo>
                    <a:pt x="273" y="261"/>
                  </a:lnTo>
                  <a:lnTo>
                    <a:pt x="248" y="236"/>
                  </a:lnTo>
                  <a:lnTo>
                    <a:pt x="248" y="248"/>
                  </a:lnTo>
                  <a:lnTo>
                    <a:pt x="236" y="248"/>
                  </a:lnTo>
                  <a:lnTo>
                    <a:pt x="211" y="236"/>
                  </a:lnTo>
                  <a:lnTo>
                    <a:pt x="199" y="236"/>
                  </a:lnTo>
                  <a:lnTo>
                    <a:pt x="199" y="223"/>
                  </a:lnTo>
                  <a:lnTo>
                    <a:pt x="162" y="223"/>
                  </a:lnTo>
                  <a:lnTo>
                    <a:pt x="149" y="174"/>
                  </a:lnTo>
                  <a:lnTo>
                    <a:pt x="137" y="174"/>
                  </a:lnTo>
                  <a:lnTo>
                    <a:pt x="124" y="174"/>
                  </a:lnTo>
                  <a:lnTo>
                    <a:pt x="124" y="186"/>
                  </a:lnTo>
                  <a:lnTo>
                    <a:pt x="87" y="186"/>
                  </a:lnTo>
                  <a:lnTo>
                    <a:pt x="87" y="174"/>
                  </a:lnTo>
                  <a:lnTo>
                    <a:pt x="75" y="174"/>
                  </a:lnTo>
                  <a:lnTo>
                    <a:pt x="75" y="149"/>
                  </a:lnTo>
                  <a:lnTo>
                    <a:pt x="0" y="161"/>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52" name="Freeform 180"/>
            <p:cNvSpPr>
              <a:spLocks/>
            </p:cNvSpPr>
            <p:nvPr/>
          </p:nvSpPr>
          <p:spPr bwMode="auto">
            <a:xfrm>
              <a:off x="2982" y="2840"/>
              <a:ext cx="105" cy="115"/>
            </a:xfrm>
            <a:custGeom>
              <a:avLst/>
              <a:gdLst>
                <a:gd name="T0" fmla="*/ 89 w 87"/>
                <a:gd name="T1" fmla="*/ 0 h 75"/>
                <a:gd name="T2" fmla="*/ 105 w 87"/>
                <a:gd name="T3" fmla="*/ 57 h 75"/>
                <a:gd name="T4" fmla="*/ 89 w 87"/>
                <a:gd name="T5" fmla="*/ 77 h 75"/>
                <a:gd name="T6" fmla="*/ 75 w 87"/>
                <a:gd name="T7" fmla="*/ 77 h 75"/>
                <a:gd name="T8" fmla="*/ 75 w 87"/>
                <a:gd name="T9" fmla="*/ 115 h 75"/>
                <a:gd name="T10" fmla="*/ 0 w 87"/>
                <a:gd name="T11" fmla="*/ 115 h 75"/>
                <a:gd name="T12" fmla="*/ 14 w 87"/>
                <a:gd name="T13" fmla="*/ 77 h 75"/>
                <a:gd name="T14" fmla="*/ 30 w 87"/>
                <a:gd name="T15" fmla="*/ 57 h 75"/>
                <a:gd name="T16" fmla="*/ 30 w 87"/>
                <a:gd name="T17" fmla="*/ 38 h 75"/>
                <a:gd name="T18" fmla="*/ 30 w 87"/>
                <a:gd name="T19" fmla="*/ 18 h 75"/>
                <a:gd name="T20" fmla="*/ 59 w 87"/>
                <a:gd name="T21" fmla="*/ 18 h 75"/>
                <a:gd name="T22" fmla="*/ 89 w 87"/>
                <a:gd name="T23" fmla="*/ 0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
                <a:gd name="T37" fmla="*/ 0 h 75"/>
                <a:gd name="T38" fmla="*/ 87 w 87"/>
                <a:gd name="T39" fmla="*/ 75 h 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 h="75">
                  <a:moveTo>
                    <a:pt x="74" y="0"/>
                  </a:moveTo>
                  <a:lnTo>
                    <a:pt x="87" y="37"/>
                  </a:lnTo>
                  <a:lnTo>
                    <a:pt x="74" y="50"/>
                  </a:lnTo>
                  <a:lnTo>
                    <a:pt x="62" y="50"/>
                  </a:lnTo>
                  <a:lnTo>
                    <a:pt x="62" y="75"/>
                  </a:lnTo>
                  <a:lnTo>
                    <a:pt x="0" y="75"/>
                  </a:lnTo>
                  <a:lnTo>
                    <a:pt x="12" y="50"/>
                  </a:lnTo>
                  <a:lnTo>
                    <a:pt x="25" y="37"/>
                  </a:lnTo>
                  <a:lnTo>
                    <a:pt x="25" y="25"/>
                  </a:lnTo>
                  <a:lnTo>
                    <a:pt x="25" y="12"/>
                  </a:lnTo>
                  <a:lnTo>
                    <a:pt x="49" y="12"/>
                  </a:lnTo>
                  <a:lnTo>
                    <a:pt x="74"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53" name="Freeform 181"/>
            <p:cNvSpPr>
              <a:spLocks/>
            </p:cNvSpPr>
            <p:nvPr/>
          </p:nvSpPr>
          <p:spPr bwMode="auto">
            <a:xfrm>
              <a:off x="3057" y="2840"/>
              <a:ext cx="149" cy="190"/>
            </a:xfrm>
            <a:custGeom>
              <a:avLst/>
              <a:gdLst>
                <a:gd name="T0" fmla="*/ 0 w 124"/>
                <a:gd name="T1" fmla="*/ 115 h 124"/>
                <a:gd name="T2" fmla="*/ 44 w 124"/>
                <a:gd name="T3" fmla="*/ 115 h 124"/>
                <a:gd name="T4" fmla="*/ 75 w 124"/>
                <a:gd name="T5" fmla="*/ 153 h 124"/>
                <a:gd name="T6" fmla="*/ 89 w 124"/>
                <a:gd name="T7" fmla="*/ 172 h 124"/>
                <a:gd name="T8" fmla="*/ 105 w 124"/>
                <a:gd name="T9" fmla="*/ 190 h 124"/>
                <a:gd name="T10" fmla="*/ 119 w 124"/>
                <a:gd name="T11" fmla="*/ 190 h 124"/>
                <a:gd name="T12" fmla="*/ 149 w 124"/>
                <a:gd name="T13" fmla="*/ 115 h 124"/>
                <a:gd name="T14" fmla="*/ 135 w 124"/>
                <a:gd name="T15" fmla="*/ 95 h 124"/>
                <a:gd name="T16" fmla="*/ 149 w 124"/>
                <a:gd name="T17" fmla="*/ 0 h 124"/>
                <a:gd name="T18" fmla="*/ 119 w 124"/>
                <a:gd name="T19" fmla="*/ 0 h 124"/>
                <a:gd name="T20" fmla="*/ 105 w 124"/>
                <a:gd name="T21" fmla="*/ 18 h 124"/>
                <a:gd name="T22" fmla="*/ 89 w 124"/>
                <a:gd name="T23" fmla="*/ 18 h 124"/>
                <a:gd name="T24" fmla="*/ 59 w 124"/>
                <a:gd name="T25" fmla="*/ 0 h 124"/>
                <a:gd name="T26" fmla="*/ 30 w 124"/>
                <a:gd name="T27" fmla="*/ 0 h 124"/>
                <a:gd name="T28" fmla="*/ 14 w 124"/>
                <a:gd name="T29" fmla="*/ 0 h 124"/>
                <a:gd name="T30" fmla="*/ 30 w 124"/>
                <a:gd name="T31" fmla="*/ 57 h 124"/>
                <a:gd name="T32" fmla="*/ 14 w 124"/>
                <a:gd name="T33" fmla="*/ 77 h 124"/>
                <a:gd name="T34" fmla="*/ 0 w 124"/>
                <a:gd name="T35" fmla="*/ 77 h 124"/>
                <a:gd name="T36" fmla="*/ 0 w 124"/>
                <a:gd name="T37" fmla="*/ 115 h 1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
                <a:gd name="T58" fmla="*/ 0 h 124"/>
                <a:gd name="T59" fmla="*/ 124 w 124"/>
                <a:gd name="T60" fmla="*/ 124 h 1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 h="124">
                  <a:moveTo>
                    <a:pt x="0" y="75"/>
                  </a:moveTo>
                  <a:lnTo>
                    <a:pt x="37" y="75"/>
                  </a:lnTo>
                  <a:lnTo>
                    <a:pt x="62" y="100"/>
                  </a:lnTo>
                  <a:lnTo>
                    <a:pt x="74" y="112"/>
                  </a:lnTo>
                  <a:lnTo>
                    <a:pt x="87" y="124"/>
                  </a:lnTo>
                  <a:lnTo>
                    <a:pt x="99" y="124"/>
                  </a:lnTo>
                  <a:lnTo>
                    <a:pt x="124" y="75"/>
                  </a:lnTo>
                  <a:lnTo>
                    <a:pt x="112" y="62"/>
                  </a:lnTo>
                  <a:lnTo>
                    <a:pt x="124" y="0"/>
                  </a:lnTo>
                  <a:lnTo>
                    <a:pt x="99" y="0"/>
                  </a:lnTo>
                  <a:lnTo>
                    <a:pt x="87" y="12"/>
                  </a:lnTo>
                  <a:lnTo>
                    <a:pt x="74" y="12"/>
                  </a:lnTo>
                  <a:lnTo>
                    <a:pt x="49" y="0"/>
                  </a:lnTo>
                  <a:lnTo>
                    <a:pt x="25" y="0"/>
                  </a:lnTo>
                  <a:lnTo>
                    <a:pt x="12" y="0"/>
                  </a:lnTo>
                  <a:lnTo>
                    <a:pt x="25" y="37"/>
                  </a:lnTo>
                  <a:lnTo>
                    <a:pt x="12" y="50"/>
                  </a:lnTo>
                  <a:lnTo>
                    <a:pt x="0" y="50"/>
                  </a:lnTo>
                  <a:lnTo>
                    <a:pt x="0" y="75"/>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54" name="Freeform 182"/>
            <p:cNvSpPr>
              <a:spLocks/>
            </p:cNvSpPr>
            <p:nvPr/>
          </p:nvSpPr>
          <p:spPr bwMode="auto">
            <a:xfrm>
              <a:off x="2982" y="2955"/>
              <a:ext cx="209" cy="229"/>
            </a:xfrm>
            <a:custGeom>
              <a:avLst/>
              <a:gdLst>
                <a:gd name="T0" fmla="*/ 30 w 174"/>
                <a:gd name="T1" fmla="*/ 0 h 149"/>
                <a:gd name="T2" fmla="*/ 14 w 174"/>
                <a:gd name="T3" fmla="*/ 18 h 149"/>
                <a:gd name="T4" fmla="*/ 30 w 174"/>
                <a:gd name="T5" fmla="*/ 57 h 149"/>
                <a:gd name="T6" fmla="*/ 0 w 174"/>
                <a:gd name="T7" fmla="*/ 95 h 149"/>
                <a:gd name="T8" fmla="*/ 0 w 174"/>
                <a:gd name="T9" fmla="*/ 114 h 149"/>
                <a:gd name="T10" fmla="*/ 14 w 174"/>
                <a:gd name="T11" fmla="*/ 134 h 149"/>
                <a:gd name="T12" fmla="*/ 14 w 174"/>
                <a:gd name="T13" fmla="*/ 152 h 149"/>
                <a:gd name="T14" fmla="*/ 74 w 174"/>
                <a:gd name="T15" fmla="*/ 172 h 149"/>
                <a:gd name="T16" fmla="*/ 89 w 174"/>
                <a:gd name="T17" fmla="*/ 229 h 149"/>
                <a:gd name="T18" fmla="*/ 105 w 174"/>
                <a:gd name="T19" fmla="*/ 229 h 149"/>
                <a:gd name="T20" fmla="*/ 149 w 174"/>
                <a:gd name="T21" fmla="*/ 229 h 149"/>
                <a:gd name="T22" fmla="*/ 149 w 174"/>
                <a:gd name="T23" fmla="*/ 209 h 149"/>
                <a:gd name="T24" fmla="*/ 209 w 174"/>
                <a:gd name="T25" fmla="*/ 209 h 149"/>
                <a:gd name="T26" fmla="*/ 193 w 174"/>
                <a:gd name="T27" fmla="*/ 191 h 149"/>
                <a:gd name="T28" fmla="*/ 193 w 174"/>
                <a:gd name="T29" fmla="*/ 114 h 149"/>
                <a:gd name="T30" fmla="*/ 179 w 174"/>
                <a:gd name="T31" fmla="*/ 114 h 149"/>
                <a:gd name="T32" fmla="*/ 193 w 174"/>
                <a:gd name="T33" fmla="*/ 75 h 149"/>
                <a:gd name="T34" fmla="*/ 179 w 174"/>
                <a:gd name="T35" fmla="*/ 75 h 149"/>
                <a:gd name="T36" fmla="*/ 163 w 174"/>
                <a:gd name="T37" fmla="*/ 57 h 149"/>
                <a:gd name="T38" fmla="*/ 149 w 174"/>
                <a:gd name="T39" fmla="*/ 38 h 149"/>
                <a:gd name="T40" fmla="*/ 119 w 174"/>
                <a:gd name="T41" fmla="*/ 0 h 149"/>
                <a:gd name="T42" fmla="*/ 74 w 174"/>
                <a:gd name="T43" fmla="*/ 0 h 149"/>
                <a:gd name="T44" fmla="*/ 30 w 174"/>
                <a:gd name="T45" fmla="*/ 0 h 1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4"/>
                <a:gd name="T70" fmla="*/ 0 h 149"/>
                <a:gd name="T71" fmla="*/ 174 w 174"/>
                <a:gd name="T72" fmla="*/ 149 h 1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4" h="149">
                  <a:moveTo>
                    <a:pt x="25" y="0"/>
                  </a:moveTo>
                  <a:lnTo>
                    <a:pt x="12" y="12"/>
                  </a:lnTo>
                  <a:lnTo>
                    <a:pt x="25" y="37"/>
                  </a:lnTo>
                  <a:lnTo>
                    <a:pt x="0" y="62"/>
                  </a:lnTo>
                  <a:lnTo>
                    <a:pt x="0" y="74"/>
                  </a:lnTo>
                  <a:lnTo>
                    <a:pt x="12" y="87"/>
                  </a:lnTo>
                  <a:lnTo>
                    <a:pt x="12" y="99"/>
                  </a:lnTo>
                  <a:lnTo>
                    <a:pt x="62" y="112"/>
                  </a:lnTo>
                  <a:lnTo>
                    <a:pt x="74" y="149"/>
                  </a:lnTo>
                  <a:lnTo>
                    <a:pt x="87" y="149"/>
                  </a:lnTo>
                  <a:lnTo>
                    <a:pt x="124" y="149"/>
                  </a:lnTo>
                  <a:lnTo>
                    <a:pt x="124" y="136"/>
                  </a:lnTo>
                  <a:lnTo>
                    <a:pt x="174" y="136"/>
                  </a:lnTo>
                  <a:lnTo>
                    <a:pt x="161" y="124"/>
                  </a:lnTo>
                  <a:lnTo>
                    <a:pt x="161" y="74"/>
                  </a:lnTo>
                  <a:lnTo>
                    <a:pt x="149" y="74"/>
                  </a:lnTo>
                  <a:lnTo>
                    <a:pt x="161" y="49"/>
                  </a:lnTo>
                  <a:lnTo>
                    <a:pt x="149" y="49"/>
                  </a:lnTo>
                  <a:lnTo>
                    <a:pt x="136" y="37"/>
                  </a:lnTo>
                  <a:lnTo>
                    <a:pt x="124" y="25"/>
                  </a:lnTo>
                  <a:lnTo>
                    <a:pt x="99" y="0"/>
                  </a:lnTo>
                  <a:lnTo>
                    <a:pt x="62" y="0"/>
                  </a:lnTo>
                  <a:lnTo>
                    <a:pt x="25"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55" name="Freeform 183"/>
            <p:cNvSpPr>
              <a:spLocks/>
            </p:cNvSpPr>
            <p:nvPr/>
          </p:nvSpPr>
          <p:spPr bwMode="auto">
            <a:xfrm>
              <a:off x="2982" y="2993"/>
              <a:ext cx="30" cy="57"/>
            </a:xfrm>
            <a:custGeom>
              <a:avLst/>
              <a:gdLst>
                <a:gd name="T0" fmla="*/ 0 w 25"/>
                <a:gd name="T1" fmla="*/ 57 h 37"/>
                <a:gd name="T2" fmla="*/ 30 w 25"/>
                <a:gd name="T3" fmla="*/ 18 h 37"/>
                <a:gd name="T4" fmla="*/ 30 w 25"/>
                <a:gd name="T5" fmla="*/ 0 h 37"/>
                <a:gd name="T6" fmla="*/ 14 w 25"/>
                <a:gd name="T7" fmla="*/ 0 h 37"/>
                <a:gd name="T8" fmla="*/ 0 w 25"/>
                <a:gd name="T9" fmla="*/ 0 h 37"/>
                <a:gd name="T10" fmla="*/ 0 w 25"/>
                <a:gd name="T11" fmla="*/ 57 h 37"/>
                <a:gd name="T12" fmla="*/ 0 60000 65536"/>
                <a:gd name="T13" fmla="*/ 0 60000 65536"/>
                <a:gd name="T14" fmla="*/ 0 60000 65536"/>
                <a:gd name="T15" fmla="*/ 0 60000 65536"/>
                <a:gd name="T16" fmla="*/ 0 60000 65536"/>
                <a:gd name="T17" fmla="*/ 0 60000 65536"/>
                <a:gd name="T18" fmla="*/ 0 w 25"/>
                <a:gd name="T19" fmla="*/ 0 h 37"/>
                <a:gd name="T20" fmla="*/ 25 w 25"/>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25" h="37">
                  <a:moveTo>
                    <a:pt x="0" y="37"/>
                  </a:moveTo>
                  <a:lnTo>
                    <a:pt x="25" y="12"/>
                  </a:lnTo>
                  <a:lnTo>
                    <a:pt x="25" y="0"/>
                  </a:lnTo>
                  <a:lnTo>
                    <a:pt x="12" y="0"/>
                  </a:lnTo>
                  <a:lnTo>
                    <a:pt x="0" y="0"/>
                  </a:lnTo>
                  <a:lnTo>
                    <a:pt x="0" y="37"/>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56" name="Freeform 184"/>
            <p:cNvSpPr>
              <a:spLocks/>
            </p:cNvSpPr>
            <p:nvPr/>
          </p:nvSpPr>
          <p:spPr bwMode="auto">
            <a:xfrm>
              <a:off x="2982" y="2955"/>
              <a:ext cx="30" cy="38"/>
            </a:xfrm>
            <a:custGeom>
              <a:avLst/>
              <a:gdLst>
                <a:gd name="T0" fmla="*/ 0 w 25"/>
                <a:gd name="T1" fmla="*/ 18 h 25"/>
                <a:gd name="T2" fmla="*/ 0 w 25"/>
                <a:gd name="T3" fmla="*/ 38 h 25"/>
                <a:gd name="T4" fmla="*/ 14 w 25"/>
                <a:gd name="T5" fmla="*/ 38 h 25"/>
                <a:gd name="T6" fmla="*/ 30 w 25"/>
                <a:gd name="T7" fmla="*/ 38 h 25"/>
                <a:gd name="T8" fmla="*/ 14 w 25"/>
                <a:gd name="T9" fmla="*/ 18 h 25"/>
                <a:gd name="T10" fmla="*/ 30 w 25"/>
                <a:gd name="T11" fmla="*/ 0 h 25"/>
                <a:gd name="T12" fmla="*/ 0 w 25"/>
                <a:gd name="T13" fmla="*/ 0 h 25"/>
                <a:gd name="T14" fmla="*/ 0 w 25"/>
                <a:gd name="T15" fmla="*/ 18 h 25"/>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5"/>
                <a:gd name="T26" fmla="*/ 25 w 25"/>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5">
                  <a:moveTo>
                    <a:pt x="0" y="12"/>
                  </a:moveTo>
                  <a:lnTo>
                    <a:pt x="0" y="25"/>
                  </a:lnTo>
                  <a:lnTo>
                    <a:pt x="12" y="25"/>
                  </a:lnTo>
                  <a:lnTo>
                    <a:pt x="25" y="25"/>
                  </a:lnTo>
                  <a:lnTo>
                    <a:pt x="12" y="12"/>
                  </a:lnTo>
                  <a:lnTo>
                    <a:pt x="25" y="0"/>
                  </a:lnTo>
                  <a:lnTo>
                    <a:pt x="0" y="0"/>
                  </a:lnTo>
                  <a:lnTo>
                    <a:pt x="0" y="12"/>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57" name="Freeform 185"/>
            <p:cNvSpPr>
              <a:spLocks/>
            </p:cNvSpPr>
            <p:nvPr/>
          </p:nvSpPr>
          <p:spPr bwMode="auto">
            <a:xfrm>
              <a:off x="2638" y="3050"/>
              <a:ext cx="239" cy="286"/>
            </a:xfrm>
            <a:custGeom>
              <a:avLst/>
              <a:gdLst>
                <a:gd name="T0" fmla="*/ 0 w 199"/>
                <a:gd name="T1" fmla="*/ 18 h 186"/>
                <a:gd name="T2" fmla="*/ 30 w 199"/>
                <a:gd name="T3" fmla="*/ 57 h 186"/>
                <a:gd name="T4" fmla="*/ 16 w 199"/>
                <a:gd name="T5" fmla="*/ 95 h 186"/>
                <a:gd name="T6" fmla="*/ 30 w 199"/>
                <a:gd name="T7" fmla="*/ 114 h 186"/>
                <a:gd name="T8" fmla="*/ 30 w 199"/>
                <a:gd name="T9" fmla="*/ 114 h 186"/>
                <a:gd name="T10" fmla="*/ 30 w 199"/>
                <a:gd name="T11" fmla="*/ 152 h 186"/>
                <a:gd name="T12" fmla="*/ 0 w 199"/>
                <a:gd name="T13" fmla="*/ 191 h 186"/>
                <a:gd name="T14" fmla="*/ 0 w 199"/>
                <a:gd name="T15" fmla="*/ 229 h 186"/>
                <a:gd name="T16" fmla="*/ 0 w 199"/>
                <a:gd name="T17" fmla="*/ 286 h 186"/>
                <a:gd name="T18" fmla="*/ 30 w 199"/>
                <a:gd name="T19" fmla="*/ 248 h 186"/>
                <a:gd name="T20" fmla="*/ 44 w 199"/>
                <a:gd name="T21" fmla="*/ 286 h 186"/>
                <a:gd name="T22" fmla="*/ 120 w 199"/>
                <a:gd name="T23" fmla="*/ 268 h 186"/>
                <a:gd name="T24" fmla="*/ 179 w 199"/>
                <a:gd name="T25" fmla="*/ 286 h 186"/>
                <a:gd name="T26" fmla="*/ 209 w 199"/>
                <a:gd name="T27" fmla="*/ 268 h 186"/>
                <a:gd name="T28" fmla="*/ 195 w 199"/>
                <a:gd name="T29" fmla="*/ 248 h 186"/>
                <a:gd name="T30" fmla="*/ 195 w 199"/>
                <a:gd name="T31" fmla="*/ 172 h 186"/>
                <a:gd name="T32" fmla="*/ 223 w 199"/>
                <a:gd name="T33" fmla="*/ 172 h 186"/>
                <a:gd name="T34" fmla="*/ 223 w 199"/>
                <a:gd name="T35" fmla="*/ 152 h 186"/>
                <a:gd name="T36" fmla="*/ 239 w 199"/>
                <a:gd name="T37" fmla="*/ 152 h 186"/>
                <a:gd name="T38" fmla="*/ 239 w 199"/>
                <a:gd name="T39" fmla="*/ 114 h 186"/>
                <a:gd name="T40" fmla="*/ 195 w 199"/>
                <a:gd name="T41" fmla="*/ 114 h 186"/>
                <a:gd name="T42" fmla="*/ 179 w 199"/>
                <a:gd name="T43" fmla="*/ 38 h 186"/>
                <a:gd name="T44" fmla="*/ 165 w 199"/>
                <a:gd name="T45" fmla="*/ 38 h 186"/>
                <a:gd name="T46" fmla="*/ 165 w 199"/>
                <a:gd name="T47" fmla="*/ 38 h 186"/>
                <a:gd name="T48" fmla="*/ 149 w 199"/>
                <a:gd name="T49" fmla="*/ 38 h 186"/>
                <a:gd name="T50" fmla="*/ 149 w 199"/>
                <a:gd name="T51" fmla="*/ 57 h 186"/>
                <a:gd name="T52" fmla="*/ 104 w 199"/>
                <a:gd name="T53" fmla="*/ 57 h 186"/>
                <a:gd name="T54" fmla="*/ 104 w 199"/>
                <a:gd name="T55" fmla="*/ 38 h 186"/>
                <a:gd name="T56" fmla="*/ 90 w 199"/>
                <a:gd name="T57" fmla="*/ 38 h 186"/>
                <a:gd name="T58" fmla="*/ 90 w 199"/>
                <a:gd name="T59" fmla="*/ 0 h 186"/>
                <a:gd name="T60" fmla="*/ 0 w 199"/>
                <a:gd name="T61" fmla="*/ 18 h 18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9"/>
                <a:gd name="T94" fmla="*/ 0 h 186"/>
                <a:gd name="T95" fmla="*/ 199 w 199"/>
                <a:gd name="T96" fmla="*/ 186 h 18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9" h="186">
                  <a:moveTo>
                    <a:pt x="0" y="12"/>
                  </a:moveTo>
                  <a:lnTo>
                    <a:pt x="25" y="37"/>
                  </a:lnTo>
                  <a:lnTo>
                    <a:pt x="13" y="62"/>
                  </a:lnTo>
                  <a:lnTo>
                    <a:pt x="25" y="74"/>
                  </a:lnTo>
                  <a:lnTo>
                    <a:pt x="25" y="99"/>
                  </a:lnTo>
                  <a:lnTo>
                    <a:pt x="0" y="124"/>
                  </a:lnTo>
                  <a:lnTo>
                    <a:pt x="0" y="149"/>
                  </a:lnTo>
                  <a:lnTo>
                    <a:pt x="0" y="186"/>
                  </a:lnTo>
                  <a:lnTo>
                    <a:pt x="25" y="161"/>
                  </a:lnTo>
                  <a:lnTo>
                    <a:pt x="37" y="186"/>
                  </a:lnTo>
                  <a:lnTo>
                    <a:pt x="100" y="174"/>
                  </a:lnTo>
                  <a:lnTo>
                    <a:pt x="149" y="186"/>
                  </a:lnTo>
                  <a:lnTo>
                    <a:pt x="174" y="174"/>
                  </a:lnTo>
                  <a:lnTo>
                    <a:pt x="162" y="161"/>
                  </a:lnTo>
                  <a:lnTo>
                    <a:pt x="162" y="112"/>
                  </a:lnTo>
                  <a:lnTo>
                    <a:pt x="186" y="112"/>
                  </a:lnTo>
                  <a:lnTo>
                    <a:pt x="186" y="99"/>
                  </a:lnTo>
                  <a:lnTo>
                    <a:pt x="199" y="99"/>
                  </a:lnTo>
                  <a:lnTo>
                    <a:pt x="199" y="74"/>
                  </a:lnTo>
                  <a:lnTo>
                    <a:pt x="162" y="74"/>
                  </a:lnTo>
                  <a:lnTo>
                    <a:pt x="149" y="25"/>
                  </a:lnTo>
                  <a:lnTo>
                    <a:pt x="137" y="25"/>
                  </a:lnTo>
                  <a:lnTo>
                    <a:pt x="124" y="25"/>
                  </a:lnTo>
                  <a:lnTo>
                    <a:pt x="124" y="37"/>
                  </a:lnTo>
                  <a:lnTo>
                    <a:pt x="87" y="37"/>
                  </a:lnTo>
                  <a:lnTo>
                    <a:pt x="87" y="25"/>
                  </a:lnTo>
                  <a:lnTo>
                    <a:pt x="75" y="25"/>
                  </a:lnTo>
                  <a:lnTo>
                    <a:pt x="75" y="0"/>
                  </a:lnTo>
                  <a:lnTo>
                    <a:pt x="0" y="12"/>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58" name="Freeform 186"/>
            <p:cNvSpPr>
              <a:spLocks/>
            </p:cNvSpPr>
            <p:nvPr/>
          </p:nvSpPr>
          <p:spPr bwMode="auto">
            <a:xfrm>
              <a:off x="2833" y="3107"/>
              <a:ext cx="224" cy="229"/>
            </a:xfrm>
            <a:custGeom>
              <a:avLst/>
              <a:gdLst>
                <a:gd name="T0" fmla="*/ 224 w 186"/>
                <a:gd name="T1" fmla="*/ 57 h 149"/>
                <a:gd name="T2" fmla="*/ 208 w 186"/>
                <a:gd name="T3" fmla="*/ 95 h 149"/>
                <a:gd name="T4" fmla="*/ 208 w 186"/>
                <a:gd name="T5" fmla="*/ 95 h 149"/>
                <a:gd name="T6" fmla="*/ 208 w 186"/>
                <a:gd name="T7" fmla="*/ 134 h 149"/>
                <a:gd name="T8" fmla="*/ 149 w 186"/>
                <a:gd name="T9" fmla="*/ 154 h 149"/>
                <a:gd name="T10" fmla="*/ 164 w 186"/>
                <a:gd name="T11" fmla="*/ 172 h 149"/>
                <a:gd name="T12" fmla="*/ 149 w 186"/>
                <a:gd name="T13" fmla="*/ 172 h 149"/>
                <a:gd name="T14" fmla="*/ 104 w 186"/>
                <a:gd name="T15" fmla="*/ 229 h 149"/>
                <a:gd name="T16" fmla="*/ 75 w 186"/>
                <a:gd name="T17" fmla="*/ 229 h 149"/>
                <a:gd name="T18" fmla="*/ 45 w 186"/>
                <a:gd name="T19" fmla="*/ 211 h 149"/>
                <a:gd name="T20" fmla="*/ 14 w 186"/>
                <a:gd name="T21" fmla="*/ 211 h 149"/>
                <a:gd name="T22" fmla="*/ 0 w 186"/>
                <a:gd name="T23" fmla="*/ 191 h 149"/>
                <a:gd name="T24" fmla="*/ 0 w 186"/>
                <a:gd name="T25" fmla="*/ 115 h 149"/>
                <a:gd name="T26" fmla="*/ 29 w 186"/>
                <a:gd name="T27" fmla="*/ 115 h 149"/>
                <a:gd name="T28" fmla="*/ 29 w 186"/>
                <a:gd name="T29" fmla="*/ 95 h 149"/>
                <a:gd name="T30" fmla="*/ 45 w 186"/>
                <a:gd name="T31" fmla="*/ 95 h 149"/>
                <a:gd name="T32" fmla="*/ 45 w 186"/>
                <a:gd name="T33" fmla="*/ 77 h 149"/>
                <a:gd name="T34" fmla="*/ 59 w 186"/>
                <a:gd name="T35" fmla="*/ 77 h 149"/>
                <a:gd name="T36" fmla="*/ 89 w 186"/>
                <a:gd name="T37" fmla="*/ 95 h 149"/>
                <a:gd name="T38" fmla="*/ 104 w 186"/>
                <a:gd name="T39" fmla="*/ 95 h 149"/>
                <a:gd name="T40" fmla="*/ 104 w 186"/>
                <a:gd name="T41" fmla="*/ 77 h 149"/>
                <a:gd name="T42" fmla="*/ 149 w 186"/>
                <a:gd name="T43" fmla="*/ 115 h 149"/>
                <a:gd name="T44" fmla="*/ 164 w 186"/>
                <a:gd name="T45" fmla="*/ 115 h 149"/>
                <a:gd name="T46" fmla="*/ 149 w 186"/>
                <a:gd name="T47" fmla="*/ 77 h 149"/>
                <a:gd name="T48" fmla="*/ 149 w 186"/>
                <a:gd name="T49" fmla="*/ 95 h 149"/>
                <a:gd name="T50" fmla="*/ 134 w 186"/>
                <a:gd name="T51" fmla="*/ 77 h 149"/>
                <a:gd name="T52" fmla="*/ 134 w 186"/>
                <a:gd name="T53" fmla="*/ 38 h 149"/>
                <a:gd name="T54" fmla="*/ 119 w 186"/>
                <a:gd name="T55" fmla="*/ 38 h 149"/>
                <a:gd name="T56" fmla="*/ 134 w 186"/>
                <a:gd name="T57" fmla="*/ 0 h 149"/>
                <a:gd name="T58" fmla="*/ 164 w 186"/>
                <a:gd name="T59" fmla="*/ 0 h 149"/>
                <a:gd name="T60" fmla="*/ 224 w 186"/>
                <a:gd name="T61" fmla="*/ 20 h 149"/>
                <a:gd name="T62" fmla="*/ 224 w 186"/>
                <a:gd name="T63" fmla="*/ 57 h 1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6"/>
                <a:gd name="T97" fmla="*/ 0 h 149"/>
                <a:gd name="T98" fmla="*/ 186 w 186"/>
                <a:gd name="T99" fmla="*/ 149 h 1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6" h="149">
                  <a:moveTo>
                    <a:pt x="186" y="37"/>
                  </a:moveTo>
                  <a:lnTo>
                    <a:pt x="173" y="62"/>
                  </a:lnTo>
                  <a:lnTo>
                    <a:pt x="173" y="87"/>
                  </a:lnTo>
                  <a:lnTo>
                    <a:pt x="124" y="100"/>
                  </a:lnTo>
                  <a:lnTo>
                    <a:pt x="136" y="112"/>
                  </a:lnTo>
                  <a:lnTo>
                    <a:pt x="124" y="112"/>
                  </a:lnTo>
                  <a:lnTo>
                    <a:pt x="86" y="149"/>
                  </a:lnTo>
                  <a:lnTo>
                    <a:pt x="62" y="149"/>
                  </a:lnTo>
                  <a:lnTo>
                    <a:pt x="37" y="137"/>
                  </a:lnTo>
                  <a:lnTo>
                    <a:pt x="12" y="137"/>
                  </a:lnTo>
                  <a:lnTo>
                    <a:pt x="0" y="124"/>
                  </a:lnTo>
                  <a:lnTo>
                    <a:pt x="0" y="75"/>
                  </a:lnTo>
                  <a:lnTo>
                    <a:pt x="24" y="75"/>
                  </a:lnTo>
                  <a:lnTo>
                    <a:pt x="24" y="62"/>
                  </a:lnTo>
                  <a:lnTo>
                    <a:pt x="37" y="62"/>
                  </a:lnTo>
                  <a:lnTo>
                    <a:pt x="37" y="50"/>
                  </a:lnTo>
                  <a:lnTo>
                    <a:pt x="49" y="50"/>
                  </a:lnTo>
                  <a:lnTo>
                    <a:pt x="74" y="62"/>
                  </a:lnTo>
                  <a:lnTo>
                    <a:pt x="86" y="62"/>
                  </a:lnTo>
                  <a:lnTo>
                    <a:pt x="86" y="50"/>
                  </a:lnTo>
                  <a:lnTo>
                    <a:pt x="124" y="75"/>
                  </a:lnTo>
                  <a:lnTo>
                    <a:pt x="136" y="75"/>
                  </a:lnTo>
                  <a:lnTo>
                    <a:pt x="124" y="50"/>
                  </a:lnTo>
                  <a:lnTo>
                    <a:pt x="124" y="62"/>
                  </a:lnTo>
                  <a:lnTo>
                    <a:pt x="111" y="50"/>
                  </a:lnTo>
                  <a:lnTo>
                    <a:pt x="111" y="25"/>
                  </a:lnTo>
                  <a:lnTo>
                    <a:pt x="99" y="25"/>
                  </a:lnTo>
                  <a:lnTo>
                    <a:pt x="111" y="0"/>
                  </a:lnTo>
                  <a:lnTo>
                    <a:pt x="136" y="0"/>
                  </a:lnTo>
                  <a:lnTo>
                    <a:pt x="186" y="13"/>
                  </a:lnTo>
                  <a:lnTo>
                    <a:pt x="186" y="37"/>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59" name="Freeform 187"/>
            <p:cNvSpPr>
              <a:spLocks/>
            </p:cNvSpPr>
            <p:nvPr/>
          </p:nvSpPr>
          <p:spPr bwMode="auto">
            <a:xfrm>
              <a:off x="3041" y="3164"/>
              <a:ext cx="46" cy="154"/>
            </a:xfrm>
            <a:custGeom>
              <a:avLst/>
              <a:gdLst>
                <a:gd name="T0" fmla="*/ 0 w 38"/>
                <a:gd name="T1" fmla="*/ 77 h 100"/>
                <a:gd name="T2" fmla="*/ 30 w 38"/>
                <a:gd name="T3" fmla="*/ 77 h 100"/>
                <a:gd name="T4" fmla="*/ 30 w 38"/>
                <a:gd name="T5" fmla="*/ 154 h 100"/>
                <a:gd name="T6" fmla="*/ 46 w 38"/>
                <a:gd name="T7" fmla="*/ 116 h 100"/>
                <a:gd name="T8" fmla="*/ 46 w 38"/>
                <a:gd name="T9" fmla="*/ 77 h 100"/>
                <a:gd name="T10" fmla="*/ 16 w 38"/>
                <a:gd name="T11" fmla="*/ 0 h 100"/>
                <a:gd name="T12" fmla="*/ 0 w 38"/>
                <a:gd name="T13" fmla="*/ 39 h 100"/>
                <a:gd name="T14" fmla="*/ 0 w 38"/>
                <a:gd name="T15" fmla="*/ 39 h 100"/>
                <a:gd name="T16" fmla="*/ 0 w 38"/>
                <a:gd name="T17" fmla="*/ 77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100"/>
                <a:gd name="T29" fmla="*/ 38 w 38"/>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100">
                  <a:moveTo>
                    <a:pt x="0" y="50"/>
                  </a:moveTo>
                  <a:lnTo>
                    <a:pt x="25" y="50"/>
                  </a:lnTo>
                  <a:lnTo>
                    <a:pt x="25" y="100"/>
                  </a:lnTo>
                  <a:lnTo>
                    <a:pt x="38" y="75"/>
                  </a:lnTo>
                  <a:lnTo>
                    <a:pt x="38" y="50"/>
                  </a:lnTo>
                  <a:lnTo>
                    <a:pt x="13" y="0"/>
                  </a:lnTo>
                  <a:lnTo>
                    <a:pt x="0" y="25"/>
                  </a:lnTo>
                  <a:lnTo>
                    <a:pt x="0" y="5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60" name="Freeform 188"/>
            <p:cNvSpPr>
              <a:spLocks/>
            </p:cNvSpPr>
            <p:nvPr/>
          </p:nvSpPr>
          <p:spPr bwMode="auto">
            <a:xfrm>
              <a:off x="2638" y="3298"/>
              <a:ext cx="179" cy="287"/>
            </a:xfrm>
            <a:custGeom>
              <a:avLst/>
              <a:gdLst>
                <a:gd name="T0" fmla="*/ 179 w 149"/>
                <a:gd name="T1" fmla="*/ 38 h 187"/>
                <a:gd name="T2" fmla="*/ 179 w 149"/>
                <a:gd name="T3" fmla="*/ 115 h 187"/>
                <a:gd name="T4" fmla="*/ 149 w 149"/>
                <a:gd name="T5" fmla="*/ 115 h 187"/>
                <a:gd name="T6" fmla="*/ 149 w 149"/>
                <a:gd name="T7" fmla="*/ 267 h 187"/>
                <a:gd name="T8" fmla="*/ 135 w 149"/>
                <a:gd name="T9" fmla="*/ 287 h 187"/>
                <a:gd name="T10" fmla="*/ 120 w 149"/>
                <a:gd name="T11" fmla="*/ 287 h 187"/>
                <a:gd name="T12" fmla="*/ 105 w 149"/>
                <a:gd name="T13" fmla="*/ 249 h 187"/>
                <a:gd name="T14" fmla="*/ 105 w 149"/>
                <a:gd name="T15" fmla="*/ 287 h 187"/>
                <a:gd name="T16" fmla="*/ 74 w 149"/>
                <a:gd name="T17" fmla="*/ 230 h 187"/>
                <a:gd name="T18" fmla="*/ 44 w 149"/>
                <a:gd name="T19" fmla="*/ 115 h 187"/>
                <a:gd name="T20" fmla="*/ 30 w 149"/>
                <a:gd name="T21" fmla="*/ 97 h 187"/>
                <a:gd name="T22" fmla="*/ 0 w 149"/>
                <a:gd name="T23" fmla="*/ 38 h 187"/>
                <a:gd name="T24" fmla="*/ 30 w 149"/>
                <a:gd name="T25" fmla="*/ 0 h 187"/>
                <a:gd name="T26" fmla="*/ 44 w 149"/>
                <a:gd name="T27" fmla="*/ 38 h 187"/>
                <a:gd name="T28" fmla="*/ 120 w 149"/>
                <a:gd name="T29" fmla="*/ 20 h 187"/>
                <a:gd name="T30" fmla="*/ 179 w 149"/>
                <a:gd name="T31" fmla="*/ 38 h 1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9"/>
                <a:gd name="T49" fmla="*/ 0 h 187"/>
                <a:gd name="T50" fmla="*/ 149 w 149"/>
                <a:gd name="T51" fmla="*/ 187 h 1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9" h="187">
                  <a:moveTo>
                    <a:pt x="149" y="25"/>
                  </a:moveTo>
                  <a:lnTo>
                    <a:pt x="149" y="75"/>
                  </a:lnTo>
                  <a:lnTo>
                    <a:pt x="124" y="75"/>
                  </a:lnTo>
                  <a:lnTo>
                    <a:pt x="124" y="174"/>
                  </a:lnTo>
                  <a:lnTo>
                    <a:pt x="112" y="187"/>
                  </a:lnTo>
                  <a:lnTo>
                    <a:pt x="100" y="187"/>
                  </a:lnTo>
                  <a:lnTo>
                    <a:pt x="87" y="162"/>
                  </a:lnTo>
                  <a:lnTo>
                    <a:pt x="87" y="187"/>
                  </a:lnTo>
                  <a:lnTo>
                    <a:pt x="62" y="150"/>
                  </a:lnTo>
                  <a:lnTo>
                    <a:pt x="37" y="75"/>
                  </a:lnTo>
                  <a:lnTo>
                    <a:pt x="25" y="63"/>
                  </a:lnTo>
                  <a:lnTo>
                    <a:pt x="0" y="25"/>
                  </a:lnTo>
                  <a:lnTo>
                    <a:pt x="25" y="0"/>
                  </a:lnTo>
                  <a:lnTo>
                    <a:pt x="37" y="25"/>
                  </a:lnTo>
                  <a:lnTo>
                    <a:pt x="100" y="13"/>
                  </a:lnTo>
                  <a:lnTo>
                    <a:pt x="149" y="25"/>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61" name="Freeform 189"/>
            <p:cNvSpPr>
              <a:spLocks/>
            </p:cNvSpPr>
            <p:nvPr/>
          </p:nvSpPr>
          <p:spPr bwMode="auto">
            <a:xfrm>
              <a:off x="2982" y="3164"/>
              <a:ext cx="209" cy="364"/>
            </a:xfrm>
            <a:custGeom>
              <a:avLst/>
              <a:gdLst>
                <a:gd name="T0" fmla="*/ 14 w 174"/>
                <a:gd name="T1" fmla="*/ 115 h 237"/>
                <a:gd name="T2" fmla="*/ 59 w 174"/>
                <a:gd name="T3" fmla="*/ 134 h 237"/>
                <a:gd name="T4" fmla="*/ 59 w 174"/>
                <a:gd name="T5" fmla="*/ 172 h 237"/>
                <a:gd name="T6" fmla="*/ 44 w 174"/>
                <a:gd name="T7" fmla="*/ 172 h 237"/>
                <a:gd name="T8" fmla="*/ 59 w 174"/>
                <a:gd name="T9" fmla="*/ 210 h 237"/>
                <a:gd name="T10" fmla="*/ 14 w 174"/>
                <a:gd name="T11" fmla="*/ 267 h 237"/>
                <a:gd name="T12" fmla="*/ 30 w 174"/>
                <a:gd name="T13" fmla="*/ 364 h 237"/>
                <a:gd name="T14" fmla="*/ 44 w 174"/>
                <a:gd name="T15" fmla="*/ 364 h 237"/>
                <a:gd name="T16" fmla="*/ 59 w 174"/>
                <a:gd name="T17" fmla="*/ 326 h 237"/>
                <a:gd name="T18" fmla="*/ 105 w 174"/>
                <a:gd name="T19" fmla="*/ 287 h 237"/>
                <a:gd name="T20" fmla="*/ 89 w 174"/>
                <a:gd name="T21" fmla="*/ 230 h 237"/>
                <a:gd name="T22" fmla="*/ 89 w 174"/>
                <a:gd name="T23" fmla="*/ 210 h 237"/>
                <a:gd name="T24" fmla="*/ 89 w 174"/>
                <a:gd name="T25" fmla="*/ 192 h 237"/>
                <a:gd name="T26" fmla="*/ 119 w 174"/>
                <a:gd name="T27" fmla="*/ 172 h 237"/>
                <a:gd name="T28" fmla="*/ 119 w 174"/>
                <a:gd name="T29" fmla="*/ 172 h 237"/>
                <a:gd name="T30" fmla="*/ 193 w 174"/>
                <a:gd name="T31" fmla="*/ 115 h 237"/>
                <a:gd name="T32" fmla="*/ 209 w 174"/>
                <a:gd name="T33" fmla="*/ 0 h 237"/>
                <a:gd name="T34" fmla="*/ 149 w 174"/>
                <a:gd name="T35" fmla="*/ 0 h 237"/>
                <a:gd name="T36" fmla="*/ 149 w 174"/>
                <a:gd name="T37" fmla="*/ 20 h 237"/>
                <a:gd name="T38" fmla="*/ 105 w 174"/>
                <a:gd name="T39" fmla="*/ 20 h 237"/>
                <a:gd name="T40" fmla="*/ 89 w 174"/>
                <a:gd name="T41" fmla="*/ 20 h 237"/>
                <a:gd name="T42" fmla="*/ 105 w 174"/>
                <a:gd name="T43" fmla="*/ 77 h 237"/>
                <a:gd name="T44" fmla="*/ 105 w 174"/>
                <a:gd name="T45" fmla="*/ 115 h 237"/>
                <a:gd name="T46" fmla="*/ 89 w 174"/>
                <a:gd name="T47" fmla="*/ 154 h 237"/>
                <a:gd name="T48" fmla="*/ 89 w 174"/>
                <a:gd name="T49" fmla="*/ 77 h 237"/>
                <a:gd name="T50" fmla="*/ 59 w 174"/>
                <a:gd name="T51" fmla="*/ 77 h 237"/>
                <a:gd name="T52" fmla="*/ 0 w 174"/>
                <a:gd name="T53" fmla="*/ 97 h 237"/>
                <a:gd name="T54" fmla="*/ 14 w 174"/>
                <a:gd name="T55" fmla="*/ 115 h 2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4"/>
                <a:gd name="T85" fmla="*/ 0 h 237"/>
                <a:gd name="T86" fmla="*/ 174 w 174"/>
                <a:gd name="T87" fmla="*/ 237 h 2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4" h="237">
                  <a:moveTo>
                    <a:pt x="12" y="75"/>
                  </a:moveTo>
                  <a:lnTo>
                    <a:pt x="49" y="87"/>
                  </a:lnTo>
                  <a:lnTo>
                    <a:pt x="49" y="112"/>
                  </a:lnTo>
                  <a:lnTo>
                    <a:pt x="37" y="112"/>
                  </a:lnTo>
                  <a:lnTo>
                    <a:pt x="49" y="137"/>
                  </a:lnTo>
                  <a:lnTo>
                    <a:pt x="12" y="174"/>
                  </a:lnTo>
                  <a:lnTo>
                    <a:pt x="25" y="237"/>
                  </a:lnTo>
                  <a:lnTo>
                    <a:pt x="37" y="237"/>
                  </a:lnTo>
                  <a:lnTo>
                    <a:pt x="49" y="212"/>
                  </a:lnTo>
                  <a:lnTo>
                    <a:pt x="87" y="187"/>
                  </a:lnTo>
                  <a:lnTo>
                    <a:pt x="74" y="150"/>
                  </a:lnTo>
                  <a:lnTo>
                    <a:pt x="74" y="137"/>
                  </a:lnTo>
                  <a:lnTo>
                    <a:pt x="74" y="125"/>
                  </a:lnTo>
                  <a:lnTo>
                    <a:pt x="99" y="112"/>
                  </a:lnTo>
                  <a:lnTo>
                    <a:pt x="161" y="75"/>
                  </a:lnTo>
                  <a:lnTo>
                    <a:pt x="174" y="0"/>
                  </a:lnTo>
                  <a:lnTo>
                    <a:pt x="124" y="0"/>
                  </a:lnTo>
                  <a:lnTo>
                    <a:pt x="124" y="13"/>
                  </a:lnTo>
                  <a:lnTo>
                    <a:pt x="87" y="13"/>
                  </a:lnTo>
                  <a:lnTo>
                    <a:pt x="74" y="13"/>
                  </a:lnTo>
                  <a:lnTo>
                    <a:pt x="87" y="50"/>
                  </a:lnTo>
                  <a:lnTo>
                    <a:pt x="87" y="75"/>
                  </a:lnTo>
                  <a:lnTo>
                    <a:pt x="74" y="100"/>
                  </a:lnTo>
                  <a:lnTo>
                    <a:pt x="74" y="50"/>
                  </a:lnTo>
                  <a:lnTo>
                    <a:pt x="49" y="50"/>
                  </a:lnTo>
                  <a:lnTo>
                    <a:pt x="0" y="63"/>
                  </a:lnTo>
                  <a:lnTo>
                    <a:pt x="12" y="75"/>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62" name="Freeform 190"/>
            <p:cNvSpPr>
              <a:spLocks/>
            </p:cNvSpPr>
            <p:nvPr/>
          </p:nvSpPr>
          <p:spPr bwMode="auto">
            <a:xfrm>
              <a:off x="2908" y="3279"/>
              <a:ext cx="133" cy="152"/>
            </a:xfrm>
            <a:custGeom>
              <a:avLst/>
              <a:gdLst>
                <a:gd name="T0" fmla="*/ 0 w 111"/>
                <a:gd name="T1" fmla="*/ 57 h 99"/>
                <a:gd name="T2" fmla="*/ 14 w 111"/>
                <a:gd name="T3" fmla="*/ 95 h 99"/>
                <a:gd name="T4" fmla="*/ 29 w 111"/>
                <a:gd name="T5" fmla="*/ 95 h 99"/>
                <a:gd name="T6" fmla="*/ 29 w 111"/>
                <a:gd name="T7" fmla="*/ 115 h 99"/>
                <a:gd name="T8" fmla="*/ 89 w 111"/>
                <a:gd name="T9" fmla="*/ 152 h 99"/>
                <a:gd name="T10" fmla="*/ 133 w 111"/>
                <a:gd name="T11" fmla="*/ 95 h 99"/>
                <a:gd name="T12" fmla="*/ 119 w 111"/>
                <a:gd name="T13" fmla="*/ 57 h 99"/>
                <a:gd name="T14" fmla="*/ 133 w 111"/>
                <a:gd name="T15" fmla="*/ 57 h 99"/>
                <a:gd name="T16" fmla="*/ 133 w 111"/>
                <a:gd name="T17" fmla="*/ 18 h 99"/>
                <a:gd name="T18" fmla="*/ 89 w 111"/>
                <a:gd name="T19" fmla="*/ 0 h 99"/>
                <a:gd name="T20" fmla="*/ 74 w 111"/>
                <a:gd name="T21" fmla="*/ 0 h 99"/>
                <a:gd name="T22" fmla="*/ 29 w 111"/>
                <a:gd name="T23" fmla="*/ 57 h 99"/>
                <a:gd name="T24" fmla="*/ 0 w 111"/>
                <a:gd name="T25" fmla="*/ 57 h 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1"/>
                <a:gd name="T40" fmla="*/ 0 h 99"/>
                <a:gd name="T41" fmla="*/ 111 w 111"/>
                <a:gd name="T42" fmla="*/ 99 h 9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1" h="99">
                  <a:moveTo>
                    <a:pt x="0" y="37"/>
                  </a:moveTo>
                  <a:lnTo>
                    <a:pt x="12" y="62"/>
                  </a:lnTo>
                  <a:lnTo>
                    <a:pt x="24" y="62"/>
                  </a:lnTo>
                  <a:lnTo>
                    <a:pt x="24" y="75"/>
                  </a:lnTo>
                  <a:lnTo>
                    <a:pt x="74" y="99"/>
                  </a:lnTo>
                  <a:lnTo>
                    <a:pt x="111" y="62"/>
                  </a:lnTo>
                  <a:lnTo>
                    <a:pt x="99" y="37"/>
                  </a:lnTo>
                  <a:lnTo>
                    <a:pt x="111" y="37"/>
                  </a:lnTo>
                  <a:lnTo>
                    <a:pt x="111" y="12"/>
                  </a:lnTo>
                  <a:lnTo>
                    <a:pt x="74" y="0"/>
                  </a:lnTo>
                  <a:lnTo>
                    <a:pt x="62" y="0"/>
                  </a:lnTo>
                  <a:lnTo>
                    <a:pt x="24" y="37"/>
                  </a:lnTo>
                  <a:lnTo>
                    <a:pt x="0" y="37"/>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63" name="Freeform 191"/>
            <p:cNvSpPr>
              <a:spLocks/>
            </p:cNvSpPr>
            <p:nvPr/>
          </p:nvSpPr>
          <p:spPr bwMode="auto">
            <a:xfrm>
              <a:off x="2787" y="3318"/>
              <a:ext cx="180" cy="210"/>
            </a:xfrm>
            <a:custGeom>
              <a:avLst/>
              <a:gdLst>
                <a:gd name="T0" fmla="*/ 0 w 149"/>
                <a:gd name="T1" fmla="*/ 190 h 137"/>
                <a:gd name="T2" fmla="*/ 16 w 149"/>
                <a:gd name="T3" fmla="*/ 210 h 137"/>
                <a:gd name="T4" fmla="*/ 46 w 149"/>
                <a:gd name="T5" fmla="*/ 210 h 137"/>
                <a:gd name="T6" fmla="*/ 60 w 149"/>
                <a:gd name="T7" fmla="*/ 172 h 137"/>
                <a:gd name="T8" fmla="*/ 105 w 149"/>
                <a:gd name="T9" fmla="*/ 190 h 137"/>
                <a:gd name="T10" fmla="*/ 121 w 149"/>
                <a:gd name="T11" fmla="*/ 172 h 137"/>
                <a:gd name="T12" fmla="*/ 121 w 149"/>
                <a:gd name="T13" fmla="*/ 152 h 137"/>
                <a:gd name="T14" fmla="*/ 180 w 149"/>
                <a:gd name="T15" fmla="*/ 95 h 137"/>
                <a:gd name="T16" fmla="*/ 150 w 149"/>
                <a:gd name="T17" fmla="*/ 77 h 137"/>
                <a:gd name="T18" fmla="*/ 150 w 149"/>
                <a:gd name="T19" fmla="*/ 57 h 137"/>
                <a:gd name="T20" fmla="*/ 135 w 149"/>
                <a:gd name="T21" fmla="*/ 57 h 137"/>
                <a:gd name="T22" fmla="*/ 121 w 149"/>
                <a:gd name="T23" fmla="*/ 18 h 137"/>
                <a:gd name="T24" fmla="*/ 91 w 149"/>
                <a:gd name="T25" fmla="*/ 0 h 137"/>
                <a:gd name="T26" fmla="*/ 30 w 149"/>
                <a:gd name="T27" fmla="*/ 18 h 137"/>
                <a:gd name="T28" fmla="*/ 30 w 149"/>
                <a:gd name="T29" fmla="*/ 95 h 137"/>
                <a:gd name="T30" fmla="*/ 0 w 149"/>
                <a:gd name="T31" fmla="*/ 95 h 137"/>
                <a:gd name="T32" fmla="*/ 0 w 149"/>
                <a:gd name="T33" fmla="*/ 190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9"/>
                <a:gd name="T52" fmla="*/ 0 h 137"/>
                <a:gd name="T53" fmla="*/ 149 w 149"/>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9" h="137">
                  <a:moveTo>
                    <a:pt x="0" y="124"/>
                  </a:moveTo>
                  <a:lnTo>
                    <a:pt x="13" y="137"/>
                  </a:lnTo>
                  <a:lnTo>
                    <a:pt x="38" y="137"/>
                  </a:lnTo>
                  <a:lnTo>
                    <a:pt x="50" y="112"/>
                  </a:lnTo>
                  <a:lnTo>
                    <a:pt x="87" y="124"/>
                  </a:lnTo>
                  <a:lnTo>
                    <a:pt x="100" y="112"/>
                  </a:lnTo>
                  <a:lnTo>
                    <a:pt x="100" y="99"/>
                  </a:lnTo>
                  <a:lnTo>
                    <a:pt x="149" y="62"/>
                  </a:lnTo>
                  <a:lnTo>
                    <a:pt x="124" y="50"/>
                  </a:lnTo>
                  <a:lnTo>
                    <a:pt x="124" y="37"/>
                  </a:lnTo>
                  <a:lnTo>
                    <a:pt x="112" y="37"/>
                  </a:lnTo>
                  <a:lnTo>
                    <a:pt x="100" y="12"/>
                  </a:lnTo>
                  <a:lnTo>
                    <a:pt x="75" y="0"/>
                  </a:lnTo>
                  <a:lnTo>
                    <a:pt x="25" y="12"/>
                  </a:lnTo>
                  <a:lnTo>
                    <a:pt x="25" y="62"/>
                  </a:lnTo>
                  <a:lnTo>
                    <a:pt x="0" y="62"/>
                  </a:lnTo>
                  <a:lnTo>
                    <a:pt x="0" y="124"/>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64" name="Freeform 192"/>
            <p:cNvSpPr>
              <a:spLocks/>
            </p:cNvSpPr>
            <p:nvPr/>
          </p:nvSpPr>
          <p:spPr bwMode="auto">
            <a:xfrm>
              <a:off x="2743" y="3413"/>
              <a:ext cx="284" cy="306"/>
            </a:xfrm>
            <a:custGeom>
              <a:avLst/>
              <a:gdLst>
                <a:gd name="T0" fmla="*/ 0 w 236"/>
                <a:gd name="T1" fmla="*/ 152 h 199"/>
                <a:gd name="T2" fmla="*/ 30 w 236"/>
                <a:gd name="T3" fmla="*/ 229 h 199"/>
                <a:gd name="T4" fmla="*/ 16 w 236"/>
                <a:gd name="T5" fmla="*/ 268 h 199"/>
                <a:gd name="T6" fmla="*/ 30 w 236"/>
                <a:gd name="T7" fmla="*/ 306 h 199"/>
                <a:gd name="T8" fmla="*/ 60 w 236"/>
                <a:gd name="T9" fmla="*/ 306 h 199"/>
                <a:gd name="T10" fmla="*/ 75 w 236"/>
                <a:gd name="T11" fmla="*/ 286 h 199"/>
                <a:gd name="T12" fmla="*/ 119 w 236"/>
                <a:gd name="T13" fmla="*/ 286 h 199"/>
                <a:gd name="T14" fmla="*/ 179 w 236"/>
                <a:gd name="T15" fmla="*/ 249 h 199"/>
                <a:gd name="T16" fmla="*/ 224 w 236"/>
                <a:gd name="T17" fmla="*/ 229 h 199"/>
                <a:gd name="T18" fmla="*/ 284 w 236"/>
                <a:gd name="T19" fmla="*/ 134 h 199"/>
                <a:gd name="T20" fmla="*/ 284 w 236"/>
                <a:gd name="T21" fmla="*/ 115 h 199"/>
                <a:gd name="T22" fmla="*/ 270 w 236"/>
                <a:gd name="T23" fmla="*/ 115 h 199"/>
                <a:gd name="T24" fmla="*/ 254 w 236"/>
                <a:gd name="T25" fmla="*/ 134 h 199"/>
                <a:gd name="T26" fmla="*/ 239 w 236"/>
                <a:gd name="T27" fmla="*/ 134 h 199"/>
                <a:gd name="T28" fmla="*/ 239 w 236"/>
                <a:gd name="T29" fmla="*/ 115 h 199"/>
                <a:gd name="T30" fmla="*/ 254 w 236"/>
                <a:gd name="T31" fmla="*/ 95 h 199"/>
                <a:gd name="T32" fmla="*/ 270 w 236"/>
                <a:gd name="T33" fmla="*/ 95 h 199"/>
                <a:gd name="T34" fmla="*/ 254 w 236"/>
                <a:gd name="T35" fmla="*/ 18 h 199"/>
                <a:gd name="T36" fmla="*/ 224 w 236"/>
                <a:gd name="T37" fmla="*/ 0 h 199"/>
                <a:gd name="T38" fmla="*/ 165 w 236"/>
                <a:gd name="T39" fmla="*/ 57 h 199"/>
                <a:gd name="T40" fmla="*/ 165 w 236"/>
                <a:gd name="T41" fmla="*/ 77 h 199"/>
                <a:gd name="T42" fmla="*/ 149 w 236"/>
                <a:gd name="T43" fmla="*/ 95 h 199"/>
                <a:gd name="T44" fmla="*/ 105 w 236"/>
                <a:gd name="T45" fmla="*/ 77 h 199"/>
                <a:gd name="T46" fmla="*/ 90 w 236"/>
                <a:gd name="T47" fmla="*/ 115 h 199"/>
                <a:gd name="T48" fmla="*/ 60 w 236"/>
                <a:gd name="T49" fmla="*/ 115 h 199"/>
                <a:gd name="T50" fmla="*/ 45 w 236"/>
                <a:gd name="T51" fmla="*/ 95 h 199"/>
                <a:gd name="T52" fmla="*/ 45 w 236"/>
                <a:gd name="T53" fmla="*/ 152 h 199"/>
                <a:gd name="T54" fmla="*/ 30 w 236"/>
                <a:gd name="T55" fmla="*/ 172 h 199"/>
                <a:gd name="T56" fmla="*/ 16 w 236"/>
                <a:gd name="T57" fmla="*/ 172 h 199"/>
                <a:gd name="T58" fmla="*/ 0 w 236"/>
                <a:gd name="T59" fmla="*/ 134 h 199"/>
                <a:gd name="T60" fmla="*/ 0 w 236"/>
                <a:gd name="T61" fmla="*/ 152 h 19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6"/>
                <a:gd name="T94" fmla="*/ 0 h 199"/>
                <a:gd name="T95" fmla="*/ 236 w 236"/>
                <a:gd name="T96" fmla="*/ 199 h 19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6" h="199">
                  <a:moveTo>
                    <a:pt x="0" y="99"/>
                  </a:moveTo>
                  <a:lnTo>
                    <a:pt x="25" y="149"/>
                  </a:lnTo>
                  <a:lnTo>
                    <a:pt x="13" y="174"/>
                  </a:lnTo>
                  <a:lnTo>
                    <a:pt x="25" y="199"/>
                  </a:lnTo>
                  <a:lnTo>
                    <a:pt x="50" y="199"/>
                  </a:lnTo>
                  <a:lnTo>
                    <a:pt x="62" y="186"/>
                  </a:lnTo>
                  <a:lnTo>
                    <a:pt x="99" y="186"/>
                  </a:lnTo>
                  <a:lnTo>
                    <a:pt x="149" y="162"/>
                  </a:lnTo>
                  <a:lnTo>
                    <a:pt x="186" y="149"/>
                  </a:lnTo>
                  <a:lnTo>
                    <a:pt x="236" y="87"/>
                  </a:lnTo>
                  <a:lnTo>
                    <a:pt x="236" y="75"/>
                  </a:lnTo>
                  <a:lnTo>
                    <a:pt x="224" y="75"/>
                  </a:lnTo>
                  <a:lnTo>
                    <a:pt x="211" y="87"/>
                  </a:lnTo>
                  <a:lnTo>
                    <a:pt x="199" y="87"/>
                  </a:lnTo>
                  <a:lnTo>
                    <a:pt x="199" y="75"/>
                  </a:lnTo>
                  <a:lnTo>
                    <a:pt x="211" y="62"/>
                  </a:lnTo>
                  <a:lnTo>
                    <a:pt x="224" y="62"/>
                  </a:lnTo>
                  <a:lnTo>
                    <a:pt x="211" y="12"/>
                  </a:lnTo>
                  <a:lnTo>
                    <a:pt x="186" y="0"/>
                  </a:lnTo>
                  <a:lnTo>
                    <a:pt x="137" y="37"/>
                  </a:lnTo>
                  <a:lnTo>
                    <a:pt x="137" y="50"/>
                  </a:lnTo>
                  <a:lnTo>
                    <a:pt x="124" y="62"/>
                  </a:lnTo>
                  <a:lnTo>
                    <a:pt x="87" y="50"/>
                  </a:lnTo>
                  <a:lnTo>
                    <a:pt x="75" y="75"/>
                  </a:lnTo>
                  <a:lnTo>
                    <a:pt x="50" y="75"/>
                  </a:lnTo>
                  <a:lnTo>
                    <a:pt x="37" y="62"/>
                  </a:lnTo>
                  <a:lnTo>
                    <a:pt x="37" y="99"/>
                  </a:lnTo>
                  <a:lnTo>
                    <a:pt x="25" y="112"/>
                  </a:lnTo>
                  <a:lnTo>
                    <a:pt x="13" y="112"/>
                  </a:lnTo>
                  <a:lnTo>
                    <a:pt x="0" y="87"/>
                  </a:lnTo>
                  <a:lnTo>
                    <a:pt x="0" y="99"/>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65" name="Freeform 193"/>
            <p:cNvSpPr>
              <a:spLocks/>
            </p:cNvSpPr>
            <p:nvPr/>
          </p:nvSpPr>
          <p:spPr bwMode="auto">
            <a:xfrm>
              <a:off x="2982" y="3508"/>
              <a:ext cx="30" cy="39"/>
            </a:xfrm>
            <a:custGeom>
              <a:avLst/>
              <a:gdLst>
                <a:gd name="T0" fmla="*/ 30 w 25"/>
                <a:gd name="T1" fmla="*/ 0 h 25"/>
                <a:gd name="T2" fmla="*/ 14 w 25"/>
                <a:gd name="T3" fmla="*/ 0 h 25"/>
                <a:gd name="T4" fmla="*/ 0 w 25"/>
                <a:gd name="T5" fmla="*/ 20 h 25"/>
                <a:gd name="T6" fmla="*/ 14 w 25"/>
                <a:gd name="T7" fmla="*/ 39 h 25"/>
                <a:gd name="T8" fmla="*/ 30 w 25"/>
                <a:gd name="T9" fmla="*/ 20 h 25"/>
                <a:gd name="T10" fmla="*/ 30 w 25"/>
                <a:gd name="T11" fmla="*/ 0 h 25"/>
                <a:gd name="T12" fmla="*/ 0 60000 65536"/>
                <a:gd name="T13" fmla="*/ 0 60000 65536"/>
                <a:gd name="T14" fmla="*/ 0 60000 65536"/>
                <a:gd name="T15" fmla="*/ 0 60000 65536"/>
                <a:gd name="T16" fmla="*/ 0 60000 65536"/>
                <a:gd name="T17" fmla="*/ 0 60000 65536"/>
                <a:gd name="T18" fmla="*/ 0 w 25"/>
                <a:gd name="T19" fmla="*/ 0 h 25"/>
                <a:gd name="T20" fmla="*/ 25 w 25"/>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5" h="25">
                  <a:moveTo>
                    <a:pt x="25" y="0"/>
                  </a:moveTo>
                  <a:lnTo>
                    <a:pt x="12" y="0"/>
                  </a:lnTo>
                  <a:lnTo>
                    <a:pt x="0" y="13"/>
                  </a:lnTo>
                  <a:lnTo>
                    <a:pt x="12" y="25"/>
                  </a:lnTo>
                  <a:lnTo>
                    <a:pt x="25" y="13"/>
                  </a:lnTo>
                  <a:lnTo>
                    <a:pt x="25"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66" name="Freeform 194"/>
            <p:cNvSpPr>
              <a:spLocks/>
            </p:cNvSpPr>
            <p:nvPr/>
          </p:nvSpPr>
          <p:spPr bwMode="auto">
            <a:xfrm>
              <a:off x="2922" y="3565"/>
              <a:ext cx="45" cy="38"/>
            </a:xfrm>
            <a:custGeom>
              <a:avLst/>
              <a:gdLst>
                <a:gd name="T0" fmla="*/ 30 w 37"/>
                <a:gd name="T1" fmla="*/ 0 h 25"/>
                <a:gd name="T2" fmla="*/ 0 w 37"/>
                <a:gd name="T3" fmla="*/ 0 h 25"/>
                <a:gd name="T4" fmla="*/ 0 w 37"/>
                <a:gd name="T5" fmla="*/ 38 h 25"/>
                <a:gd name="T6" fmla="*/ 15 w 37"/>
                <a:gd name="T7" fmla="*/ 38 h 25"/>
                <a:gd name="T8" fmla="*/ 30 w 37"/>
                <a:gd name="T9" fmla="*/ 38 h 25"/>
                <a:gd name="T10" fmla="*/ 45 w 37"/>
                <a:gd name="T11" fmla="*/ 20 h 25"/>
                <a:gd name="T12" fmla="*/ 45 w 37"/>
                <a:gd name="T13" fmla="*/ 20 h 25"/>
                <a:gd name="T14" fmla="*/ 45 w 37"/>
                <a:gd name="T15" fmla="*/ 0 h 25"/>
                <a:gd name="T16" fmla="*/ 30 w 37"/>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25"/>
                <a:gd name="T29" fmla="*/ 37 w 37"/>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25">
                  <a:moveTo>
                    <a:pt x="25" y="0"/>
                  </a:moveTo>
                  <a:lnTo>
                    <a:pt x="0" y="0"/>
                  </a:lnTo>
                  <a:lnTo>
                    <a:pt x="0" y="25"/>
                  </a:lnTo>
                  <a:lnTo>
                    <a:pt x="12" y="25"/>
                  </a:lnTo>
                  <a:lnTo>
                    <a:pt x="25" y="25"/>
                  </a:lnTo>
                  <a:lnTo>
                    <a:pt x="37" y="13"/>
                  </a:lnTo>
                  <a:lnTo>
                    <a:pt x="37" y="0"/>
                  </a:lnTo>
                  <a:lnTo>
                    <a:pt x="25"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67" name="Freeform 195"/>
            <p:cNvSpPr>
              <a:spLocks/>
            </p:cNvSpPr>
            <p:nvPr/>
          </p:nvSpPr>
          <p:spPr bwMode="auto">
            <a:xfrm>
              <a:off x="3220" y="3184"/>
              <a:ext cx="149" cy="306"/>
            </a:xfrm>
            <a:custGeom>
              <a:avLst/>
              <a:gdLst>
                <a:gd name="T0" fmla="*/ 30 w 124"/>
                <a:gd name="T1" fmla="*/ 114 h 199"/>
                <a:gd name="T2" fmla="*/ 30 w 124"/>
                <a:gd name="T3" fmla="*/ 172 h 199"/>
                <a:gd name="T4" fmla="*/ 0 w 124"/>
                <a:gd name="T5" fmla="*/ 211 h 199"/>
                <a:gd name="T6" fmla="*/ 0 w 124"/>
                <a:gd name="T7" fmla="*/ 229 h 199"/>
                <a:gd name="T8" fmla="*/ 0 w 124"/>
                <a:gd name="T9" fmla="*/ 286 h 199"/>
                <a:gd name="T10" fmla="*/ 30 w 124"/>
                <a:gd name="T11" fmla="*/ 306 h 199"/>
                <a:gd name="T12" fmla="*/ 46 w 124"/>
                <a:gd name="T13" fmla="*/ 286 h 199"/>
                <a:gd name="T14" fmla="*/ 75 w 124"/>
                <a:gd name="T15" fmla="*/ 286 h 199"/>
                <a:gd name="T16" fmla="*/ 90 w 124"/>
                <a:gd name="T17" fmla="*/ 268 h 199"/>
                <a:gd name="T18" fmla="*/ 90 w 124"/>
                <a:gd name="T19" fmla="*/ 229 h 199"/>
                <a:gd name="T20" fmla="*/ 135 w 124"/>
                <a:gd name="T21" fmla="*/ 134 h 199"/>
                <a:gd name="T22" fmla="*/ 135 w 124"/>
                <a:gd name="T23" fmla="*/ 114 h 199"/>
                <a:gd name="T24" fmla="*/ 135 w 124"/>
                <a:gd name="T25" fmla="*/ 114 h 199"/>
                <a:gd name="T26" fmla="*/ 135 w 124"/>
                <a:gd name="T27" fmla="*/ 57 h 199"/>
                <a:gd name="T28" fmla="*/ 149 w 124"/>
                <a:gd name="T29" fmla="*/ 77 h 199"/>
                <a:gd name="T30" fmla="*/ 149 w 124"/>
                <a:gd name="T31" fmla="*/ 95 h 199"/>
                <a:gd name="T32" fmla="*/ 149 w 124"/>
                <a:gd name="T33" fmla="*/ 95 h 199"/>
                <a:gd name="T34" fmla="*/ 149 w 124"/>
                <a:gd name="T35" fmla="*/ 57 h 199"/>
                <a:gd name="T36" fmla="*/ 149 w 124"/>
                <a:gd name="T37" fmla="*/ 38 h 199"/>
                <a:gd name="T38" fmla="*/ 135 w 124"/>
                <a:gd name="T39" fmla="*/ 18 h 199"/>
                <a:gd name="T40" fmla="*/ 135 w 124"/>
                <a:gd name="T41" fmla="*/ 0 h 199"/>
                <a:gd name="T42" fmla="*/ 90 w 124"/>
                <a:gd name="T43" fmla="*/ 77 h 199"/>
                <a:gd name="T44" fmla="*/ 75 w 124"/>
                <a:gd name="T45" fmla="*/ 77 h 199"/>
                <a:gd name="T46" fmla="*/ 75 w 124"/>
                <a:gd name="T47" fmla="*/ 95 h 199"/>
                <a:gd name="T48" fmla="*/ 60 w 124"/>
                <a:gd name="T49" fmla="*/ 95 h 199"/>
                <a:gd name="T50" fmla="*/ 46 w 124"/>
                <a:gd name="T51" fmla="*/ 114 h 199"/>
                <a:gd name="T52" fmla="*/ 30 w 124"/>
                <a:gd name="T53" fmla="*/ 114 h 1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4"/>
                <a:gd name="T82" fmla="*/ 0 h 199"/>
                <a:gd name="T83" fmla="*/ 124 w 124"/>
                <a:gd name="T84" fmla="*/ 199 h 1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4" h="199">
                  <a:moveTo>
                    <a:pt x="25" y="74"/>
                  </a:moveTo>
                  <a:lnTo>
                    <a:pt x="25" y="112"/>
                  </a:lnTo>
                  <a:lnTo>
                    <a:pt x="0" y="137"/>
                  </a:lnTo>
                  <a:lnTo>
                    <a:pt x="0" y="149"/>
                  </a:lnTo>
                  <a:lnTo>
                    <a:pt x="0" y="186"/>
                  </a:lnTo>
                  <a:lnTo>
                    <a:pt x="25" y="199"/>
                  </a:lnTo>
                  <a:lnTo>
                    <a:pt x="38" y="186"/>
                  </a:lnTo>
                  <a:lnTo>
                    <a:pt x="62" y="186"/>
                  </a:lnTo>
                  <a:lnTo>
                    <a:pt x="75" y="174"/>
                  </a:lnTo>
                  <a:lnTo>
                    <a:pt x="75" y="149"/>
                  </a:lnTo>
                  <a:lnTo>
                    <a:pt x="112" y="87"/>
                  </a:lnTo>
                  <a:lnTo>
                    <a:pt x="112" y="74"/>
                  </a:lnTo>
                  <a:lnTo>
                    <a:pt x="112" y="37"/>
                  </a:lnTo>
                  <a:lnTo>
                    <a:pt x="124" y="50"/>
                  </a:lnTo>
                  <a:lnTo>
                    <a:pt x="124" y="62"/>
                  </a:lnTo>
                  <a:lnTo>
                    <a:pt x="124" y="37"/>
                  </a:lnTo>
                  <a:lnTo>
                    <a:pt x="124" y="25"/>
                  </a:lnTo>
                  <a:lnTo>
                    <a:pt x="112" y="12"/>
                  </a:lnTo>
                  <a:lnTo>
                    <a:pt x="112" y="0"/>
                  </a:lnTo>
                  <a:lnTo>
                    <a:pt x="75" y="50"/>
                  </a:lnTo>
                  <a:lnTo>
                    <a:pt x="62" y="50"/>
                  </a:lnTo>
                  <a:lnTo>
                    <a:pt x="62" y="62"/>
                  </a:lnTo>
                  <a:lnTo>
                    <a:pt x="50" y="62"/>
                  </a:lnTo>
                  <a:lnTo>
                    <a:pt x="38" y="74"/>
                  </a:lnTo>
                  <a:lnTo>
                    <a:pt x="25" y="74"/>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68" name="Freeform 196"/>
            <p:cNvSpPr>
              <a:spLocks/>
            </p:cNvSpPr>
            <p:nvPr/>
          </p:nvSpPr>
          <p:spPr bwMode="auto">
            <a:xfrm>
              <a:off x="2429" y="1503"/>
              <a:ext cx="15" cy="18"/>
            </a:xfrm>
            <a:custGeom>
              <a:avLst/>
              <a:gdLst>
                <a:gd name="T0" fmla="*/ 0 w 13"/>
                <a:gd name="T1" fmla="*/ 0 h 12"/>
                <a:gd name="T2" fmla="*/ 15 w 13"/>
                <a:gd name="T3" fmla="*/ 18 h 12"/>
                <a:gd name="T4" fmla="*/ 0 w 13"/>
                <a:gd name="T5" fmla="*/ 18 h 12"/>
                <a:gd name="T6" fmla="*/ 0 w 13"/>
                <a:gd name="T7" fmla="*/ 18 h 12"/>
                <a:gd name="T8" fmla="*/ 0 w 13"/>
                <a:gd name="T9" fmla="*/ 0 h 12"/>
                <a:gd name="T10" fmla="*/ 0 60000 65536"/>
                <a:gd name="T11" fmla="*/ 0 60000 65536"/>
                <a:gd name="T12" fmla="*/ 0 60000 65536"/>
                <a:gd name="T13" fmla="*/ 0 60000 65536"/>
                <a:gd name="T14" fmla="*/ 0 60000 65536"/>
                <a:gd name="T15" fmla="*/ 0 w 13"/>
                <a:gd name="T16" fmla="*/ 0 h 12"/>
                <a:gd name="T17" fmla="*/ 13 w 13"/>
                <a:gd name="T18" fmla="*/ 12 h 12"/>
              </a:gdLst>
              <a:ahLst/>
              <a:cxnLst>
                <a:cxn ang="T10">
                  <a:pos x="T0" y="T1"/>
                </a:cxn>
                <a:cxn ang="T11">
                  <a:pos x="T2" y="T3"/>
                </a:cxn>
                <a:cxn ang="T12">
                  <a:pos x="T4" y="T5"/>
                </a:cxn>
                <a:cxn ang="T13">
                  <a:pos x="T6" y="T7"/>
                </a:cxn>
                <a:cxn ang="T14">
                  <a:pos x="T8" y="T9"/>
                </a:cxn>
              </a:cxnLst>
              <a:rect l="T15" t="T16" r="T17" b="T18"/>
              <a:pathLst>
                <a:path w="13" h="12">
                  <a:moveTo>
                    <a:pt x="0" y="0"/>
                  </a:moveTo>
                  <a:lnTo>
                    <a:pt x="13" y="12"/>
                  </a:lnTo>
                  <a:lnTo>
                    <a:pt x="0" y="12"/>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69" name="Freeform 197"/>
            <p:cNvSpPr>
              <a:spLocks/>
            </p:cNvSpPr>
            <p:nvPr/>
          </p:nvSpPr>
          <p:spPr bwMode="auto">
            <a:xfrm>
              <a:off x="2429" y="1503"/>
              <a:ext cx="1" cy="18"/>
            </a:xfrm>
            <a:custGeom>
              <a:avLst/>
              <a:gdLst>
                <a:gd name="T0" fmla="*/ 0 w 1"/>
                <a:gd name="T1" fmla="*/ 0 h 12"/>
                <a:gd name="T2" fmla="*/ 0 w 1"/>
                <a:gd name="T3" fmla="*/ 18 h 12"/>
                <a:gd name="T4" fmla="*/ 0 w 1"/>
                <a:gd name="T5" fmla="*/ 18 h 12"/>
                <a:gd name="T6" fmla="*/ 0 w 1"/>
                <a:gd name="T7" fmla="*/ 18 h 12"/>
                <a:gd name="T8" fmla="*/ 0 w 1"/>
                <a:gd name="T9" fmla="*/ 0 h 12"/>
                <a:gd name="T10" fmla="*/ 0 60000 65536"/>
                <a:gd name="T11" fmla="*/ 0 60000 65536"/>
                <a:gd name="T12" fmla="*/ 0 60000 65536"/>
                <a:gd name="T13" fmla="*/ 0 60000 65536"/>
                <a:gd name="T14" fmla="*/ 0 60000 65536"/>
                <a:gd name="T15" fmla="*/ 0 w 1"/>
                <a:gd name="T16" fmla="*/ 0 h 12"/>
                <a:gd name="T17" fmla="*/ 1 w 1"/>
                <a:gd name="T18" fmla="*/ 12 h 12"/>
              </a:gdLst>
              <a:ahLst/>
              <a:cxnLst>
                <a:cxn ang="T10">
                  <a:pos x="T0" y="T1"/>
                </a:cxn>
                <a:cxn ang="T11">
                  <a:pos x="T2" y="T3"/>
                </a:cxn>
                <a:cxn ang="T12">
                  <a:pos x="T4" y="T5"/>
                </a:cxn>
                <a:cxn ang="T13">
                  <a:pos x="T6" y="T7"/>
                </a:cxn>
                <a:cxn ang="T14">
                  <a:pos x="T8" y="T9"/>
                </a:cxn>
              </a:cxnLst>
              <a:rect l="T15" t="T16" r="T17" b="T18"/>
              <a:pathLst>
                <a:path w="1" h="12">
                  <a:moveTo>
                    <a:pt x="0" y="0"/>
                  </a:moveTo>
                  <a:lnTo>
                    <a:pt x="0" y="12"/>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70" name="Freeform 198"/>
            <p:cNvSpPr>
              <a:spLocks/>
            </p:cNvSpPr>
            <p:nvPr/>
          </p:nvSpPr>
          <p:spPr bwMode="auto">
            <a:xfrm>
              <a:off x="2429" y="1483"/>
              <a:ext cx="15" cy="20"/>
            </a:xfrm>
            <a:custGeom>
              <a:avLst/>
              <a:gdLst>
                <a:gd name="T0" fmla="*/ 0 w 13"/>
                <a:gd name="T1" fmla="*/ 0 h 13"/>
                <a:gd name="T2" fmla="*/ 0 w 13"/>
                <a:gd name="T3" fmla="*/ 20 h 13"/>
                <a:gd name="T4" fmla="*/ 0 w 13"/>
                <a:gd name="T5" fmla="*/ 20 h 13"/>
                <a:gd name="T6" fmla="*/ 15 w 13"/>
                <a:gd name="T7" fmla="*/ 20 h 13"/>
                <a:gd name="T8" fmla="*/ 15 w 13"/>
                <a:gd name="T9" fmla="*/ 0 h 13"/>
                <a:gd name="T10" fmla="*/ 0 w 13"/>
                <a:gd name="T11" fmla="*/ 0 h 13"/>
                <a:gd name="T12" fmla="*/ 0 w 13"/>
                <a:gd name="T13" fmla="*/ 0 h 13"/>
                <a:gd name="T14" fmla="*/ 0 w 13"/>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3"/>
                <a:gd name="T26" fmla="*/ 13 w 13"/>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3">
                  <a:moveTo>
                    <a:pt x="0" y="0"/>
                  </a:moveTo>
                  <a:lnTo>
                    <a:pt x="0" y="13"/>
                  </a:lnTo>
                  <a:lnTo>
                    <a:pt x="13" y="13"/>
                  </a:lnTo>
                  <a:lnTo>
                    <a:pt x="13" y="0"/>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71" name="Rectangle 199"/>
            <p:cNvSpPr>
              <a:spLocks noChangeArrowheads="1"/>
            </p:cNvSpPr>
            <p:nvPr/>
          </p:nvSpPr>
          <p:spPr bwMode="auto">
            <a:xfrm>
              <a:off x="2475" y="1483"/>
              <a:ext cx="14" cy="0"/>
            </a:xfrm>
            <a:prstGeom prst="rect">
              <a:avLst/>
            </a:prstGeom>
            <a:grpFill/>
            <a:ln w="19050" cap="rnd">
              <a:noFill/>
              <a:prstDash val="sysDot"/>
              <a:miter lim="800000"/>
              <a:headEnd/>
              <a:tailEnd/>
            </a:ln>
          </p:spPr>
          <p:txBody>
            <a:bodyPr/>
            <a:lstStyle/>
            <a:p>
              <a:pPr fontAlgn="auto">
                <a:spcBef>
                  <a:spcPts val="0"/>
                </a:spcBef>
                <a:spcAft>
                  <a:spcPts val="0"/>
                </a:spcAft>
                <a:defRPr/>
              </a:pPr>
              <a:endParaRPr lang="en-US" dirty="0">
                <a:latin typeface="+mn-lt"/>
                <a:cs typeface="+mn-cs"/>
              </a:endParaRPr>
            </a:p>
          </p:txBody>
        </p:sp>
        <p:sp>
          <p:nvSpPr>
            <p:cNvPr id="58072" name="Freeform 200"/>
            <p:cNvSpPr>
              <a:spLocks/>
            </p:cNvSpPr>
            <p:nvPr/>
          </p:nvSpPr>
          <p:spPr bwMode="auto">
            <a:xfrm>
              <a:off x="2414" y="1579"/>
              <a:ext cx="30" cy="37"/>
            </a:xfrm>
            <a:custGeom>
              <a:avLst/>
              <a:gdLst>
                <a:gd name="T0" fmla="*/ 14 w 25"/>
                <a:gd name="T1" fmla="*/ 0 h 24"/>
                <a:gd name="T2" fmla="*/ 0 w 25"/>
                <a:gd name="T3" fmla="*/ 0 h 24"/>
                <a:gd name="T4" fmla="*/ 0 w 25"/>
                <a:gd name="T5" fmla="*/ 19 h 24"/>
                <a:gd name="T6" fmla="*/ 0 w 25"/>
                <a:gd name="T7" fmla="*/ 37 h 24"/>
                <a:gd name="T8" fmla="*/ 0 w 25"/>
                <a:gd name="T9" fmla="*/ 37 h 24"/>
                <a:gd name="T10" fmla="*/ 14 w 25"/>
                <a:gd name="T11" fmla="*/ 37 h 24"/>
                <a:gd name="T12" fmla="*/ 30 w 25"/>
                <a:gd name="T13" fmla="*/ 19 h 24"/>
                <a:gd name="T14" fmla="*/ 30 w 25"/>
                <a:gd name="T15" fmla="*/ 0 h 24"/>
                <a:gd name="T16" fmla="*/ 14 w 25"/>
                <a:gd name="T17" fmla="*/ 0 h 24"/>
                <a:gd name="T18" fmla="*/ 14 w 25"/>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24"/>
                <a:gd name="T32" fmla="*/ 25 w 25"/>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24">
                  <a:moveTo>
                    <a:pt x="12" y="0"/>
                  </a:moveTo>
                  <a:lnTo>
                    <a:pt x="0" y="0"/>
                  </a:lnTo>
                  <a:lnTo>
                    <a:pt x="0" y="12"/>
                  </a:lnTo>
                  <a:lnTo>
                    <a:pt x="0" y="24"/>
                  </a:lnTo>
                  <a:lnTo>
                    <a:pt x="12" y="24"/>
                  </a:lnTo>
                  <a:lnTo>
                    <a:pt x="25" y="12"/>
                  </a:lnTo>
                  <a:lnTo>
                    <a:pt x="25" y="0"/>
                  </a:lnTo>
                  <a:lnTo>
                    <a:pt x="12"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73" name="Freeform 201"/>
            <p:cNvSpPr>
              <a:spLocks/>
            </p:cNvSpPr>
            <p:nvPr/>
          </p:nvSpPr>
          <p:spPr bwMode="auto">
            <a:xfrm>
              <a:off x="2370" y="1560"/>
              <a:ext cx="59" cy="115"/>
            </a:xfrm>
            <a:custGeom>
              <a:avLst/>
              <a:gdLst>
                <a:gd name="T0" fmla="*/ 59 w 49"/>
                <a:gd name="T1" fmla="*/ 20 h 75"/>
                <a:gd name="T2" fmla="*/ 59 w 49"/>
                <a:gd name="T3" fmla="*/ 0 h 75"/>
                <a:gd name="T4" fmla="*/ 45 w 49"/>
                <a:gd name="T5" fmla="*/ 20 h 75"/>
                <a:gd name="T6" fmla="*/ 30 w 49"/>
                <a:gd name="T7" fmla="*/ 20 h 75"/>
                <a:gd name="T8" fmla="*/ 30 w 49"/>
                <a:gd name="T9" fmla="*/ 20 h 75"/>
                <a:gd name="T10" fmla="*/ 30 w 49"/>
                <a:gd name="T11" fmla="*/ 38 h 75"/>
                <a:gd name="T12" fmla="*/ 14 w 49"/>
                <a:gd name="T13" fmla="*/ 38 h 75"/>
                <a:gd name="T14" fmla="*/ 14 w 49"/>
                <a:gd name="T15" fmla="*/ 38 h 75"/>
                <a:gd name="T16" fmla="*/ 14 w 49"/>
                <a:gd name="T17" fmla="*/ 57 h 75"/>
                <a:gd name="T18" fmla="*/ 14 w 49"/>
                <a:gd name="T19" fmla="*/ 57 h 75"/>
                <a:gd name="T20" fmla="*/ 14 w 49"/>
                <a:gd name="T21" fmla="*/ 57 h 75"/>
                <a:gd name="T22" fmla="*/ 0 w 49"/>
                <a:gd name="T23" fmla="*/ 95 h 75"/>
                <a:gd name="T24" fmla="*/ 14 w 49"/>
                <a:gd name="T25" fmla="*/ 115 h 75"/>
                <a:gd name="T26" fmla="*/ 30 w 49"/>
                <a:gd name="T27" fmla="*/ 115 h 75"/>
                <a:gd name="T28" fmla="*/ 45 w 49"/>
                <a:gd name="T29" fmla="*/ 95 h 75"/>
                <a:gd name="T30" fmla="*/ 59 w 49"/>
                <a:gd name="T31" fmla="*/ 115 h 75"/>
                <a:gd name="T32" fmla="*/ 59 w 49"/>
                <a:gd name="T33" fmla="*/ 95 h 75"/>
                <a:gd name="T34" fmla="*/ 59 w 49"/>
                <a:gd name="T35" fmla="*/ 77 h 75"/>
                <a:gd name="T36" fmla="*/ 59 w 49"/>
                <a:gd name="T37" fmla="*/ 77 h 75"/>
                <a:gd name="T38" fmla="*/ 59 w 49"/>
                <a:gd name="T39" fmla="*/ 57 h 75"/>
                <a:gd name="T40" fmla="*/ 45 w 49"/>
                <a:gd name="T41" fmla="*/ 57 h 75"/>
                <a:gd name="T42" fmla="*/ 45 w 49"/>
                <a:gd name="T43" fmla="*/ 57 h 75"/>
                <a:gd name="T44" fmla="*/ 45 w 49"/>
                <a:gd name="T45" fmla="*/ 38 h 75"/>
                <a:gd name="T46" fmla="*/ 45 w 49"/>
                <a:gd name="T47" fmla="*/ 20 h 75"/>
                <a:gd name="T48" fmla="*/ 59 w 49"/>
                <a:gd name="T49" fmla="*/ 20 h 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
                <a:gd name="T76" fmla="*/ 0 h 75"/>
                <a:gd name="T77" fmla="*/ 49 w 49"/>
                <a:gd name="T78" fmla="*/ 75 h 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 h="75">
                  <a:moveTo>
                    <a:pt x="49" y="13"/>
                  </a:moveTo>
                  <a:lnTo>
                    <a:pt x="49" y="0"/>
                  </a:lnTo>
                  <a:lnTo>
                    <a:pt x="37" y="13"/>
                  </a:lnTo>
                  <a:lnTo>
                    <a:pt x="25" y="13"/>
                  </a:lnTo>
                  <a:lnTo>
                    <a:pt x="25" y="25"/>
                  </a:lnTo>
                  <a:lnTo>
                    <a:pt x="12" y="25"/>
                  </a:lnTo>
                  <a:lnTo>
                    <a:pt x="12" y="37"/>
                  </a:lnTo>
                  <a:lnTo>
                    <a:pt x="0" y="62"/>
                  </a:lnTo>
                  <a:lnTo>
                    <a:pt x="12" y="75"/>
                  </a:lnTo>
                  <a:lnTo>
                    <a:pt x="25" y="75"/>
                  </a:lnTo>
                  <a:lnTo>
                    <a:pt x="37" y="62"/>
                  </a:lnTo>
                  <a:lnTo>
                    <a:pt x="49" y="75"/>
                  </a:lnTo>
                  <a:lnTo>
                    <a:pt x="49" y="62"/>
                  </a:lnTo>
                  <a:lnTo>
                    <a:pt x="49" y="50"/>
                  </a:lnTo>
                  <a:lnTo>
                    <a:pt x="49" y="37"/>
                  </a:lnTo>
                  <a:lnTo>
                    <a:pt x="37" y="37"/>
                  </a:lnTo>
                  <a:lnTo>
                    <a:pt x="37" y="25"/>
                  </a:lnTo>
                  <a:lnTo>
                    <a:pt x="37" y="13"/>
                  </a:lnTo>
                  <a:lnTo>
                    <a:pt x="49" y="13"/>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74" name="Freeform 202"/>
            <p:cNvSpPr>
              <a:spLocks/>
            </p:cNvSpPr>
            <p:nvPr/>
          </p:nvSpPr>
          <p:spPr bwMode="auto">
            <a:xfrm>
              <a:off x="2444" y="1636"/>
              <a:ext cx="31" cy="39"/>
            </a:xfrm>
            <a:custGeom>
              <a:avLst/>
              <a:gdLst>
                <a:gd name="T0" fmla="*/ 31 w 25"/>
                <a:gd name="T1" fmla="*/ 0 h 25"/>
                <a:gd name="T2" fmla="*/ 31 w 25"/>
                <a:gd name="T3" fmla="*/ 0 h 25"/>
                <a:gd name="T4" fmla="*/ 31 w 25"/>
                <a:gd name="T5" fmla="*/ 19 h 25"/>
                <a:gd name="T6" fmla="*/ 31 w 25"/>
                <a:gd name="T7" fmla="*/ 19 h 25"/>
                <a:gd name="T8" fmla="*/ 31 w 25"/>
                <a:gd name="T9" fmla="*/ 39 h 25"/>
                <a:gd name="T10" fmla="*/ 15 w 25"/>
                <a:gd name="T11" fmla="*/ 39 h 25"/>
                <a:gd name="T12" fmla="*/ 0 w 25"/>
                <a:gd name="T13" fmla="*/ 39 h 25"/>
                <a:gd name="T14" fmla="*/ 0 w 25"/>
                <a:gd name="T15" fmla="*/ 39 h 25"/>
                <a:gd name="T16" fmla="*/ 15 w 25"/>
                <a:gd name="T17" fmla="*/ 19 h 25"/>
                <a:gd name="T18" fmla="*/ 15 w 25"/>
                <a:gd name="T19" fmla="*/ 0 h 25"/>
                <a:gd name="T20" fmla="*/ 15 w 25"/>
                <a:gd name="T21" fmla="*/ 0 h 25"/>
                <a:gd name="T22" fmla="*/ 15 w 25"/>
                <a:gd name="T23" fmla="*/ 0 h 25"/>
                <a:gd name="T24" fmla="*/ 31 w 25"/>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25"/>
                <a:gd name="T41" fmla="*/ 25 w 25"/>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25">
                  <a:moveTo>
                    <a:pt x="25" y="0"/>
                  </a:moveTo>
                  <a:lnTo>
                    <a:pt x="25" y="0"/>
                  </a:lnTo>
                  <a:lnTo>
                    <a:pt x="25" y="12"/>
                  </a:lnTo>
                  <a:lnTo>
                    <a:pt x="25" y="25"/>
                  </a:lnTo>
                  <a:lnTo>
                    <a:pt x="12" y="25"/>
                  </a:lnTo>
                  <a:lnTo>
                    <a:pt x="0" y="25"/>
                  </a:lnTo>
                  <a:lnTo>
                    <a:pt x="12" y="12"/>
                  </a:lnTo>
                  <a:lnTo>
                    <a:pt x="12" y="0"/>
                  </a:lnTo>
                  <a:lnTo>
                    <a:pt x="25"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75" name="Freeform 203"/>
            <p:cNvSpPr>
              <a:spLocks/>
            </p:cNvSpPr>
            <p:nvPr/>
          </p:nvSpPr>
          <p:spPr bwMode="auto">
            <a:xfrm>
              <a:off x="2429" y="1579"/>
              <a:ext cx="120" cy="134"/>
            </a:xfrm>
            <a:custGeom>
              <a:avLst/>
              <a:gdLst>
                <a:gd name="T0" fmla="*/ 46 w 100"/>
                <a:gd name="T1" fmla="*/ 37 h 87"/>
                <a:gd name="T2" fmla="*/ 46 w 100"/>
                <a:gd name="T3" fmla="*/ 37 h 87"/>
                <a:gd name="T4" fmla="*/ 46 w 100"/>
                <a:gd name="T5" fmla="*/ 18 h 87"/>
                <a:gd name="T6" fmla="*/ 60 w 100"/>
                <a:gd name="T7" fmla="*/ 18 h 87"/>
                <a:gd name="T8" fmla="*/ 60 w 100"/>
                <a:gd name="T9" fmla="*/ 0 h 87"/>
                <a:gd name="T10" fmla="*/ 60 w 100"/>
                <a:gd name="T11" fmla="*/ 0 h 87"/>
                <a:gd name="T12" fmla="*/ 74 w 100"/>
                <a:gd name="T13" fmla="*/ 0 h 87"/>
                <a:gd name="T14" fmla="*/ 60 w 100"/>
                <a:gd name="T15" fmla="*/ 18 h 87"/>
                <a:gd name="T16" fmla="*/ 90 w 100"/>
                <a:gd name="T17" fmla="*/ 18 h 87"/>
                <a:gd name="T18" fmla="*/ 90 w 100"/>
                <a:gd name="T19" fmla="*/ 37 h 87"/>
                <a:gd name="T20" fmla="*/ 90 w 100"/>
                <a:gd name="T21" fmla="*/ 37 h 87"/>
                <a:gd name="T22" fmla="*/ 90 w 100"/>
                <a:gd name="T23" fmla="*/ 57 h 87"/>
                <a:gd name="T24" fmla="*/ 104 w 100"/>
                <a:gd name="T25" fmla="*/ 57 h 87"/>
                <a:gd name="T26" fmla="*/ 120 w 100"/>
                <a:gd name="T27" fmla="*/ 75 h 87"/>
                <a:gd name="T28" fmla="*/ 120 w 100"/>
                <a:gd name="T29" fmla="*/ 95 h 87"/>
                <a:gd name="T30" fmla="*/ 104 w 100"/>
                <a:gd name="T31" fmla="*/ 95 h 87"/>
                <a:gd name="T32" fmla="*/ 104 w 100"/>
                <a:gd name="T33" fmla="*/ 114 h 87"/>
                <a:gd name="T34" fmla="*/ 104 w 100"/>
                <a:gd name="T35" fmla="*/ 114 h 87"/>
                <a:gd name="T36" fmla="*/ 90 w 100"/>
                <a:gd name="T37" fmla="*/ 134 h 87"/>
                <a:gd name="T38" fmla="*/ 90 w 100"/>
                <a:gd name="T39" fmla="*/ 114 h 87"/>
                <a:gd name="T40" fmla="*/ 74 w 100"/>
                <a:gd name="T41" fmla="*/ 134 h 87"/>
                <a:gd name="T42" fmla="*/ 46 w 100"/>
                <a:gd name="T43" fmla="*/ 134 h 87"/>
                <a:gd name="T44" fmla="*/ 46 w 100"/>
                <a:gd name="T45" fmla="*/ 114 h 87"/>
                <a:gd name="T46" fmla="*/ 16 w 100"/>
                <a:gd name="T47" fmla="*/ 134 h 87"/>
                <a:gd name="T48" fmla="*/ 0 w 100"/>
                <a:gd name="T49" fmla="*/ 134 h 87"/>
                <a:gd name="T50" fmla="*/ 0 w 100"/>
                <a:gd name="T51" fmla="*/ 114 h 87"/>
                <a:gd name="T52" fmla="*/ 16 w 100"/>
                <a:gd name="T53" fmla="*/ 114 h 87"/>
                <a:gd name="T54" fmla="*/ 16 w 100"/>
                <a:gd name="T55" fmla="*/ 95 h 87"/>
                <a:gd name="T56" fmla="*/ 30 w 100"/>
                <a:gd name="T57" fmla="*/ 95 h 87"/>
                <a:gd name="T58" fmla="*/ 46 w 100"/>
                <a:gd name="T59" fmla="*/ 95 h 87"/>
                <a:gd name="T60" fmla="*/ 46 w 100"/>
                <a:gd name="T61" fmla="*/ 75 h 87"/>
                <a:gd name="T62" fmla="*/ 46 w 100"/>
                <a:gd name="T63" fmla="*/ 57 h 87"/>
                <a:gd name="T64" fmla="*/ 46 w 100"/>
                <a:gd name="T65" fmla="*/ 57 h 87"/>
                <a:gd name="T66" fmla="*/ 46 w 100"/>
                <a:gd name="T67" fmla="*/ 57 h 87"/>
                <a:gd name="T68" fmla="*/ 46 w 100"/>
                <a:gd name="T69" fmla="*/ 37 h 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0"/>
                <a:gd name="T106" fmla="*/ 0 h 87"/>
                <a:gd name="T107" fmla="*/ 100 w 100"/>
                <a:gd name="T108" fmla="*/ 87 h 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0" h="87">
                  <a:moveTo>
                    <a:pt x="38" y="24"/>
                  </a:moveTo>
                  <a:lnTo>
                    <a:pt x="38" y="24"/>
                  </a:lnTo>
                  <a:lnTo>
                    <a:pt x="38" y="12"/>
                  </a:lnTo>
                  <a:lnTo>
                    <a:pt x="50" y="12"/>
                  </a:lnTo>
                  <a:lnTo>
                    <a:pt x="50" y="0"/>
                  </a:lnTo>
                  <a:lnTo>
                    <a:pt x="62" y="0"/>
                  </a:lnTo>
                  <a:lnTo>
                    <a:pt x="50" y="12"/>
                  </a:lnTo>
                  <a:lnTo>
                    <a:pt x="75" y="12"/>
                  </a:lnTo>
                  <a:lnTo>
                    <a:pt x="75" y="24"/>
                  </a:lnTo>
                  <a:lnTo>
                    <a:pt x="75" y="37"/>
                  </a:lnTo>
                  <a:lnTo>
                    <a:pt x="87" y="37"/>
                  </a:lnTo>
                  <a:lnTo>
                    <a:pt x="100" y="49"/>
                  </a:lnTo>
                  <a:lnTo>
                    <a:pt x="100" y="62"/>
                  </a:lnTo>
                  <a:lnTo>
                    <a:pt x="87" y="62"/>
                  </a:lnTo>
                  <a:lnTo>
                    <a:pt x="87" y="74"/>
                  </a:lnTo>
                  <a:lnTo>
                    <a:pt x="75" y="87"/>
                  </a:lnTo>
                  <a:lnTo>
                    <a:pt x="75" y="74"/>
                  </a:lnTo>
                  <a:lnTo>
                    <a:pt x="62" y="87"/>
                  </a:lnTo>
                  <a:lnTo>
                    <a:pt x="38" y="87"/>
                  </a:lnTo>
                  <a:lnTo>
                    <a:pt x="38" y="74"/>
                  </a:lnTo>
                  <a:lnTo>
                    <a:pt x="13" y="87"/>
                  </a:lnTo>
                  <a:lnTo>
                    <a:pt x="0" y="87"/>
                  </a:lnTo>
                  <a:lnTo>
                    <a:pt x="0" y="74"/>
                  </a:lnTo>
                  <a:lnTo>
                    <a:pt x="13" y="74"/>
                  </a:lnTo>
                  <a:lnTo>
                    <a:pt x="13" y="62"/>
                  </a:lnTo>
                  <a:lnTo>
                    <a:pt x="25" y="62"/>
                  </a:lnTo>
                  <a:lnTo>
                    <a:pt x="38" y="62"/>
                  </a:lnTo>
                  <a:lnTo>
                    <a:pt x="38" y="49"/>
                  </a:lnTo>
                  <a:lnTo>
                    <a:pt x="38" y="37"/>
                  </a:lnTo>
                  <a:lnTo>
                    <a:pt x="38" y="24"/>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76" name="Freeform 204"/>
            <p:cNvSpPr>
              <a:spLocks/>
            </p:cNvSpPr>
            <p:nvPr/>
          </p:nvSpPr>
          <p:spPr bwMode="auto">
            <a:xfrm>
              <a:off x="2444" y="1483"/>
              <a:ext cx="45" cy="133"/>
            </a:xfrm>
            <a:custGeom>
              <a:avLst/>
              <a:gdLst>
                <a:gd name="T0" fmla="*/ 30 w 37"/>
                <a:gd name="T1" fmla="*/ 133 h 87"/>
                <a:gd name="T2" fmla="*/ 30 w 37"/>
                <a:gd name="T3" fmla="*/ 115 h 87"/>
                <a:gd name="T4" fmla="*/ 30 w 37"/>
                <a:gd name="T5" fmla="*/ 115 h 87"/>
                <a:gd name="T6" fmla="*/ 15 w 37"/>
                <a:gd name="T7" fmla="*/ 115 h 87"/>
                <a:gd name="T8" fmla="*/ 0 w 37"/>
                <a:gd name="T9" fmla="*/ 96 h 87"/>
                <a:gd name="T10" fmla="*/ 0 w 37"/>
                <a:gd name="T11" fmla="*/ 76 h 87"/>
                <a:gd name="T12" fmla="*/ 0 w 37"/>
                <a:gd name="T13" fmla="*/ 58 h 87"/>
                <a:gd name="T14" fmla="*/ 0 w 37"/>
                <a:gd name="T15" fmla="*/ 76 h 87"/>
                <a:gd name="T16" fmla="*/ 0 w 37"/>
                <a:gd name="T17" fmla="*/ 58 h 87"/>
                <a:gd name="T18" fmla="*/ 0 w 37"/>
                <a:gd name="T19" fmla="*/ 58 h 87"/>
                <a:gd name="T20" fmla="*/ 0 w 37"/>
                <a:gd name="T21" fmla="*/ 38 h 87"/>
                <a:gd name="T22" fmla="*/ 0 w 37"/>
                <a:gd name="T23" fmla="*/ 20 h 87"/>
                <a:gd name="T24" fmla="*/ 0 w 37"/>
                <a:gd name="T25" fmla="*/ 20 h 87"/>
                <a:gd name="T26" fmla="*/ 0 w 37"/>
                <a:gd name="T27" fmla="*/ 0 h 87"/>
                <a:gd name="T28" fmla="*/ 15 w 37"/>
                <a:gd name="T29" fmla="*/ 0 h 87"/>
                <a:gd name="T30" fmla="*/ 30 w 37"/>
                <a:gd name="T31" fmla="*/ 0 h 87"/>
                <a:gd name="T32" fmla="*/ 30 w 37"/>
                <a:gd name="T33" fmla="*/ 20 h 87"/>
                <a:gd name="T34" fmla="*/ 30 w 37"/>
                <a:gd name="T35" fmla="*/ 20 h 87"/>
                <a:gd name="T36" fmla="*/ 15 w 37"/>
                <a:gd name="T37" fmla="*/ 38 h 87"/>
                <a:gd name="T38" fmla="*/ 30 w 37"/>
                <a:gd name="T39" fmla="*/ 38 h 87"/>
                <a:gd name="T40" fmla="*/ 30 w 37"/>
                <a:gd name="T41" fmla="*/ 38 h 87"/>
                <a:gd name="T42" fmla="*/ 45 w 37"/>
                <a:gd name="T43" fmla="*/ 38 h 87"/>
                <a:gd name="T44" fmla="*/ 30 w 37"/>
                <a:gd name="T45" fmla="*/ 76 h 87"/>
                <a:gd name="T46" fmla="*/ 45 w 37"/>
                <a:gd name="T47" fmla="*/ 76 h 87"/>
                <a:gd name="T48" fmla="*/ 45 w 37"/>
                <a:gd name="T49" fmla="*/ 96 h 87"/>
                <a:gd name="T50" fmla="*/ 45 w 37"/>
                <a:gd name="T51" fmla="*/ 96 h 87"/>
                <a:gd name="T52" fmla="*/ 45 w 37"/>
                <a:gd name="T53" fmla="*/ 115 h 87"/>
                <a:gd name="T54" fmla="*/ 30 w 37"/>
                <a:gd name="T55" fmla="*/ 115 h 87"/>
                <a:gd name="T56" fmla="*/ 30 w 37"/>
                <a:gd name="T57" fmla="*/ 133 h 87"/>
                <a:gd name="T58" fmla="*/ 30 w 37"/>
                <a:gd name="T59" fmla="*/ 133 h 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87"/>
                <a:gd name="T92" fmla="*/ 37 w 37"/>
                <a:gd name="T93" fmla="*/ 87 h 8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87">
                  <a:moveTo>
                    <a:pt x="25" y="87"/>
                  </a:moveTo>
                  <a:lnTo>
                    <a:pt x="25" y="75"/>
                  </a:lnTo>
                  <a:lnTo>
                    <a:pt x="12" y="75"/>
                  </a:lnTo>
                  <a:lnTo>
                    <a:pt x="0" y="63"/>
                  </a:lnTo>
                  <a:lnTo>
                    <a:pt x="0" y="50"/>
                  </a:lnTo>
                  <a:lnTo>
                    <a:pt x="0" y="38"/>
                  </a:lnTo>
                  <a:lnTo>
                    <a:pt x="0" y="50"/>
                  </a:lnTo>
                  <a:lnTo>
                    <a:pt x="0" y="38"/>
                  </a:lnTo>
                  <a:lnTo>
                    <a:pt x="0" y="25"/>
                  </a:lnTo>
                  <a:lnTo>
                    <a:pt x="0" y="13"/>
                  </a:lnTo>
                  <a:lnTo>
                    <a:pt x="0" y="0"/>
                  </a:lnTo>
                  <a:lnTo>
                    <a:pt x="12" y="0"/>
                  </a:lnTo>
                  <a:lnTo>
                    <a:pt x="25" y="0"/>
                  </a:lnTo>
                  <a:lnTo>
                    <a:pt x="25" y="13"/>
                  </a:lnTo>
                  <a:lnTo>
                    <a:pt x="12" y="25"/>
                  </a:lnTo>
                  <a:lnTo>
                    <a:pt x="25" y="25"/>
                  </a:lnTo>
                  <a:lnTo>
                    <a:pt x="37" y="25"/>
                  </a:lnTo>
                  <a:lnTo>
                    <a:pt x="25" y="50"/>
                  </a:lnTo>
                  <a:lnTo>
                    <a:pt x="37" y="50"/>
                  </a:lnTo>
                  <a:lnTo>
                    <a:pt x="37" y="63"/>
                  </a:lnTo>
                  <a:lnTo>
                    <a:pt x="37" y="75"/>
                  </a:lnTo>
                  <a:lnTo>
                    <a:pt x="25" y="75"/>
                  </a:lnTo>
                  <a:lnTo>
                    <a:pt x="25" y="87"/>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77" name="Freeform 205"/>
            <p:cNvSpPr>
              <a:spLocks/>
            </p:cNvSpPr>
            <p:nvPr/>
          </p:nvSpPr>
          <p:spPr bwMode="auto">
            <a:xfrm>
              <a:off x="3699" y="1636"/>
              <a:ext cx="941" cy="859"/>
            </a:xfrm>
            <a:custGeom>
              <a:avLst/>
              <a:gdLst>
                <a:gd name="T0" fmla="*/ 75 w 782"/>
                <a:gd name="T1" fmla="*/ 515 h 559"/>
                <a:gd name="T2" fmla="*/ 75 w 782"/>
                <a:gd name="T3" fmla="*/ 573 h 559"/>
                <a:gd name="T4" fmla="*/ 89 w 782"/>
                <a:gd name="T5" fmla="*/ 630 h 559"/>
                <a:gd name="T6" fmla="*/ 179 w 782"/>
                <a:gd name="T7" fmla="*/ 668 h 559"/>
                <a:gd name="T8" fmla="*/ 268 w 782"/>
                <a:gd name="T9" fmla="*/ 687 h 559"/>
                <a:gd name="T10" fmla="*/ 359 w 782"/>
                <a:gd name="T11" fmla="*/ 668 h 559"/>
                <a:gd name="T12" fmla="*/ 433 w 782"/>
                <a:gd name="T13" fmla="*/ 687 h 559"/>
                <a:gd name="T14" fmla="*/ 462 w 782"/>
                <a:gd name="T15" fmla="*/ 784 h 559"/>
                <a:gd name="T16" fmla="*/ 508 w 782"/>
                <a:gd name="T17" fmla="*/ 821 h 559"/>
                <a:gd name="T18" fmla="*/ 567 w 782"/>
                <a:gd name="T19" fmla="*/ 821 h 559"/>
                <a:gd name="T20" fmla="*/ 612 w 782"/>
                <a:gd name="T21" fmla="*/ 859 h 559"/>
                <a:gd name="T22" fmla="*/ 671 w 782"/>
                <a:gd name="T23" fmla="*/ 821 h 559"/>
                <a:gd name="T24" fmla="*/ 732 w 782"/>
                <a:gd name="T25" fmla="*/ 784 h 559"/>
                <a:gd name="T26" fmla="*/ 792 w 782"/>
                <a:gd name="T27" fmla="*/ 707 h 559"/>
                <a:gd name="T28" fmla="*/ 806 w 782"/>
                <a:gd name="T29" fmla="*/ 630 h 559"/>
                <a:gd name="T30" fmla="*/ 776 w 782"/>
                <a:gd name="T31" fmla="*/ 612 h 559"/>
                <a:gd name="T32" fmla="*/ 792 w 782"/>
                <a:gd name="T33" fmla="*/ 573 h 559"/>
                <a:gd name="T34" fmla="*/ 746 w 782"/>
                <a:gd name="T35" fmla="*/ 496 h 559"/>
                <a:gd name="T36" fmla="*/ 762 w 782"/>
                <a:gd name="T37" fmla="*/ 439 h 559"/>
                <a:gd name="T38" fmla="*/ 716 w 782"/>
                <a:gd name="T39" fmla="*/ 439 h 559"/>
                <a:gd name="T40" fmla="*/ 762 w 782"/>
                <a:gd name="T41" fmla="*/ 363 h 559"/>
                <a:gd name="T42" fmla="*/ 762 w 782"/>
                <a:gd name="T43" fmla="*/ 420 h 559"/>
                <a:gd name="T44" fmla="*/ 836 w 782"/>
                <a:gd name="T45" fmla="*/ 363 h 559"/>
                <a:gd name="T46" fmla="*/ 866 w 782"/>
                <a:gd name="T47" fmla="*/ 306 h 559"/>
                <a:gd name="T48" fmla="*/ 895 w 782"/>
                <a:gd name="T49" fmla="*/ 247 h 559"/>
                <a:gd name="T50" fmla="*/ 941 w 782"/>
                <a:gd name="T51" fmla="*/ 172 h 559"/>
                <a:gd name="T52" fmla="*/ 866 w 782"/>
                <a:gd name="T53" fmla="*/ 152 h 559"/>
                <a:gd name="T54" fmla="*/ 821 w 782"/>
                <a:gd name="T55" fmla="*/ 114 h 559"/>
                <a:gd name="T56" fmla="*/ 746 w 782"/>
                <a:gd name="T57" fmla="*/ 0 h 559"/>
                <a:gd name="T58" fmla="*/ 687 w 782"/>
                <a:gd name="T59" fmla="*/ 57 h 559"/>
                <a:gd name="T60" fmla="*/ 641 w 782"/>
                <a:gd name="T61" fmla="*/ 134 h 559"/>
                <a:gd name="T62" fmla="*/ 687 w 782"/>
                <a:gd name="T63" fmla="*/ 172 h 559"/>
                <a:gd name="T64" fmla="*/ 702 w 782"/>
                <a:gd name="T65" fmla="*/ 229 h 559"/>
                <a:gd name="T66" fmla="*/ 582 w 782"/>
                <a:gd name="T67" fmla="*/ 286 h 559"/>
                <a:gd name="T68" fmla="*/ 492 w 782"/>
                <a:gd name="T69" fmla="*/ 363 h 559"/>
                <a:gd name="T70" fmla="*/ 403 w 782"/>
                <a:gd name="T71" fmla="*/ 344 h 559"/>
                <a:gd name="T72" fmla="*/ 283 w 782"/>
                <a:gd name="T73" fmla="*/ 286 h 559"/>
                <a:gd name="T74" fmla="*/ 224 w 782"/>
                <a:gd name="T75" fmla="*/ 211 h 559"/>
                <a:gd name="T76" fmla="*/ 164 w 782"/>
                <a:gd name="T77" fmla="*/ 229 h 559"/>
                <a:gd name="T78" fmla="*/ 119 w 782"/>
                <a:gd name="T79" fmla="*/ 286 h 559"/>
                <a:gd name="T80" fmla="*/ 103 w 782"/>
                <a:gd name="T81" fmla="*/ 344 h 559"/>
                <a:gd name="T82" fmla="*/ 29 w 782"/>
                <a:gd name="T83" fmla="*/ 401 h 5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2"/>
                <a:gd name="T127" fmla="*/ 0 h 559"/>
                <a:gd name="T128" fmla="*/ 782 w 782"/>
                <a:gd name="T129" fmla="*/ 559 h 5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2" h="559">
                  <a:moveTo>
                    <a:pt x="12" y="311"/>
                  </a:moveTo>
                  <a:lnTo>
                    <a:pt x="24" y="335"/>
                  </a:lnTo>
                  <a:lnTo>
                    <a:pt x="62" y="335"/>
                  </a:lnTo>
                  <a:lnTo>
                    <a:pt x="74" y="323"/>
                  </a:lnTo>
                  <a:lnTo>
                    <a:pt x="74" y="348"/>
                  </a:lnTo>
                  <a:lnTo>
                    <a:pt x="62" y="373"/>
                  </a:lnTo>
                  <a:lnTo>
                    <a:pt x="62" y="385"/>
                  </a:lnTo>
                  <a:lnTo>
                    <a:pt x="74" y="398"/>
                  </a:lnTo>
                  <a:lnTo>
                    <a:pt x="74" y="410"/>
                  </a:lnTo>
                  <a:lnTo>
                    <a:pt x="99" y="410"/>
                  </a:lnTo>
                  <a:lnTo>
                    <a:pt x="124" y="423"/>
                  </a:lnTo>
                  <a:lnTo>
                    <a:pt x="149" y="435"/>
                  </a:lnTo>
                  <a:lnTo>
                    <a:pt x="186" y="435"/>
                  </a:lnTo>
                  <a:lnTo>
                    <a:pt x="186" y="447"/>
                  </a:lnTo>
                  <a:lnTo>
                    <a:pt x="223" y="447"/>
                  </a:lnTo>
                  <a:lnTo>
                    <a:pt x="248" y="447"/>
                  </a:lnTo>
                  <a:lnTo>
                    <a:pt x="273" y="447"/>
                  </a:lnTo>
                  <a:lnTo>
                    <a:pt x="298" y="435"/>
                  </a:lnTo>
                  <a:lnTo>
                    <a:pt x="322" y="435"/>
                  </a:lnTo>
                  <a:lnTo>
                    <a:pt x="360" y="447"/>
                  </a:lnTo>
                  <a:lnTo>
                    <a:pt x="372" y="472"/>
                  </a:lnTo>
                  <a:lnTo>
                    <a:pt x="372" y="485"/>
                  </a:lnTo>
                  <a:lnTo>
                    <a:pt x="384" y="510"/>
                  </a:lnTo>
                  <a:lnTo>
                    <a:pt x="409" y="510"/>
                  </a:lnTo>
                  <a:lnTo>
                    <a:pt x="409" y="534"/>
                  </a:lnTo>
                  <a:lnTo>
                    <a:pt x="422" y="534"/>
                  </a:lnTo>
                  <a:lnTo>
                    <a:pt x="446" y="522"/>
                  </a:lnTo>
                  <a:lnTo>
                    <a:pt x="471" y="522"/>
                  </a:lnTo>
                  <a:lnTo>
                    <a:pt x="471" y="534"/>
                  </a:lnTo>
                  <a:lnTo>
                    <a:pt x="484" y="534"/>
                  </a:lnTo>
                  <a:lnTo>
                    <a:pt x="509" y="534"/>
                  </a:lnTo>
                  <a:lnTo>
                    <a:pt x="509" y="559"/>
                  </a:lnTo>
                  <a:lnTo>
                    <a:pt x="533" y="559"/>
                  </a:lnTo>
                  <a:lnTo>
                    <a:pt x="533" y="534"/>
                  </a:lnTo>
                  <a:lnTo>
                    <a:pt x="558" y="534"/>
                  </a:lnTo>
                  <a:lnTo>
                    <a:pt x="571" y="522"/>
                  </a:lnTo>
                  <a:lnTo>
                    <a:pt x="583" y="522"/>
                  </a:lnTo>
                  <a:lnTo>
                    <a:pt x="608" y="510"/>
                  </a:lnTo>
                  <a:lnTo>
                    <a:pt x="645" y="485"/>
                  </a:lnTo>
                  <a:lnTo>
                    <a:pt x="645" y="472"/>
                  </a:lnTo>
                  <a:lnTo>
                    <a:pt x="658" y="460"/>
                  </a:lnTo>
                  <a:lnTo>
                    <a:pt x="658" y="447"/>
                  </a:lnTo>
                  <a:lnTo>
                    <a:pt x="670" y="423"/>
                  </a:lnTo>
                  <a:lnTo>
                    <a:pt x="670" y="410"/>
                  </a:lnTo>
                  <a:lnTo>
                    <a:pt x="658" y="423"/>
                  </a:lnTo>
                  <a:lnTo>
                    <a:pt x="645" y="410"/>
                  </a:lnTo>
                  <a:lnTo>
                    <a:pt x="645" y="398"/>
                  </a:lnTo>
                  <a:lnTo>
                    <a:pt x="633" y="385"/>
                  </a:lnTo>
                  <a:lnTo>
                    <a:pt x="658" y="385"/>
                  </a:lnTo>
                  <a:lnTo>
                    <a:pt x="658" y="373"/>
                  </a:lnTo>
                  <a:lnTo>
                    <a:pt x="633" y="348"/>
                  </a:lnTo>
                  <a:lnTo>
                    <a:pt x="620" y="335"/>
                  </a:lnTo>
                  <a:lnTo>
                    <a:pt x="620" y="323"/>
                  </a:lnTo>
                  <a:lnTo>
                    <a:pt x="645" y="311"/>
                  </a:lnTo>
                  <a:lnTo>
                    <a:pt x="633" y="298"/>
                  </a:lnTo>
                  <a:lnTo>
                    <a:pt x="633" y="286"/>
                  </a:lnTo>
                  <a:lnTo>
                    <a:pt x="620" y="311"/>
                  </a:lnTo>
                  <a:lnTo>
                    <a:pt x="595" y="298"/>
                  </a:lnTo>
                  <a:lnTo>
                    <a:pt x="595" y="286"/>
                  </a:lnTo>
                  <a:lnTo>
                    <a:pt x="595" y="273"/>
                  </a:lnTo>
                  <a:lnTo>
                    <a:pt x="620" y="261"/>
                  </a:lnTo>
                  <a:lnTo>
                    <a:pt x="633" y="236"/>
                  </a:lnTo>
                  <a:lnTo>
                    <a:pt x="633" y="261"/>
                  </a:lnTo>
                  <a:lnTo>
                    <a:pt x="633" y="273"/>
                  </a:lnTo>
                  <a:lnTo>
                    <a:pt x="658" y="261"/>
                  </a:lnTo>
                  <a:lnTo>
                    <a:pt x="682" y="248"/>
                  </a:lnTo>
                  <a:lnTo>
                    <a:pt x="695" y="236"/>
                  </a:lnTo>
                  <a:lnTo>
                    <a:pt x="707" y="224"/>
                  </a:lnTo>
                  <a:lnTo>
                    <a:pt x="720" y="211"/>
                  </a:lnTo>
                  <a:lnTo>
                    <a:pt x="720" y="199"/>
                  </a:lnTo>
                  <a:lnTo>
                    <a:pt x="744" y="186"/>
                  </a:lnTo>
                  <a:lnTo>
                    <a:pt x="744" y="174"/>
                  </a:lnTo>
                  <a:lnTo>
                    <a:pt x="744" y="161"/>
                  </a:lnTo>
                  <a:lnTo>
                    <a:pt x="757" y="149"/>
                  </a:lnTo>
                  <a:lnTo>
                    <a:pt x="769" y="149"/>
                  </a:lnTo>
                  <a:lnTo>
                    <a:pt x="782" y="112"/>
                  </a:lnTo>
                  <a:lnTo>
                    <a:pt x="769" y="87"/>
                  </a:lnTo>
                  <a:lnTo>
                    <a:pt x="744" y="99"/>
                  </a:lnTo>
                  <a:lnTo>
                    <a:pt x="720" y="99"/>
                  </a:lnTo>
                  <a:lnTo>
                    <a:pt x="720" y="87"/>
                  </a:lnTo>
                  <a:lnTo>
                    <a:pt x="707" y="74"/>
                  </a:lnTo>
                  <a:lnTo>
                    <a:pt x="682" y="74"/>
                  </a:lnTo>
                  <a:lnTo>
                    <a:pt x="645" y="37"/>
                  </a:lnTo>
                  <a:lnTo>
                    <a:pt x="633" y="12"/>
                  </a:lnTo>
                  <a:lnTo>
                    <a:pt x="620" y="0"/>
                  </a:lnTo>
                  <a:lnTo>
                    <a:pt x="558" y="25"/>
                  </a:lnTo>
                  <a:lnTo>
                    <a:pt x="571" y="25"/>
                  </a:lnTo>
                  <a:lnTo>
                    <a:pt x="571" y="37"/>
                  </a:lnTo>
                  <a:lnTo>
                    <a:pt x="571" y="62"/>
                  </a:lnTo>
                  <a:lnTo>
                    <a:pt x="546" y="87"/>
                  </a:lnTo>
                  <a:lnTo>
                    <a:pt x="533" y="87"/>
                  </a:lnTo>
                  <a:lnTo>
                    <a:pt x="533" y="112"/>
                  </a:lnTo>
                  <a:lnTo>
                    <a:pt x="558" y="112"/>
                  </a:lnTo>
                  <a:lnTo>
                    <a:pt x="571" y="112"/>
                  </a:lnTo>
                  <a:lnTo>
                    <a:pt x="583" y="124"/>
                  </a:lnTo>
                  <a:lnTo>
                    <a:pt x="583" y="137"/>
                  </a:lnTo>
                  <a:lnTo>
                    <a:pt x="583" y="149"/>
                  </a:lnTo>
                  <a:lnTo>
                    <a:pt x="558" y="149"/>
                  </a:lnTo>
                  <a:lnTo>
                    <a:pt x="533" y="174"/>
                  </a:lnTo>
                  <a:lnTo>
                    <a:pt x="484" y="186"/>
                  </a:lnTo>
                  <a:lnTo>
                    <a:pt x="484" y="199"/>
                  </a:lnTo>
                  <a:lnTo>
                    <a:pt x="459" y="224"/>
                  </a:lnTo>
                  <a:lnTo>
                    <a:pt x="409" y="236"/>
                  </a:lnTo>
                  <a:lnTo>
                    <a:pt x="397" y="236"/>
                  </a:lnTo>
                  <a:lnTo>
                    <a:pt x="347" y="224"/>
                  </a:lnTo>
                  <a:lnTo>
                    <a:pt x="335" y="224"/>
                  </a:lnTo>
                  <a:lnTo>
                    <a:pt x="298" y="224"/>
                  </a:lnTo>
                  <a:lnTo>
                    <a:pt x="260" y="186"/>
                  </a:lnTo>
                  <a:lnTo>
                    <a:pt x="235" y="186"/>
                  </a:lnTo>
                  <a:lnTo>
                    <a:pt x="198" y="186"/>
                  </a:lnTo>
                  <a:lnTo>
                    <a:pt x="198" y="149"/>
                  </a:lnTo>
                  <a:lnTo>
                    <a:pt x="186" y="137"/>
                  </a:lnTo>
                  <a:lnTo>
                    <a:pt x="161" y="137"/>
                  </a:lnTo>
                  <a:lnTo>
                    <a:pt x="149" y="124"/>
                  </a:lnTo>
                  <a:lnTo>
                    <a:pt x="136" y="149"/>
                  </a:lnTo>
                  <a:lnTo>
                    <a:pt x="111" y="149"/>
                  </a:lnTo>
                  <a:lnTo>
                    <a:pt x="86" y="174"/>
                  </a:lnTo>
                  <a:lnTo>
                    <a:pt x="99" y="186"/>
                  </a:lnTo>
                  <a:lnTo>
                    <a:pt x="62" y="186"/>
                  </a:lnTo>
                  <a:lnTo>
                    <a:pt x="86" y="211"/>
                  </a:lnTo>
                  <a:lnTo>
                    <a:pt x="86" y="224"/>
                  </a:lnTo>
                  <a:lnTo>
                    <a:pt x="62" y="236"/>
                  </a:lnTo>
                  <a:lnTo>
                    <a:pt x="49" y="261"/>
                  </a:lnTo>
                  <a:lnTo>
                    <a:pt x="24" y="261"/>
                  </a:lnTo>
                  <a:lnTo>
                    <a:pt x="0" y="273"/>
                  </a:lnTo>
                  <a:lnTo>
                    <a:pt x="12" y="311"/>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78" name="Freeform 206"/>
            <p:cNvSpPr>
              <a:spLocks/>
            </p:cNvSpPr>
            <p:nvPr/>
          </p:nvSpPr>
          <p:spPr bwMode="auto">
            <a:xfrm>
              <a:off x="3878" y="1732"/>
              <a:ext cx="522" cy="267"/>
            </a:xfrm>
            <a:custGeom>
              <a:avLst/>
              <a:gdLst>
                <a:gd name="T0" fmla="*/ 0 w 434"/>
                <a:gd name="T1" fmla="*/ 77 h 174"/>
                <a:gd name="T2" fmla="*/ 29 w 434"/>
                <a:gd name="T3" fmla="*/ 57 h 174"/>
                <a:gd name="T4" fmla="*/ 89 w 434"/>
                <a:gd name="T5" fmla="*/ 38 h 174"/>
                <a:gd name="T6" fmla="*/ 103 w 434"/>
                <a:gd name="T7" fmla="*/ 38 h 174"/>
                <a:gd name="T8" fmla="*/ 134 w 434"/>
                <a:gd name="T9" fmla="*/ 57 h 174"/>
                <a:gd name="T10" fmla="*/ 164 w 434"/>
                <a:gd name="T11" fmla="*/ 57 h 174"/>
                <a:gd name="T12" fmla="*/ 179 w 434"/>
                <a:gd name="T13" fmla="*/ 0 h 174"/>
                <a:gd name="T14" fmla="*/ 208 w 434"/>
                <a:gd name="T15" fmla="*/ 0 h 174"/>
                <a:gd name="T16" fmla="*/ 238 w 434"/>
                <a:gd name="T17" fmla="*/ 38 h 174"/>
                <a:gd name="T18" fmla="*/ 254 w 434"/>
                <a:gd name="T19" fmla="*/ 38 h 174"/>
                <a:gd name="T20" fmla="*/ 298 w 434"/>
                <a:gd name="T21" fmla="*/ 18 h 174"/>
                <a:gd name="T22" fmla="*/ 328 w 434"/>
                <a:gd name="T23" fmla="*/ 57 h 174"/>
                <a:gd name="T24" fmla="*/ 387 w 434"/>
                <a:gd name="T25" fmla="*/ 38 h 174"/>
                <a:gd name="T26" fmla="*/ 417 w 434"/>
                <a:gd name="T27" fmla="*/ 18 h 174"/>
                <a:gd name="T28" fmla="*/ 433 w 434"/>
                <a:gd name="T29" fmla="*/ 18 h 174"/>
                <a:gd name="T30" fmla="*/ 477 w 434"/>
                <a:gd name="T31" fmla="*/ 18 h 174"/>
                <a:gd name="T32" fmla="*/ 462 w 434"/>
                <a:gd name="T33" fmla="*/ 38 h 174"/>
                <a:gd name="T34" fmla="*/ 462 w 434"/>
                <a:gd name="T35" fmla="*/ 77 h 174"/>
                <a:gd name="T36" fmla="*/ 492 w 434"/>
                <a:gd name="T37" fmla="*/ 77 h 174"/>
                <a:gd name="T38" fmla="*/ 508 w 434"/>
                <a:gd name="T39" fmla="*/ 77 h 174"/>
                <a:gd name="T40" fmla="*/ 522 w 434"/>
                <a:gd name="T41" fmla="*/ 95 h 174"/>
                <a:gd name="T42" fmla="*/ 522 w 434"/>
                <a:gd name="T43" fmla="*/ 134 h 174"/>
                <a:gd name="T44" fmla="*/ 492 w 434"/>
                <a:gd name="T45" fmla="*/ 134 h 174"/>
                <a:gd name="T46" fmla="*/ 462 w 434"/>
                <a:gd name="T47" fmla="*/ 172 h 174"/>
                <a:gd name="T48" fmla="*/ 403 w 434"/>
                <a:gd name="T49" fmla="*/ 190 h 174"/>
                <a:gd name="T50" fmla="*/ 403 w 434"/>
                <a:gd name="T51" fmla="*/ 210 h 174"/>
                <a:gd name="T52" fmla="*/ 373 w 434"/>
                <a:gd name="T53" fmla="*/ 249 h 174"/>
                <a:gd name="T54" fmla="*/ 298 w 434"/>
                <a:gd name="T55" fmla="*/ 267 h 174"/>
                <a:gd name="T56" fmla="*/ 238 w 434"/>
                <a:gd name="T57" fmla="*/ 249 h 174"/>
                <a:gd name="T58" fmla="*/ 224 w 434"/>
                <a:gd name="T59" fmla="*/ 249 h 174"/>
                <a:gd name="T60" fmla="*/ 179 w 434"/>
                <a:gd name="T61" fmla="*/ 249 h 174"/>
                <a:gd name="T62" fmla="*/ 134 w 434"/>
                <a:gd name="T63" fmla="*/ 190 h 174"/>
                <a:gd name="T64" fmla="*/ 89 w 434"/>
                <a:gd name="T65" fmla="*/ 190 h 174"/>
                <a:gd name="T66" fmla="*/ 59 w 434"/>
                <a:gd name="T67" fmla="*/ 190 h 174"/>
                <a:gd name="T68" fmla="*/ 59 w 434"/>
                <a:gd name="T69" fmla="*/ 134 h 174"/>
                <a:gd name="T70" fmla="*/ 45 w 434"/>
                <a:gd name="T71" fmla="*/ 115 h 174"/>
                <a:gd name="T72" fmla="*/ 14 w 434"/>
                <a:gd name="T73" fmla="*/ 115 h 174"/>
                <a:gd name="T74" fmla="*/ 0 w 434"/>
                <a:gd name="T75" fmla="*/ 95 h 174"/>
                <a:gd name="T76" fmla="*/ 0 w 434"/>
                <a:gd name="T77" fmla="*/ 77 h 1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34"/>
                <a:gd name="T118" fmla="*/ 0 h 174"/>
                <a:gd name="T119" fmla="*/ 434 w 434"/>
                <a:gd name="T120" fmla="*/ 174 h 1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34" h="174">
                  <a:moveTo>
                    <a:pt x="0" y="50"/>
                  </a:moveTo>
                  <a:lnTo>
                    <a:pt x="24" y="37"/>
                  </a:lnTo>
                  <a:lnTo>
                    <a:pt x="74" y="25"/>
                  </a:lnTo>
                  <a:lnTo>
                    <a:pt x="86" y="25"/>
                  </a:lnTo>
                  <a:lnTo>
                    <a:pt x="111" y="37"/>
                  </a:lnTo>
                  <a:lnTo>
                    <a:pt x="136" y="37"/>
                  </a:lnTo>
                  <a:lnTo>
                    <a:pt x="149" y="0"/>
                  </a:lnTo>
                  <a:lnTo>
                    <a:pt x="173" y="0"/>
                  </a:lnTo>
                  <a:lnTo>
                    <a:pt x="198" y="25"/>
                  </a:lnTo>
                  <a:lnTo>
                    <a:pt x="211" y="25"/>
                  </a:lnTo>
                  <a:lnTo>
                    <a:pt x="248" y="12"/>
                  </a:lnTo>
                  <a:lnTo>
                    <a:pt x="273" y="37"/>
                  </a:lnTo>
                  <a:lnTo>
                    <a:pt x="322" y="25"/>
                  </a:lnTo>
                  <a:lnTo>
                    <a:pt x="347" y="12"/>
                  </a:lnTo>
                  <a:lnTo>
                    <a:pt x="360" y="12"/>
                  </a:lnTo>
                  <a:lnTo>
                    <a:pt x="397" y="12"/>
                  </a:lnTo>
                  <a:lnTo>
                    <a:pt x="384" y="25"/>
                  </a:lnTo>
                  <a:lnTo>
                    <a:pt x="384" y="50"/>
                  </a:lnTo>
                  <a:lnTo>
                    <a:pt x="409" y="50"/>
                  </a:lnTo>
                  <a:lnTo>
                    <a:pt x="422" y="50"/>
                  </a:lnTo>
                  <a:lnTo>
                    <a:pt x="434" y="62"/>
                  </a:lnTo>
                  <a:lnTo>
                    <a:pt x="434" y="87"/>
                  </a:lnTo>
                  <a:lnTo>
                    <a:pt x="409" y="87"/>
                  </a:lnTo>
                  <a:lnTo>
                    <a:pt x="384" y="112"/>
                  </a:lnTo>
                  <a:lnTo>
                    <a:pt x="335" y="124"/>
                  </a:lnTo>
                  <a:lnTo>
                    <a:pt x="335" y="137"/>
                  </a:lnTo>
                  <a:lnTo>
                    <a:pt x="310" y="162"/>
                  </a:lnTo>
                  <a:lnTo>
                    <a:pt x="248" y="174"/>
                  </a:lnTo>
                  <a:lnTo>
                    <a:pt x="198" y="162"/>
                  </a:lnTo>
                  <a:lnTo>
                    <a:pt x="186" y="162"/>
                  </a:lnTo>
                  <a:lnTo>
                    <a:pt x="149" y="162"/>
                  </a:lnTo>
                  <a:lnTo>
                    <a:pt x="111" y="124"/>
                  </a:lnTo>
                  <a:lnTo>
                    <a:pt x="74" y="124"/>
                  </a:lnTo>
                  <a:lnTo>
                    <a:pt x="49" y="124"/>
                  </a:lnTo>
                  <a:lnTo>
                    <a:pt x="49" y="87"/>
                  </a:lnTo>
                  <a:lnTo>
                    <a:pt x="37" y="75"/>
                  </a:lnTo>
                  <a:lnTo>
                    <a:pt x="12" y="75"/>
                  </a:lnTo>
                  <a:lnTo>
                    <a:pt x="0" y="62"/>
                  </a:lnTo>
                  <a:lnTo>
                    <a:pt x="0" y="5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79" name="Freeform 207"/>
            <p:cNvSpPr>
              <a:spLocks/>
            </p:cNvSpPr>
            <p:nvPr/>
          </p:nvSpPr>
          <p:spPr bwMode="auto">
            <a:xfrm>
              <a:off x="4519" y="1884"/>
              <a:ext cx="105" cy="192"/>
            </a:xfrm>
            <a:custGeom>
              <a:avLst/>
              <a:gdLst>
                <a:gd name="T0" fmla="*/ 75 w 87"/>
                <a:gd name="T1" fmla="*/ 0 h 125"/>
                <a:gd name="T2" fmla="*/ 105 w 87"/>
                <a:gd name="T3" fmla="*/ 38 h 125"/>
                <a:gd name="T4" fmla="*/ 91 w 87"/>
                <a:gd name="T5" fmla="*/ 38 h 125"/>
                <a:gd name="T6" fmla="*/ 75 w 87"/>
                <a:gd name="T7" fmla="*/ 77 h 125"/>
                <a:gd name="T8" fmla="*/ 75 w 87"/>
                <a:gd name="T9" fmla="*/ 115 h 125"/>
                <a:gd name="T10" fmla="*/ 46 w 87"/>
                <a:gd name="T11" fmla="*/ 134 h 125"/>
                <a:gd name="T12" fmla="*/ 46 w 87"/>
                <a:gd name="T13" fmla="*/ 154 h 125"/>
                <a:gd name="T14" fmla="*/ 60 w 87"/>
                <a:gd name="T15" fmla="*/ 172 h 125"/>
                <a:gd name="T16" fmla="*/ 60 w 87"/>
                <a:gd name="T17" fmla="*/ 172 h 125"/>
                <a:gd name="T18" fmla="*/ 46 w 87"/>
                <a:gd name="T19" fmla="*/ 192 h 125"/>
                <a:gd name="T20" fmla="*/ 16 w 87"/>
                <a:gd name="T21" fmla="*/ 192 h 125"/>
                <a:gd name="T22" fmla="*/ 16 w 87"/>
                <a:gd name="T23" fmla="*/ 172 h 125"/>
                <a:gd name="T24" fmla="*/ 16 w 87"/>
                <a:gd name="T25" fmla="*/ 154 h 125"/>
                <a:gd name="T26" fmla="*/ 0 w 87"/>
                <a:gd name="T27" fmla="*/ 134 h 125"/>
                <a:gd name="T28" fmla="*/ 30 w 87"/>
                <a:gd name="T29" fmla="*/ 97 h 125"/>
                <a:gd name="T30" fmla="*/ 46 w 87"/>
                <a:gd name="T31" fmla="*/ 97 h 125"/>
                <a:gd name="T32" fmla="*/ 46 w 87"/>
                <a:gd name="T33" fmla="*/ 58 h 125"/>
                <a:gd name="T34" fmla="*/ 75 w 87"/>
                <a:gd name="T35" fmla="*/ 38 h 125"/>
                <a:gd name="T36" fmla="*/ 75 w 87"/>
                <a:gd name="T37" fmla="*/ 20 h 125"/>
                <a:gd name="T38" fmla="*/ 75 w 87"/>
                <a:gd name="T39" fmla="*/ 0 h 1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25"/>
                <a:gd name="T62" fmla="*/ 87 w 87"/>
                <a:gd name="T63" fmla="*/ 125 h 1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25">
                  <a:moveTo>
                    <a:pt x="62" y="0"/>
                  </a:moveTo>
                  <a:lnTo>
                    <a:pt x="87" y="25"/>
                  </a:lnTo>
                  <a:lnTo>
                    <a:pt x="75" y="25"/>
                  </a:lnTo>
                  <a:lnTo>
                    <a:pt x="62" y="50"/>
                  </a:lnTo>
                  <a:lnTo>
                    <a:pt x="62" y="75"/>
                  </a:lnTo>
                  <a:lnTo>
                    <a:pt x="38" y="87"/>
                  </a:lnTo>
                  <a:lnTo>
                    <a:pt x="38" y="100"/>
                  </a:lnTo>
                  <a:lnTo>
                    <a:pt x="50" y="112"/>
                  </a:lnTo>
                  <a:lnTo>
                    <a:pt x="38" y="125"/>
                  </a:lnTo>
                  <a:lnTo>
                    <a:pt x="13" y="125"/>
                  </a:lnTo>
                  <a:lnTo>
                    <a:pt x="13" y="112"/>
                  </a:lnTo>
                  <a:lnTo>
                    <a:pt x="13" y="100"/>
                  </a:lnTo>
                  <a:lnTo>
                    <a:pt x="0" y="87"/>
                  </a:lnTo>
                  <a:lnTo>
                    <a:pt x="25" y="63"/>
                  </a:lnTo>
                  <a:lnTo>
                    <a:pt x="38" y="63"/>
                  </a:lnTo>
                  <a:lnTo>
                    <a:pt x="38" y="38"/>
                  </a:lnTo>
                  <a:lnTo>
                    <a:pt x="62" y="25"/>
                  </a:lnTo>
                  <a:lnTo>
                    <a:pt x="62" y="13"/>
                  </a:lnTo>
                  <a:lnTo>
                    <a:pt x="62"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80" name="Freeform 208"/>
            <p:cNvSpPr>
              <a:spLocks/>
            </p:cNvSpPr>
            <p:nvPr/>
          </p:nvSpPr>
          <p:spPr bwMode="auto">
            <a:xfrm>
              <a:off x="4549" y="2056"/>
              <a:ext cx="61" cy="95"/>
            </a:xfrm>
            <a:custGeom>
              <a:avLst/>
              <a:gdLst>
                <a:gd name="T0" fmla="*/ 0 w 50"/>
                <a:gd name="T1" fmla="*/ 20 h 62"/>
                <a:gd name="T2" fmla="*/ 16 w 50"/>
                <a:gd name="T3" fmla="*/ 38 h 62"/>
                <a:gd name="T4" fmla="*/ 16 w 50"/>
                <a:gd name="T5" fmla="*/ 58 h 62"/>
                <a:gd name="T6" fmla="*/ 16 w 50"/>
                <a:gd name="T7" fmla="*/ 95 h 62"/>
                <a:gd name="T8" fmla="*/ 31 w 50"/>
                <a:gd name="T9" fmla="*/ 95 h 62"/>
                <a:gd name="T10" fmla="*/ 61 w 50"/>
                <a:gd name="T11" fmla="*/ 77 h 62"/>
                <a:gd name="T12" fmla="*/ 61 w 50"/>
                <a:gd name="T13" fmla="*/ 58 h 62"/>
                <a:gd name="T14" fmla="*/ 45 w 50"/>
                <a:gd name="T15" fmla="*/ 38 h 62"/>
                <a:gd name="T16" fmla="*/ 31 w 50"/>
                <a:gd name="T17" fmla="*/ 0 h 62"/>
                <a:gd name="T18" fmla="*/ 16 w 50"/>
                <a:gd name="T19" fmla="*/ 0 h 62"/>
                <a:gd name="T20" fmla="*/ 0 w 50"/>
                <a:gd name="T21" fmla="*/ 20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62"/>
                <a:gd name="T35" fmla="*/ 50 w 50"/>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62">
                  <a:moveTo>
                    <a:pt x="0" y="13"/>
                  </a:moveTo>
                  <a:lnTo>
                    <a:pt x="13" y="25"/>
                  </a:lnTo>
                  <a:lnTo>
                    <a:pt x="13" y="38"/>
                  </a:lnTo>
                  <a:lnTo>
                    <a:pt x="13" y="62"/>
                  </a:lnTo>
                  <a:lnTo>
                    <a:pt x="25" y="62"/>
                  </a:lnTo>
                  <a:lnTo>
                    <a:pt x="50" y="50"/>
                  </a:lnTo>
                  <a:lnTo>
                    <a:pt x="50" y="38"/>
                  </a:lnTo>
                  <a:lnTo>
                    <a:pt x="37" y="25"/>
                  </a:lnTo>
                  <a:lnTo>
                    <a:pt x="25" y="0"/>
                  </a:lnTo>
                  <a:lnTo>
                    <a:pt x="13" y="0"/>
                  </a:lnTo>
                  <a:lnTo>
                    <a:pt x="0" y="13"/>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81" name="Freeform 209"/>
            <p:cNvSpPr>
              <a:spLocks/>
            </p:cNvSpPr>
            <p:nvPr/>
          </p:nvSpPr>
          <p:spPr bwMode="auto">
            <a:xfrm>
              <a:off x="4714" y="1579"/>
              <a:ext cx="75" cy="248"/>
            </a:xfrm>
            <a:custGeom>
              <a:avLst/>
              <a:gdLst>
                <a:gd name="T0" fmla="*/ 0 w 62"/>
                <a:gd name="T1" fmla="*/ 0 h 161"/>
                <a:gd name="T2" fmla="*/ 15 w 62"/>
                <a:gd name="T3" fmla="*/ 18 h 161"/>
                <a:gd name="T4" fmla="*/ 15 w 62"/>
                <a:gd name="T5" fmla="*/ 75 h 161"/>
                <a:gd name="T6" fmla="*/ 30 w 62"/>
                <a:gd name="T7" fmla="*/ 191 h 161"/>
                <a:gd name="T8" fmla="*/ 30 w 62"/>
                <a:gd name="T9" fmla="*/ 230 h 161"/>
                <a:gd name="T10" fmla="*/ 30 w 62"/>
                <a:gd name="T11" fmla="*/ 248 h 161"/>
                <a:gd name="T12" fmla="*/ 59 w 62"/>
                <a:gd name="T13" fmla="*/ 230 h 161"/>
                <a:gd name="T14" fmla="*/ 75 w 62"/>
                <a:gd name="T15" fmla="*/ 248 h 161"/>
                <a:gd name="T16" fmla="*/ 75 w 62"/>
                <a:gd name="T17" fmla="*/ 230 h 161"/>
                <a:gd name="T18" fmla="*/ 59 w 62"/>
                <a:gd name="T19" fmla="*/ 209 h 161"/>
                <a:gd name="T20" fmla="*/ 45 w 62"/>
                <a:gd name="T21" fmla="*/ 152 h 161"/>
                <a:gd name="T22" fmla="*/ 59 w 62"/>
                <a:gd name="T23" fmla="*/ 152 h 161"/>
                <a:gd name="T24" fmla="*/ 59 w 62"/>
                <a:gd name="T25" fmla="*/ 134 h 161"/>
                <a:gd name="T26" fmla="*/ 30 w 62"/>
                <a:gd name="T27" fmla="*/ 96 h 161"/>
                <a:gd name="T28" fmla="*/ 30 w 62"/>
                <a:gd name="T29" fmla="*/ 37 h 161"/>
                <a:gd name="T30" fmla="*/ 15 w 62"/>
                <a:gd name="T31" fmla="*/ 0 h 161"/>
                <a:gd name="T32" fmla="*/ 0 w 62"/>
                <a:gd name="T33" fmla="*/ 0 h 161"/>
                <a:gd name="T34" fmla="*/ 0 w 62"/>
                <a:gd name="T35" fmla="*/ 0 h 1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2"/>
                <a:gd name="T55" fmla="*/ 0 h 161"/>
                <a:gd name="T56" fmla="*/ 62 w 62"/>
                <a:gd name="T57" fmla="*/ 161 h 1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2" h="161">
                  <a:moveTo>
                    <a:pt x="0" y="0"/>
                  </a:moveTo>
                  <a:lnTo>
                    <a:pt x="12" y="12"/>
                  </a:lnTo>
                  <a:lnTo>
                    <a:pt x="12" y="49"/>
                  </a:lnTo>
                  <a:lnTo>
                    <a:pt x="25" y="124"/>
                  </a:lnTo>
                  <a:lnTo>
                    <a:pt x="25" y="149"/>
                  </a:lnTo>
                  <a:lnTo>
                    <a:pt x="25" y="161"/>
                  </a:lnTo>
                  <a:lnTo>
                    <a:pt x="49" y="149"/>
                  </a:lnTo>
                  <a:lnTo>
                    <a:pt x="62" y="161"/>
                  </a:lnTo>
                  <a:lnTo>
                    <a:pt x="62" y="149"/>
                  </a:lnTo>
                  <a:lnTo>
                    <a:pt x="49" y="136"/>
                  </a:lnTo>
                  <a:lnTo>
                    <a:pt x="37" y="99"/>
                  </a:lnTo>
                  <a:lnTo>
                    <a:pt x="49" y="99"/>
                  </a:lnTo>
                  <a:lnTo>
                    <a:pt x="49" y="87"/>
                  </a:lnTo>
                  <a:lnTo>
                    <a:pt x="25" y="62"/>
                  </a:lnTo>
                  <a:lnTo>
                    <a:pt x="25" y="24"/>
                  </a:lnTo>
                  <a:lnTo>
                    <a:pt x="12" y="0"/>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82" name="Freeform 210"/>
            <p:cNvSpPr>
              <a:spLocks/>
            </p:cNvSpPr>
            <p:nvPr/>
          </p:nvSpPr>
          <p:spPr bwMode="auto">
            <a:xfrm>
              <a:off x="4759" y="1847"/>
              <a:ext cx="89" cy="95"/>
            </a:xfrm>
            <a:custGeom>
              <a:avLst/>
              <a:gdLst>
                <a:gd name="T0" fmla="*/ 0 w 74"/>
                <a:gd name="T1" fmla="*/ 0 h 62"/>
                <a:gd name="T2" fmla="*/ 14 w 74"/>
                <a:gd name="T3" fmla="*/ 37 h 62"/>
                <a:gd name="T4" fmla="*/ 0 w 74"/>
                <a:gd name="T5" fmla="*/ 95 h 62"/>
                <a:gd name="T6" fmla="*/ 30 w 74"/>
                <a:gd name="T7" fmla="*/ 75 h 62"/>
                <a:gd name="T8" fmla="*/ 45 w 74"/>
                <a:gd name="T9" fmla="*/ 95 h 62"/>
                <a:gd name="T10" fmla="*/ 60 w 74"/>
                <a:gd name="T11" fmla="*/ 95 h 62"/>
                <a:gd name="T12" fmla="*/ 60 w 74"/>
                <a:gd name="T13" fmla="*/ 75 h 62"/>
                <a:gd name="T14" fmla="*/ 89 w 74"/>
                <a:gd name="T15" fmla="*/ 57 h 62"/>
                <a:gd name="T16" fmla="*/ 75 w 74"/>
                <a:gd name="T17" fmla="*/ 37 h 62"/>
                <a:gd name="T18" fmla="*/ 45 w 74"/>
                <a:gd name="T19" fmla="*/ 18 h 62"/>
                <a:gd name="T20" fmla="*/ 14 w 74"/>
                <a:gd name="T21" fmla="*/ 0 h 62"/>
                <a:gd name="T22" fmla="*/ 0 w 74"/>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4"/>
                <a:gd name="T37" fmla="*/ 0 h 62"/>
                <a:gd name="T38" fmla="*/ 74 w 74"/>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4" h="62">
                  <a:moveTo>
                    <a:pt x="0" y="0"/>
                  </a:moveTo>
                  <a:lnTo>
                    <a:pt x="12" y="24"/>
                  </a:lnTo>
                  <a:lnTo>
                    <a:pt x="0" y="62"/>
                  </a:lnTo>
                  <a:lnTo>
                    <a:pt x="25" y="49"/>
                  </a:lnTo>
                  <a:lnTo>
                    <a:pt x="37" y="62"/>
                  </a:lnTo>
                  <a:lnTo>
                    <a:pt x="50" y="62"/>
                  </a:lnTo>
                  <a:lnTo>
                    <a:pt x="50" y="49"/>
                  </a:lnTo>
                  <a:lnTo>
                    <a:pt x="74" y="37"/>
                  </a:lnTo>
                  <a:lnTo>
                    <a:pt x="62" y="24"/>
                  </a:lnTo>
                  <a:lnTo>
                    <a:pt x="37" y="12"/>
                  </a:lnTo>
                  <a:lnTo>
                    <a:pt x="12" y="0"/>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83" name="Freeform 211"/>
            <p:cNvSpPr>
              <a:spLocks/>
            </p:cNvSpPr>
            <p:nvPr/>
          </p:nvSpPr>
          <p:spPr bwMode="auto">
            <a:xfrm>
              <a:off x="4640" y="1961"/>
              <a:ext cx="163" cy="210"/>
            </a:xfrm>
            <a:custGeom>
              <a:avLst/>
              <a:gdLst>
                <a:gd name="T0" fmla="*/ 119 w 136"/>
                <a:gd name="T1" fmla="*/ 0 h 137"/>
                <a:gd name="T2" fmla="*/ 119 w 136"/>
                <a:gd name="T3" fmla="*/ 77 h 137"/>
                <a:gd name="T4" fmla="*/ 119 w 136"/>
                <a:gd name="T5" fmla="*/ 95 h 137"/>
                <a:gd name="T6" fmla="*/ 74 w 136"/>
                <a:gd name="T7" fmla="*/ 153 h 137"/>
                <a:gd name="T8" fmla="*/ 74 w 136"/>
                <a:gd name="T9" fmla="*/ 153 h 137"/>
                <a:gd name="T10" fmla="*/ 14 w 136"/>
                <a:gd name="T11" fmla="*/ 172 h 137"/>
                <a:gd name="T12" fmla="*/ 0 w 136"/>
                <a:gd name="T13" fmla="*/ 190 h 137"/>
                <a:gd name="T14" fmla="*/ 29 w 136"/>
                <a:gd name="T15" fmla="*/ 210 h 137"/>
                <a:gd name="T16" fmla="*/ 44 w 136"/>
                <a:gd name="T17" fmla="*/ 190 h 137"/>
                <a:gd name="T18" fmla="*/ 59 w 136"/>
                <a:gd name="T19" fmla="*/ 190 h 137"/>
                <a:gd name="T20" fmla="*/ 74 w 136"/>
                <a:gd name="T21" fmla="*/ 190 h 137"/>
                <a:gd name="T22" fmla="*/ 89 w 136"/>
                <a:gd name="T23" fmla="*/ 210 h 137"/>
                <a:gd name="T24" fmla="*/ 104 w 136"/>
                <a:gd name="T25" fmla="*/ 210 h 137"/>
                <a:gd name="T26" fmla="*/ 104 w 136"/>
                <a:gd name="T27" fmla="*/ 172 h 137"/>
                <a:gd name="T28" fmla="*/ 104 w 136"/>
                <a:gd name="T29" fmla="*/ 172 h 137"/>
                <a:gd name="T30" fmla="*/ 119 w 136"/>
                <a:gd name="T31" fmla="*/ 172 h 137"/>
                <a:gd name="T32" fmla="*/ 149 w 136"/>
                <a:gd name="T33" fmla="*/ 172 h 137"/>
                <a:gd name="T34" fmla="*/ 149 w 136"/>
                <a:gd name="T35" fmla="*/ 153 h 137"/>
                <a:gd name="T36" fmla="*/ 163 w 136"/>
                <a:gd name="T37" fmla="*/ 153 h 137"/>
                <a:gd name="T38" fmla="*/ 149 w 136"/>
                <a:gd name="T39" fmla="*/ 115 h 137"/>
                <a:gd name="T40" fmla="*/ 149 w 136"/>
                <a:gd name="T41" fmla="*/ 95 h 137"/>
                <a:gd name="T42" fmla="*/ 149 w 136"/>
                <a:gd name="T43" fmla="*/ 77 h 137"/>
                <a:gd name="T44" fmla="*/ 149 w 136"/>
                <a:gd name="T45" fmla="*/ 57 h 137"/>
                <a:gd name="T46" fmla="*/ 163 w 136"/>
                <a:gd name="T47" fmla="*/ 38 h 137"/>
                <a:gd name="T48" fmla="*/ 149 w 136"/>
                <a:gd name="T49" fmla="*/ 20 h 137"/>
                <a:gd name="T50" fmla="*/ 119 w 136"/>
                <a:gd name="T51" fmla="*/ 0 h 1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6"/>
                <a:gd name="T79" fmla="*/ 0 h 137"/>
                <a:gd name="T80" fmla="*/ 136 w 136"/>
                <a:gd name="T81" fmla="*/ 137 h 1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6" h="137">
                  <a:moveTo>
                    <a:pt x="99" y="0"/>
                  </a:moveTo>
                  <a:lnTo>
                    <a:pt x="99" y="50"/>
                  </a:lnTo>
                  <a:lnTo>
                    <a:pt x="99" y="62"/>
                  </a:lnTo>
                  <a:lnTo>
                    <a:pt x="62" y="100"/>
                  </a:lnTo>
                  <a:lnTo>
                    <a:pt x="12" y="112"/>
                  </a:lnTo>
                  <a:lnTo>
                    <a:pt x="0" y="124"/>
                  </a:lnTo>
                  <a:lnTo>
                    <a:pt x="24" y="137"/>
                  </a:lnTo>
                  <a:lnTo>
                    <a:pt x="37" y="124"/>
                  </a:lnTo>
                  <a:lnTo>
                    <a:pt x="49" y="124"/>
                  </a:lnTo>
                  <a:lnTo>
                    <a:pt x="62" y="124"/>
                  </a:lnTo>
                  <a:lnTo>
                    <a:pt x="74" y="137"/>
                  </a:lnTo>
                  <a:lnTo>
                    <a:pt x="87" y="137"/>
                  </a:lnTo>
                  <a:lnTo>
                    <a:pt x="87" y="112"/>
                  </a:lnTo>
                  <a:lnTo>
                    <a:pt x="99" y="112"/>
                  </a:lnTo>
                  <a:lnTo>
                    <a:pt x="124" y="112"/>
                  </a:lnTo>
                  <a:lnTo>
                    <a:pt x="124" y="100"/>
                  </a:lnTo>
                  <a:lnTo>
                    <a:pt x="136" y="100"/>
                  </a:lnTo>
                  <a:lnTo>
                    <a:pt x="124" y="75"/>
                  </a:lnTo>
                  <a:lnTo>
                    <a:pt x="124" y="62"/>
                  </a:lnTo>
                  <a:lnTo>
                    <a:pt x="124" y="50"/>
                  </a:lnTo>
                  <a:lnTo>
                    <a:pt x="124" y="37"/>
                  </a:lnTo>
                  <a:lnTo>
                    <a:pt x="136" y="25"/>
                  </a:lnTo>
                  <a:lnTo>
                    <a:pt x="124" y="13"/>
                  </a:lnTo>
                  <a:lnTo>
                    <a:pt x="99"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84" name="Freeform 212"/>
            <p:cNvSpPr>
              <a:spLocks/>
            </p:cNvSpPr>
            <p:nvPr/>
          </p:nvSpPr>
          <p:spPr bwMode="auto">
            <a:xfrm>
              <a:off x="4684" y="2171"/>
              <a:ext cx="30" cy="19"/>
            </a:xfrm>
            <a:custGeom>
              <a:avLst/>
              <a:gdLst>
                <a:gd name="T0" fmla="*/ 14 w 25"/>
                <a:gd name="T1" fmla="*/ 0 h 12"/>
                <a:gd name="T2" fmla="*/ 0 w 25"/>
                <a:gd name="T3" fmla="*/ 0 h 12"/>
                <a:gd name="T4" fmla="*/ 0 w 25"/>
                <a:gd name="T5" fmla="*/ 19 h 12"/>
                <a:gd name="T6" fmla="*/ 30 w 25"/>
                <a:gd name="T7" fmla="*/ 19 h 12"/>
                <a:gd name="T8" fmla="*/ 30 w 25"/>
                <a:gd name="T9" fmla="*/ 0 h 12"/>
                <a:gd name="T10" fmla="*/ 14 w 25"/>
                <a:gd name="T11" fmla="*/ 0 h 12"/>
                <a:gd name="T12" fmla="*/ 0 60000 65536"/>
                <a:gd name="T13" fmla="*/ 0 60000 65536"/>
                <a:gd name="T14" fmla="*/ 0 60000 65536"/>
                <a:gd name="T15" fmla="*/ 0 60000 65536"/>
                <a:gd name="T16" fmla="*/ 0 60000 65536"/>
                <a:gd name="T17" fmla="*/ 0 60000 65536"/>
                <a:gd name="T18" fmla="*/ 0 w 25"/>
                <a:gd name="T19" fmla="*/ 0 h 12"/>
                <a:gd name="T20" fmla="*/ 25 w 2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5" h="12">
                  <a:moveTo>
                    <a:pt x="12" y="0"/>
                  </a:moveTo>
                  <a:lnTo>
                    <a:pt x="0" y="0"/>
                  </a:lnTo>
                  <a:lnTo>
                    <a:pt x="0" y="12"/>
                  </a:lnTo>
                  <a:lnTo>
                    <a:pt x="25" y="12"/>
                  </a:lnTo>
                  <a:lnTo>
                    <a:pt x="25" y="0"/>
                  </a:lnTo>
                  <a:lnTo>
                    <a:pt x="12"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85" name="Freeform 213"/>
            <p:cNvSpPr>
              <a:spLocks/>
            </p:cNvSpPr>
            <p:nvPr/>
          </p:nvSpPr>
          <p:spPr bwMode="auto">
            <a:xfrm>
              <a:off x="4640" y="2171"/>
              <a:ext cx="28" cy="77"/>
            </a:xfrm>
            <a:custGeom>
              <a:avLst/>
              <a:gdLst>
                <a:gd name="T0" fmla="*/ 28 w 24"/>
                <a:gd name="T1" fmla="*/ 18 h 50"/>
                <a:gd name="T2" fmla="*/ 14 w 24"/>
                <a:gd name="T3" fmla="*/ 0 h 50"/>
                <a:gd name="T4" fmla="*/ 0 w 24"/>
                <a:gd name="T5" fmla="*/ 18 h 50"/>
                <a:gd name="T6" fmla="*/ 0 w 24"/>
                <a:gd name="T7" fmla="*/ 57 h 50"/>
                <a:gd name="T8" fmla="*/ 14 w 24"/>
                <a:gd name="T9" fmla="*/ 77 h 50"/>
                <a:gd name="T10" fmla="*/ 14 w 24"/>
                <a:gd name="T11" fmla="*/ 57 h 50"/>
                <a:gd name="T12" fmla="*/ 14 w 24"/>
                <a:gd name="T13" fmla="*/ 39 h 50"/>
                <a:gd name="T14" fmla="*/ 28 w 24"/>
                <a:gd name="T15" fmla="*/ 18 h 50"/>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50"/>
                <a:gd name="T26" fmla="*/ 24 w 24"/>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50">
                  <a:moveTo>
                    <a:pt x="24" y="12"/>
                  </a:moveTo>
                  <a:lnTo>
                    <a:pt x="12" y="0"/>
                  </a:lnTo>
                  <a:lnTo>
                    <a:pt x="0" y="12"/>
                  </a:lnTo>
                  <a:lnTo>
                    <a:pt x="0" y="37"/>
                  </a:lnTo>
                  <a:lnTo>
                    <a:pt x="12" y="50"/>
                  </a:lnTo>
                  <a:lnTo>
                    <a:pt x="12" y="37"/>
                  </a:lnTo>
                  <a:lnTo>
                    <a:pt x="12" y="25"/>
                  </a:lnTo>
                  <a:lnTo>
                    <a:pt x="24" y="12"/>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86" name="Freeform 214"/>
            <p:cNvSpPr>
              <a:spLocks/>
            </p:cNvSpPr>
            <p:nvPr/>
          </p:nvSpPr>
          <p:spPr bwMode="auto">
            <a:xfrm>
              <a:off x="4505" y="2343"/>
              <a:ext cx="14" cy="57"/>
            </a:xfrm>
            <a:custGeom>
              <a:avLst/>
              <a:gdLst>
                <a:gd name="T0" fmla="*/ 0 w 12"/>
                <a:gd name="T1" fmla="*/ 0 h 37"/>
                <a:gd name="T2" fmla="*/ 0 w 12"/>
                <a:gd name="T3" fmla="*/ 18 h 37"/>
                <a:gd name="T4" fmla="*/ 0 w 12"/>
                <a:gd name="T5" fmla="*/ 39 h 37"/>
                <a:gd name="T6" fmla="*/ 0 w 12"/>
                <a:gd name="T7" fmla="*/ 57 h 37"/>
                <a:gd name="T8" fmla="*/ 0 w 12"/>
                <a:gd name="T9" fmla="*/ 57 h 37"/>
                <a:gd name="T10" fmla="*/ 14 w 12"/>
                <a:gd name="T11" fmla="*/ 57 h 37"/>
                <a:gd name="T12" fmla="*/ 14 w 12"/>
                <a:gd name="T13" fmla="*/ 39 h 37"/>
                <a:gd name="T14" fmla="*/ 0 w 12"/>
                <a:gd name="T15" fmla="*/ 0 h 37"/>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37"/>
                <a:gd name="T26" fmla="*/ 12 w 12"/>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37">
                  <a:moveTo>
                    <a:pt x="0" y="0"/>
                  </a:moveTo>
                  <a:lnTo>
                    <a:pt x="0" y="12"/>
                  </a:lnTo>
                  <a:lnTo>
                    <a:pt x="0" y="25"/>
                  </a:lnTo>
                  <a:lnTo>
                    <a:pt x="0" y="37"/>
                  </a:lnTo>
                  <a:lnTo>
                    <a:pt x="12" y="37"/>
                  </a:lnTo>
                  <a:lnTo>
                    <a:pt x="12" y="25"/>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87" name="Freeform 215"/>
            <p:cNvSpPr>
              <a:spLocks/>
            </p:cNvSpPr>
            <p:nvPr/>
          </p:nvSpPr>
          <p:spPr bwMode="auto">
            <a:xfrm>
              <a:off x="4311" y="2515"/>
              <a:ext cx="29" cy="19"/>
            </a:xfrm>
            <a:custGeom>
              <a:avLst/>
              <a:gdLst>
                <a:gd name="T0" fmla="*/ 29 w 24"/>
                <a:gd name="T1" fmla="*/ 0 h 12"/>
                <a:gd name="T2" fmla="*/ 0 w 24"/>
                <a:gd name="T3" fmla="*/ 0 h 12"/>
                <a:gd name="T4" fmla="*/ 0 w 24"/>
                <a:gd name="T5" fmla="*/ 0 h 12"/>
                <a:gd name="T6" fmla="*/ 0 w 24"/>
                <a:gd name="T7" fmla="*/ 19 h 12"/>
                <a:gd name="T8" fmla="*/ 29 w 24"/>
                <a:gd name="T9" fmla="*/ 0 h 12"/>
                <a:gd name="T10" fmla="*/ 29 w 24"/>
                <a:gd name="T11" fmla="*/ 0 h 12"/>
                <a:gd name="T12" fmla="*/ 0 60000 65536"/>
                <a:gd name="T13" fmla="*/ 0 60000 65536"/>
                <a:gd name="T14" fmla="*/ 0 60000 65536"/>
                <a:gd name="T15" fmla="*/ 0 60000 65536"/>
                <a:gd name="T16" fmla="*/ 0 60000 65536"/>
                <a:gd name="T17" fmla="*/ 0 60000 65536"/>
                <a:gd name="T18" fmla="*/ 0 w 24"/>
                <a:gd name="T19" fmla="*/ 0 h 12"/>
                <a:gd name="T20" fmla="*/ 24 w 2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4" h="12">
                  <a:moveTo>
                    <a:pt x="24" y="0"/>
                  </a:moveTo>
                  <a:lnTo>
                    <a:pt x="0" y="0"/>
                  </a:lnTo>
                  <a:lnTo>
                    <a:pt x="0" y="12"/>
                  </a:lnTo>
                  <a:lnTo>
                    <a:pt x="24"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88" name="Freeform 216"/>
            <p:cNvSpPr>
              <a:spLocks/>
            </p:cNvSpPr>
            <p:nvPr/>
          </p:nvSpPr>
          <p:spPr bwMode="auto">
            <a:xfrm>
              <a:off x="4207" y="2439"/>
              <a:ext cx="119" cy="285"/>
            </a:xfrm>
            <a:custGeom>
              <a:avLst/>
              <a:gdLst>
                <a:gd name="T0" fmla="*/ 0 w 99"/>
                <a:gd name="T1" fmla="*/ 0 h 186"/>
                <a:gd name="T2" fmla="*/ 0 w 99"/>
                <a:gd name="T3" fmla="*/ 38 h 186"/>
                <a:gd name="T4" fmla="*/ 14 w 99"/>
                <a:gd name="T5" fmla="*/ 38 h 186"/>
                <a:gd name="T6" fmla="*/ 29 w 99"/>
                <a:gd name="T7" fmla="*/ 57 h 186"/>
                <a:gd name="T8" fmla="*/ 29 w 99"/>
                <a:gd name="T9" fmla="*/ 77 h 186"/>
                <a:gd name="T10" fmla="*/ 59 w 99"/>
                <a:gd name="T11" fmla="*/ 133 h 186"/>
                <a:gd name="T12" fmla="*/ 89 w 99"/>
                <a:gd name="T13" fmla="*/ 172 h 186"/>
                <a:gd name="T14" fmla="*/ 75 w 99"/>
                <a:gd name="T15" fmla="*/ 190 h 186"/>
                <a:gd name="T16" fmla="*/ 89 w 99"/>
                <a:gd name="T17" fmla="*/ 228 h 186"/>
                <a:gd name="T18" fmla="*/ 59 w 99"/>
                <a:gd name="T19" fmla="*/ 248 h 186"/>
                <a:gd name="T20" fmla="*/ 59 w 99"/>
                <a:gd name="T21" fmla="*/ 248 h 186"/>
                <a:gd name="T22" fmla="*/ 44 w 99"/>
                <a:gd name="T23" fmla="*/ 267 h 186"/>
                <a:gd name="T24" fmla="*/ 44 w 99"/>
                <a:gd name="T25" fmla="*/ 267 h 186"/>
                <a:gd name="T26" fmla="*/ 44 w 99"/>
                <a:gd name="T27" fmla="*/ 285 h 186"/>
                <a:gd name="T28" fmla="*/ 59 w 99"/>
                <a:gd name="T29" fmla="*/ 285 h 186"/>
                <a:gd name="T30" fmla="*/ 105 w 99"/>
                <a:gd name="T31" fmla="*/ 248 h 186"/>
                <a:gd name="T32" fmla="*/ 105 w 99"/>
                <a:gd name="T33" fmla="*/ 228 h 186"/>
                <a:gd name="T34" fmla="*/ 119 w 99"/>
                <a:gd name="T35" fmla="*/ 190 h 186"/>
                <a:gd name="T36" fmla="*/ 105 w 99"/>
                <a:gd name="T37" fmla="*/ 172 h 186"/>
                <a:gd name="T38" fmla="*/ 105 w 99"/>
                <a:gd name="T39" fmla="*/ 133 h 186"/>
                <a:gd name="T40" fmla="*/ 105 w 99"/>
                <a:gd name="T41" fmla="*/ 133 h 186"/>
                <a:gd name="T42" fmla="*/ 75 w 99"/>
                <a:gd name="T43" fmla="*/ 133 h 186"/>
                <a:gd name="T44" fmla="*/ 59 w 99"/>
                <a:gd name="T45" fmla="*/ 115 h 186"/>
                <a:gd name="T46" fmla="*/ 44 w 99"/>
                <a:gd name="T47" fmla="*/ 77 h 186"/>
                <a:gd name="T48" fmla="*/ 44 w 99"/>
                <a:gd name="T49" fmla="*/ 57 h 186"/>
                <a:gd name="T50" fmla="*/ 75 w 99"/>
                <a:gd name="T51" fmla="*/ 38 h 186"/>
                <a:gd name="T52" fmla="*/ 75 w 99"/>
                <a:gd name="T53" fmla="*/ 18 h 186"/>
                <a:gd name="T54" fmla="*/ 75 w 99"/>
                <a:gd name="T55" fmla="*/ 18 h 186"/>
                <a:gd name="T56" fmla="*/ 59 w 99"/>
                <a:gd name="T57" fmla="*/ 0 h 186"/>
                <a:gd name="T58" fmla="*/ 59 w 99"/>
                <a:gd name="T59" fmla="*/ 0 h 186"/>
                <a:gd name="T60" fmla="*/ 44 w 99"/>
                <a:gd name="T61" fmla="*/ 0 h 186"/>
                <a:gd name="T62" fmla="*/ 29 w 99"/>
                <a:gd name="T63" fmla="*/ 0 h 186"/>
                <a:gd name="T64" fmla="*/ 0 w 99"/>
                <a:gd name="T65" fmla="*/ 18 h 186"/>
                <a:gd name="T66" fmla="*/ 0 w 99"/>
                <a:gd name="T67" fmla="*/ 0 h 1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
                <a:gd name="T103" fmla="*/ 0 h 186"/>
                <a:gd name="T104" fmla="*/ 99 w 99"/>
                <a:gd name="T105" fmla="*/ 186 h 1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 h="186">
                  <a:moveTo>
                    <a:pt x="0" y="0"/>
                  </a:moveTo>
                  <a:lnTo>
                    <a:pt x="0" y="25"/>
                  </a:lnTo>
                  <a:lnTo>
                    <a:pt x="12" y="25"/>
                  </a:lnTo>
                  <a:lnTo>
                    <a:pt x="24" y="37"/>
                  </a:lnTo>
                  <a:lnTo>
                    <a:pt x="24" y="50"/>
                  </a:lnTo>
                  <a:lnTo>
                    <a:pt x="49" y="87"/>
                  </a:lnTo>
                  <a:lnTo>
                    <a:pt x="74" y="112"/>
                  </a:lnTo>
                  <a:lnTo>
                    <a:pt x="62" y="124"/>
                  </a:lnTo>
                  <a:lnTo>
                    <a:pt x="74" y="149"/>
                  </a:lnTo>
                  <a:lnTo>
                    <a:pt x="49" y="162"/>
                  </a:lnTo>
                  <a:lnTo>
                    <a:pt x="37" y="174"/>
                  </a:lnTo>
                  <a:lnTo>
                    <a:pt x="37" y="186"/>
                  </a:lnTo>
                  <a:lnTo>
                    <a:pt x="49" y="186"/>
                  </a:lnTo>
                  <a:lnTo>
                    <a:pt x="87" y="162"/>
                  </a:lnTo>
                  <a:lnTo>
                    <a:pt x="87" y="149"/>
                  </a:lnTo>
                  <a:lnTo>
                    <a:pt x="99" y="124"/>
                  </a:lnTo>
                  <a:lnTo>
                    <a:pt x="87" y="112"/>
                  </a:lnTo>
                  <a:lnTo>
                    <a:pt x="87" y="87"/>
                  </a:lnTo>
                  <a:lnTo>
                    <a:pt x="62" y="87"/>
                  </a:lnTo>
                  <a:lnTo>
                    <a:pt x="49" y="75"/>
                  </a:lnTo>
                  <a:lnTo>
                    <a:pt x="37" y="50"/>
                  </a:lnTo>
                  <a:lnTo>
                    <a:pt x="37" y="37"/>
                  </a:lnTo>
                  <a:lnTo>
                    <a:pt x="62" y="25"/>
                  </a:lnTo>
                  <a:lnTo>
                    <a:pt x="62" y="12"/>
                  </a:lnTo>
                  <a:lnTo>
                    <a:pt x="49" y="0"/>
                  </a:lnTo>
                  <a:lnTo>
                    <a:pt x="37" y="0"/>
                  </a:lnTo>
                  <a:lnTo>
                    <a:pt x="24" y="0"/>
                  </a:lnTo>
                  <a:lnTo>
                    <a:pt x="0" y="12"/>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89" name="Freeform 217"/>
            <p:cNvSpPr>
              <a:spLocks/>
            </p:cNvSpPr>
            <p:nvPr/>
          </p:nvSpPr>
          <p:spPr bwMode="auto">
            <a:xfrm>
              <a:off x="4161" y="2439"/>
              <a:ext cx="135" cy="267"/>
            </a:xfrm>
            <a:custGeom>
              <a:avLst/>
              <a:gdLst>
                <a:gd name="T0" fmla="*/ 30 w 112"/>
                <a:gd name="T1" fmla="*/ 0 h 174"/>
                <a:gd name="T2" fmla="*/ 16 w 112"/>
                <a:gd name="T3" fmla="*/ 38 h 174"/>
                <a:gd name="T4" fmla="*/ 0 w 112"/>
                <a:gd name="T5" fmla="*/ 57 h 174"/>
                <a:gd name="T6" fmla="*/ 16 w 112"/>
                <a:gd name="T7" fmla="*/ 77 h 174"/>
                <a:gd name="T8" fmla="*/ 16 w 112"/>
                <a:gd name="T9" fmla="*/ 115 h 174"/>
                <a:gd name="T10" fmla="*/ 30 w 112"/>
                <a:gd name="T11" fmla="*/ 115 h 174"/>
                <a:gd name="T12" fmla="*/ 46 w 112"/>
                <a:gd name="T13" fmla="*/ 95 h 174"/>
                <a:gd name="T14" fmla="*/ 60 w 112"/>
                <a:gd name="T15" fmla="*/ 95 h 174"/>
                <a:gd name="T16" fmla="*/ 90 w 112"/>
                <a:gd name="T17" fmla="*/ 134 h 174"/>
                <a:gd name="T18" fmla="*/ 90 w 112"/>
                <a:gd name="T19" fmla="*/ 152 h 174"/>
                <a:gd name="T20" fmla="*/ 105 w 112"/>
                <a:gd name="T21" fmla="*/ 172 h 174"/>
                <a:gd name="T22" fmla="*/ 105 w 112"/>
                <a:gd name="T23" fmla="*/ 190 h 174"/>
                <a:gd name="T24" fmla="*/ 90 w 112"/>
                <a:gd name="T25" fmla="*/ 190 h 174"/>
                <a:gd name="T26" fmla="*/ 75 w 112"/>
                <a:gd name="T27" fmla="*/ 190 h 174"/>
                <a:gd name="T28" fmla="*/ 60 w 112"/>
                <a:gd name="T29" fmla="*/ 190 h 174"/>
                <a:gd name="T30" fmla="*/ 46 w 112"/>
                <a:gd name="T31" fmla="*/ 190 h 174"/>
                <a:gd name="T32" fmla="*/ 46 w 112"/>
                <a:gd name="T33" fmla="*/ 210 h 174"/>
                <a:gd name="T34" fmla="*/ 46 w 112"/>
                <a:gd name="T35" fmla="*/ 249 h 174"/>
                <a:gd name="T36" fmla="*/ 60 w 112"/>
                <a:gd name="T37" fmla="*/ 249 h 174"/>
                <a:gd name="T38" fmla="*/ 90 w 112"/>
                <a:gd name="T39" fmla="*/ 267 h 174"/>
                <a:gd name="T40" fmla="*/ 90 w 112"/>
                <a:gd name="T41" fmla="*/ 267 h 174"/>
                <a:gd name="T42" fmla="*/ 105 w 112"/>
                <a:gd name="T43" fmla="*/ 249 h 174"/>
                <a:gd name="T44" fmla="*/ 105 w 112"/>
                <a:gd name="T45" fmla="*/ 249 h 174"/>
                <a:gd name="T46" fmla="*/ 121 w 112"/>
                <a:gd name="T47" fmla="*/ 229 h 174"/>
                <a:gd name="T48" fmla="*/ 121 w 112"/>
                <a:gd name="T49" fmla="*/ 229 h 174"/>
                <a:gd name="T50" fmla="*/ 135 w 112"/>
                <a:gd name="T51" fmla="*/ 210 h 174"/>
                <a:gd name="T52" fmla="*/ 121 w 112"/>
                <a:gd name="T53" fmla="*/ 190 h 174"/>
                <a:gd name="T54" fmla="*/ 121 w 112"/>
                <a:gd name="T55" fmla="*/ 172 h 174"/>
                <a:gd name="T56" fmla="*/ 135 w 112"/>
                <a:gd name="T57" fmla="*/ 172 h 174"/>
                <a:gd name="T58" fmla="*/ 121 w 112"/>
                <a:gd name="T59" fmla="*/ 152 h 174"/>
                <a:gd name="T60" fmla="*/ 90 w 112"/>
                <a:gd name="T61" fmla="*/ 95 h 174"/>
                <a:gd name="T62" fmla="*/ 75 w 112"/>
                <a:gd name="T63" fmla="*/ 77 h 174"/>
                <a:gd name="T64" fmla="*/ 75 w 112"/>
                <a:gd name="T65" fmla="*/ 57 h 174"/>
                <a:gd name="T66" fmla="*/ 75 w 112"/>
                <a:gd name="T67" fmla="*/ 38 h 174"/>
                <a:gd name="T68" fmla="*/ 60 w 112"/>
                <a:gd name="T69" fmla="*/ 38 h 174"/>
                <a:gd name="T70" fmla="*/ 46 w 112"/>
                <a:gd name="T71" fmla="*/ 38 h 174"/>
                <a:gd name="T72" fmla="*/ 46 w 112"/>
                <a:gd name="T73" fmla="*/ 18 h 174"/>
                <a:gd name="T74" fmla="*/ 30 w 112"/>
                <a:gd name="T75" fmla="*/ 0 h 1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
                <a:gd name="T115" fmla="*/ 0 h 174"/>
                <a:gd name="T116" fmla="*/ 112 w 112"/>
                <a:gd name="T117" fmla="*/ 174 h 1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 h="174">
                  <a:moveTo>
                    <a:pt x="25" y="0"/>
                  </a:moveTo>
                  <a:lnTo>
                    <a:pt x="13" y="25"/>
                  </a:lnTo>
                  <a:lnTo>
                    <a:pt x="0" y="37"/>
                  </a:lnTo>
                  <a:lnTo>
                    <a:pt x="13" y="50"/>
                  </a:lnTo>
                  <a:lnTo>
                    <a:pt x="13" y="75"/>
                  </a:lnTo>
                  <a:lnTo>
                    <a:pt x="25" y="75"/>
                  </a:lnTo>
                  <a:lnTo>
                    <a:pt x="38" y="62"/>
                  </a:lnTo>
                  <a:lnTo>
                    <a:pt x="50" y="62"/>
                  </a:lnTo>
                  <a:lnTo>
                    <a:pt x="75" y="87"/>
                  </a:lnTo>
                  <a:lnTo>
                    <a:pt x="75" y="99"/>
                  </a:lnTo>
                  <a:lnTo>
                    <a:pt x="87" y="112"/>
                  </a:lnTo>
                  <a:lnTo>
                    <a:pt x="87" y="124"/>
                  </a:lnTo>
                  <a:lnTo>
                    <a:pt x="75" y="124"/>
                  </a:lnTo>
                  <a:lnTo>
                    <a:pt x="62" y="124"/>
                  </a:lnTo>
                  <a:lnTo>
                    <a:pt x="50" y="124"/>
                  </a:lnTo>
                  <a:lnTo>
                    <a:pt x="38" y="124"/>
                  </a:lnTo>
                  <a:lnTo>
                    <a:pt x="38" y="137"/>
                  </a:lnTo>
                  <a:lnTo>
                    <a:pt x="38" y="162"/>
                  </a:lnTo>
                  <a:lnTo>
                    <a:pt x="50" y="162"/>
                  </a:lnTo>
                  <a:lnTo>
                    <a:pt x="75" y="174"/>
                  </a:lnTo>
                  <a:lnTo>
                    <a:pt x="87" y="162"/>
                  </a:lnTo>
                  <a:lnTo>
                    <a:pt x="100" y="149"/>
                  </a:lnTo>
                  <a:lnTo>
                    <a:pt x="112" y="137"/>
                  </a:lnTo>
                  <a:lnTo>
                    <a:pt x="100" y="124"/>
                  </a:lnTo>
                  <a:lnTo>
                    <a:pt x="100" y="112"/>
                  </a:lnTo>
                  <a:lnTo>
                    <a:pt x="112" y="112"/>
                  </a:lnTo>
                  <a:lnTo>
                    <a:pt x="100" y="99"/>
                  </a:lnTo>
                  <a:lnTo>
                    <a:pt x="75" y="62"/>
                  </a:lnTo>
                  <a:lnTo>
                    <a:pt x="62" y="50"/>
                  </a:lnTo>
                  <a:lnTo>
                    <a:pt x="62" y="37"/>
                  </a:lnTo>
                  <a:lnTo>
                    <a:pt x="62" y="25"/>
                  </a:lnTo>
                  <a:lnTo>
                    <a:pt x="50" y="25"/>
                  </a:lnTo>
                  <a:lnTo>
                    <a:pt x="38" y="25"/>
                  </a:lnTo>
                  <a:lnTo>
                    <a:pt x="38" y="12"/>
                  </a:lnTo>
                  <a:lnTo>
                    <a:pt x="25"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90" name="Freeform 218"/>
            <p:cNvSpPr>
              <a:spLocks/>
            </p:cNvSpPr>
            <p:nvPr/>
          </p:nvSpPr>
          <p:spPr bwMode="auto">
            <a:xfrm>
              <a:off x="4132" y="2495"/>
              <a:ext cx="134" cy="268"/>
            </a:xfrm>
            <a:custGeom>
              <a:avLst/>
              <a:gdLst>
                <a:gd name="T0" fmla="*/ 29 w 111"/>
                <a:gd name="T1" fmla="*/ 0 h 174"/>
                <a:gd name="T2" fmla="*/ 14 w 111"/>
                <a:gd name="T3" fmla="*/ 20 h 174"/>
                <a:gd name="T4" fmla="*/ 14 w 111"/>
                <a:gd name="T5" fmla="*/ 20 h 174"/>
                <a:gd name="T6" fmla="*/ 0 w 111"/>
                <a:gd name="T7" fmla="*/ 39 h 174"/>
                <a:gd name="T8" fmla="*/ 14 w 111"/>
                <a:gd name="T9" fmla="*/ 77 h 174"/>
                <a:gd name="T10" fmla="*/ 14 w 111"/>
                <a:gd name="T11" fmla="*/ 116 h 174"/>
                <a:gd name="T12" fmla="*/ 14 w 111"/>
                <a:gd name="T13" fmla="*/ 134 h 174"/>
                <a:gd name="T14" fmla="*/ 14 w 111"/>
                <a:gd name="T15" fmla="*/ 154 h 174"/>
                <a:gd name="T16" fmla="*/ 14 w 111"/>
                <a:gd name="T17" fmla="*/ 211 h 174"/>
                <a:gd name="T18" fmla="*/ 14 w 111"/>
                <a:gd name="T19" fmla="*/ 229 h 174"/>
                <a:gd name="T20" fmla="*/ 29 w 111"/>
                <a:gd name="T21" fmla="*/ 250 h 174"/>
                <a:gd name="T22" fmla="*/ 45 w 111"/>
                <a:gd name="T23" fmla="*/ 268 h 174"/>
                <a:gd name="T24" fmla="*/ 59 w 111"/>
                <a:gd name="T25" fmla="*/ 268 h 174"/>
                <a:gd name="T26" fmla="*/ 45 w 111"/>
                <a:gd name="T27" fmla="*/ 250 h 174"/>
                <a:gd name="T28" fmla="*/ 29 w 111"/>
                <a:gd name="T29" fmla="*/ 229 h 174"/>
                <a:gd name="T30" fmla="*/ 45 w 111"/>
                <a:gd name="T31" fmla="*/ 173 h 174"/>
                <a:gd name="T32" fmla="*/ 45 w 111"/>
                <a:gd name="T33" fmla="*/ 134 h 174"/>
                <a:gd name="T34" fmla="*/ 59 w 111"/>
                <a:gd name="T35" fmla="*/ 154 h 174"/>
                <a:gd name="T36" fmla="*/ 75 w 111"/>
                <a:gd name="T37" fmla="*/ 154 h 174"/>
                <a:gd name="T38" fmla="*/ 75 w 111"/>
                <a:gd name="T39" fmla="*/ 134 h 174"/>
                <a:gd name="T40" fmla="*/ 89 w 111"/>
                <a:gd name="T41" fmla="*/ 134 h 174"/>
                <a:gd name="T42" fmla="*/ 104 w 111"/>
                <a:gd name="T43" fmla="*/ 134 h 174"/>
                <a:gd name="T44" fmla="*/ 134 w 111"/>
                <a:gd name="T45" fmla="*/ 134 h 174"/>
                <a:gd name="T46" fmla="*/ 134 w 111"/>
                <a:gd name="T47" fmla="*/ 134 h 174"/>
                <a:gd name="T48" fmla="*/ 134 w 111"/>
                <a:gd name="T49" fmla="*/ 116 h 174"/>
                <a:gd name="T50" fmla="*/ 120 w 111"/>
                <a:gd name="T51" fmla="*/ 77 h 174"/>
                <a:gd name="T52" fmla="*/ 104 w 111"/>
                <a:gd name="T53" fmla="*/ 59 h 174"/>
                <a:gd name="T54" fmla="*/ 89 w 111"/>
                <a:gd name="T55" fmla="*/ 39 h 174"/>
                <a:gd name="T56" fmla="*/ 75 w 111"/>
                <a:gd name="T57" fmla="*/ 39 h 174"/>
                <a:gd name="T58" fmla="*/ 59 w 111"/>
                <a:gd name="T59" fmla="*/ 59 h 174"/>
                <a:gd name="T60" fmla="*/ 45 w 111"/>
                <a:gd name="T61" fmla="*/ 39 h 174"/>
                <a:gd name="T62" fmla="*/ 45 w 111"/>
                <a:gd name="T63" fmla="*/ 20 h 174"/>
                <a:gd name="T64" fmla="*/ 45 w 111"/>
                <a:gd name="T65" fmla="*/ 20 h 174"/>
                <a:gd name="T66" fmla="*/ 29 w 111"/>
                <a:gd name="T67" fmla="*/ 0 h 1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1"/>
                <a:gd name="T103" fmla="*/ 0 h 174"/>
                <a:gd name="T104" fmla="*/ 111 w 111"/>
                <a:gd name="T105" fmla="*/ 174 h 17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1" h="174">
                  <a:moveTo>
                    <a:pt x="24" y="0"/>
                  </a:moveTo>
                  <a:lnTo>
                    <a:pt x="12" y="13"/>
                  </a:lnTo>
                  <a:lnTo>
                    <a:pt x="0" y="25"/>
                  </a:lnTo>
                  <a:lnTo>
                    <a:pt x="12" y="50"/>
                  </a:lnTo>
                  <a:lnTo>
                    <a:pt x="12" y="75"/>
                  </a:lnTo>
                  <a:lnTo>
                    <a:pt x="12" y="87"/>
                  </a:lnTo>
                  <a:lnTo>
                    <a:pt x="12" y="100"/>
                  </a:lnTo>
                  <a:lnTo>
                    <a:pt x="12" y="137"/>
                  </a:lnTo>
                  <a:lnTo>
                    <a:pt x="12" y="149"/>
                  </a:lnTo>
                  <a:lnTo>
                    <a:pt x="24" y="162"/>
                  </a:lnTo>
                  <a:lnTo>
                    <a:pt x="37" y="174"/>
                  </a:lnTo>
                  <a:lnTo>
                    <a:pt x="49" y="174"/>
                  </a:lnTo>
                  <a:lnTo>
                    <a:pt x="37" y="162"/>
                  </a:lnTo>
                  <a:lnTo>
                    <a:pt x="24" y="149"/>
                  </a:lnTo>
                  <a:lnTo>
                    <a:pt x="37" y="112"/>
                  </a:lnTo>
                  <a:lnTo>
                    <a:pt x="37" y="87"/>
                  </a:lnTo>
                  <a:lnTo>
                    <a:pt x="49" y="100"/>
                  </a:lnTo>
                  <a:lnTo>
                    <a:pt x="62" y="100"/>
                  </a:lnTo>
                  <a:lnTo>
                    <a:pt x="62" y="87"/>
                  </a:lnTo>
                  <a:lnTo>
                    <a:pt x="74" y="87"/>
                  </a:lnTo>
                  <a:lnTo>
                    <a:pt x="86" y="87"/>
                  </a:lnTo>
                  <a:lnTo>
                    <a:pt x="111" y="87"/>
                  </a:lnTo>
                  <a:lnTo>
                    <a:pt x="111" y="75"/>
                  </a:lnTo>
                  <a:lnTo>
                    <a:pt x="99" y="50"/>
                  </a:lnTo>
                  <a:lnTo>
                    <a:pt x="86" y="38"/>
                  </a:lnTo>
                  <a:lnTo>
                    <a:pt x="74" y="25"/>
                  </a:lnTo>
                  <a:lnTo>
                    <a:pt x="62" y="25"/>
                  </a:lnTo>
                  <a:lnTo>
                    <a:pt x="49" y="38"/>
                  </a:lnTo>
                  <a:lnTo>
                    <a:pt x="37" y="25"/>
                  </a:lnTo>
                  <a:lnTo>
                    <a:pt x="37" y="13"/>
                  </a:lnTo>
                  <a:lnTo>
                    <a:pt x="24"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91" name="Freeform 219"/>
            <p:cNvSpPr>
              <a:spLocks/>
            </p:cNvSpPr>
            <p:nvPr/>
          </p:nvSpPr>
          <p:spPr bwMode="auto">
            <a:xfrm>
              <a:off x="4042" y="2323"/>
              <a:ext cx="149" cy="345"/>
            </a:xfrm>
            <a:custGeom>
              <a:avLst/>
              <a:gdLst>
                <a:gd name="T0" fmla="*/ 60 w 124"/>
                <a:gd name="T1" fmla="*/ 0 h 224"/>
                <a:gd name="T2" fmla="*/ 60 w 124"/>
                <a:gd name="T3" fmla="*/ 20 h 224"/>
                <a:gd name="T4" fmla="*/ 30 w 124"/>
                <a:gd name="T5" fmla="*/ 39 h 224"/>
                <a:gd name="T6" fmla="*/ 16 w 124"/>
                <a:gd name="T7" fmla="*/ 59 h 224"/>
                <a:gd name="T8" fmla="*/ 16 w 124"/>
                <a:gd name="T9" fmla="*/ 97 h 224"/>
                <a:gd name="T10" fmla="*/ 0 w 124"/>
                <a:gd name="T11" fmla="*/ 97 h 224"/>
                <a:gd name="T12" fmla="*/ 0 w 124"/>
                <a:gd name="T13" fmla="*/ 116 h 224"/>
                <a:gd name="T14" fmla="*/ 0 w 124"/>
                <a:gd name="T15" fmla="*/ 154 h 224"/>
                <a:gd name="T16" fmla="*/ 0 w 124"/>
                <a:gd name="T17" fmla="*/ 173 h 224"/>
                <a:gd name="T18" fmla="*/ 16 w 124"/>
                <a:gd name="T19" fmla="*/ 193 h 224"/>
                <a:gd name="T20" fmla="*/ 30 w 124"/>
                <a:gd name="T21" fmla="*/ 231 h 224"/>
                <a:gd name="T22" fmla="*/ 44 w 124"/>
                <a:gd name="T23" fmla="*/ 250 h 224"/>
                <a:gd name="T24" fmla="*/ 44 w 124"/>
                <a:gd name="T25" fmla="*/ 250 h 224"/>
                <a:gd name="T26" fmla="*/ 60 w 124"/>
                <a:gd name="T27" fmla="*/ 250 h 224"/>
                <a:gd name="T28" fmla="*/ 60 w 124"/>
                <a:gd name="T29" fmla="*/ 231 h 224"/>
                <a:gd name="T30" fmla="*/ 75 w 124"/>
                <a:gd name="T31" fmla="*/ 250 h 224"/>
                <a:gd name="T32" fmla="*/ 75 w 124"/>
                <a:gd name="T33" fmla="*/ 268 h 224"/>
                <a:gd name="T34" fmla="*/ 90 w 124"/>
                <a:gd name="T35" fmla="*/ 288 h 224"/>
                <a:gd name="T36" fmla="*/ 105 w 124"/>
                <a:gd name="T37" fmla="*/ 306 h 224"/>
                <a:gd name="T38" fmla="*/ 105 w 124"/>
                <a:gd name="T39" fmla="*/ 327 h 224"/>
                <a:gd name="T40" fmla="*/ 105 w 124"/>
                <a:gd name="T41" fmla="*/ 345 h 224"/>
                <a:gd name="T42" fmla="*/ 105 w 124"/>
                <a:gd name="T43" fmla="*/ 306 h 224"/>
                <a:gd name="T44" fmla="*/ 105 w 124"/>
                <a:gd name="T45" fmla="*/ 306 h 224"/>
                <a:gd name="T46" fmla="*/ 105 w 124"/>
                <a:gd name="T47" fmla="*/ 268 h 224"/>
                <a:gd name="T48" fmla="*/ 90 w 124"/>
                <a:gd name="T49" fmla="*/ 250 h 224"/>
                <a:gd name="T50" fmla="*/ 75 w 124"/>
                <a:gd name="T51" fmla="*/ 211 h 224"/>
                <a:gd name="T52" fmla="*/ 90 w 124"/>
                <a:gd name="T53" fmla="*/ 193 h 224"/>
                <a:gd name="T54" fmla="*/ 105 w 124"/>
                <a:gd name="T55" fmla="*/ 193 h 224"/>
                <a:gd name="T56" fmla="*/ 119 w 124"/>
                <a:gd name="T57" fmla="*/ 173 h 224"/>
                <a:gd name="T58" fmla="*/ 135 w 124"/>
                <a:gd name="T59" fmla="*/ 154 h 224"/>
                <a:gd name="T60" fmla="*/ 149 w 124"/>
                <a:gd name="T61" fmla="*/ 134 h 224"/>
                <a:gd name="T62" fmla="*/ 135 w 124"/>
                <a:gd name="T63" fmla="*/ 97 h 224"/>
                <a:gd name="T64" fmla="*/ 119 w 124"/>
                <a:gd name="T65" fmla="*/ 97 h 224"/>
                <a:gd name="T66" fmla="*/ 105 w 124"/>
                <a:gd name="T67" fmla="*/ 77 h 224"/>
                <a:gd name="T68" fmla="*/ 105 w 124"/>
                <a:gd name="T69" fmla="*/ 39 h 224"/>
                <a:gd name="T70" fmla="*/ 90 w 124"/>
                <a:gd name="T71" fmla="*/ 0 h 224"/>
                <a:gd name="T72" fmla="*/ 75 w 124"/>
                <a:gd name="T73" fmla="*/ 0 h 224"/>
                <a:gd name="T74" fmla="*/ 60 w 124"/>
                <a:gd name="T75" fmla="*/ 0 h 2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4"/>
                <a:gd name="T115" fmla="*/ 0 h 224"/>
                <a:gd name="T116" fmla="*/ 124 w 124"/>
                <a:gd name="T117" fmla="*/ 224 h 2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4" h="224">
                  <a:moveTo>
                    <a:pt x="50" y="0"/>
                  </a:moveTo>
                  <a:lnTo>
                    <a:pt x="50" y="13"/>
                  </a:lnTo>
                  <a:lnTo>
                    <a:pt x="25" y="25"/>
                  </a:lnTo>
                  <a:lnTo>
                    <a:pt x="13" y="38"/>
                  </a:lnTo>
                  <a:lnTo>
                    <a:pt x="13" y="63"/>
                  </a:lnTo>
                  <a:lnTo>
                    <a:pt x="0" y="63"/>
                  </a:lnTo>
                  <a:lnTo>
                    <a:pt x="0" y="75"/>
                  </a:lnTo>
                  <a:lnTo>
                    <a:pt x="0" y="100"/>
                  </a:lnTo>
                  <a:lnTo>
                    <a:pt x="0" y="112"/>
                  </a:lnTo>
                  <a:lnTo>
                    <a:pt x="13" y="125"/>
                  </a:lnTo>
                  <a:lnTo>
                    <a:pt x="25" y="150"/>
                  </a:lnTo>
                  <a:lnTo>
                    <a:pt x="37" y="162"/>
                  </a:lnTo>
                  <a:lnTo>
                    <a:pt x="50" y="162"/>
                  </a:lnTo>
                  <a:lnTo>
                    <a:pt x="50" y="150"/>
                  </a:lnTo>
                  <a:lnTo>
                    <a:pt x="62" y="162"/>
                  </a:lnTo>
                  <a:lnTo>
                    <a:pt x="62" y="174"/>
                  </a:lnTo>
                  <a:lnTo>
                    <a:pt x="75" y="187"/>
                  </a:lnTo>
                  <a:lnTo>
                    <a:pt x="87" y="199"/>
                  </a:lnTo>
                  <a:lnTo>
                    <a:pt x="87" y="212"/>
                  </a:lnTo>
                  <a:lnTo>
                    <a:pt x="87" y="224"/>
                  </a:lnTo>
                  <a:lnTo>
                    <a:pt x="87" y="199"/>
                  </a:lnTo>
                  <a:lnTo>
                    <a:pt x="87" y="174"/>
                  </a:lnTo>
                  <a:lnTo>
                    <a:pt x="75" y="162"/>
                  </a:lnTo>
                  <a:lnTo>
                    <a:pt x="62" y="137"/>
                  </a:lnTo>
                  <a:lnTo>
                    <a:pt x="75" y="125"/>
                  </a:lnTo>
                  <a:lnTo>
                    <a:pt x="87" y="125"/>
                  </a:lnTo>
                  <a:lnTo>
                    <a:pt x="99" y="112"/>
                  </a:lnTo>
                  <a:lnTo>
                    <a:pt x="112" y="100"/>
                  </a:lnTo>
                  <a:lnTo>
                    <a:pt x="124" y="87"/>
                  </a:lnTo>
                  <a:lnTo>
                    <a:pt x="112" y="63"/>
                  </a:lnTo>
                  <a:lnTo>
                    <a:pt x="99" y="63"/>
                  </a:lnTo>
                  <a:lnTo>
                    <a:pt x="87" y="50"/>
                  </a:lnTo>
                  <a:lnTo>
                    <a:pt x="87" y="25"/>
                  </a:lnTo>
                  <a:lnTo>
                    <a:pt x="75" y="0"/>
                  </a:lnTo>
                  <a:lnTo>
                    <a:pt x="62" y="0"/>
                  </a:lnTo>
                  <a:lnTo>
                    <a:pt x="5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92" name="Freeform 220"/>
            <p:cNvSpPr>
              <a:spLocks/>
            </p:cNvSpPr>
            <p:nvPr/>
          </p:nvSpPr>
          <p:spPr bwMode="auto">
            <a:xfrm>
              <a:off x="3953" y="2382"/>
              <a:ext cx="89" cy="113"/>
            </a:xfrm>
            <a:custGeom>
              <a:avLst/>
              <a:gdLst>
                <a:gd name="T0" fmla="*/ 89 w 74"/>
                <a:gd name="T1" fmla="*/ 113 h 74"/>
                <a:gd name="T2" fmla="*/ 75 w 74"/>
                <a:gd name="T3" fmla="*/ 75 h 74"/>
                <a:gd name="T4" fmla="*/ 59 w 74"/>
                <a:gd name="T5" fmla="*/ 57 h 74"/>
                <a:gd name="T6" fmla="*/ 45 w 74"/>
                <a:gd name="T7" fmla="*/ 38 h 74"/>
                <a:gd name="T8" fmla="*/ 29 w 74"/>
                <a:gd name="T9" fmla="*/ 18 h 74"/>
                <a:gd name="T10" fmla="*/ 29 w 74"/>
                <a:gd name="T11" fmla="*/ 57 h 74"/>
                <a:gd name="T12" fmla="*/ 14 w 74"/>
                <a:gd name="T13" fmla="*/ 57 h 74"/>
                <a:gd name="T14" fmla="*/ 14 w 74"/>
                <a:gd name="T15" fmla="*/ 57 h 74"/>
                <a:gd name="T16" fmla="*/ 14 w 74"/>
                <a:gd name="T17" fmla="*/ 18 h 74"/>
                <a:gd name="T18" fmla="*/ 0 w 74"/>
                <a:gd name="T19" fmla="*/ 0 h 74"/>
                <a:gd name="T20" fmla="*/ 0 w 74"/>
                <a:gd name="T21" fmla="*/ 0 h 74"/>
                <a:gd name="T22" fmla="*/ 14 w 74"/>
                <a:gd name="T23" fmla="*/ 0 h 74"/>
                <a:gd name="T24" fmla="*/ 45 w 74"/>
                <a:gd name="T25" fmla="*/ 0 h 74"/>
                <a:gd name="T26" fmla="*/ 45 w 74"/>
                <a:gd name="T27" fmla="*/ 0 h 74"/>
                <a:gd name="T28" fmla="*/ 59 w 74"/>
                <a:gd name="T29" fmla="*/ 0 h 74"/>
                <a:gd name="T30" fmla="*/ 75 w 74"/>
                <a:gd name="T31" fmla="*/ 18 h 74"/>
                <a:gd name="T32" fmla="*/ 75 w 74"/>
                <a:gd name="T33" fmla="*/ 38 h 74"/>
                <a:gd name="T34" fmla="*/ 89 w 74"/>
                <a:gd name="T35" fmla="*/ 57 h 74"/>
                <a:gd name="T36" fmla="*/ 89 w 74"/>
                <a:gd name="T37" fmla="*/ 95 h 74"/>
                <a:gd name="T38" fmla="*/ 89 w 74"/>
                <a:gd name="T39" fmla="*/ 113 h 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4"/>
                <a:gd name="T61" fmla="*/ 0 h 74"/>
                <a:gd name="T62" fmla="*/ 74 w 74"/>
                <a:gd name="T63" fmla="*/ 74 h 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4" h="74">
                  <a:moveTo>
                    <a:pt x="74" y="74"/>
                  </a:moveTo>
                  <a:lnTo>
                    <a:pt x="62" y="49"/>
                  </a:lnTo>
                  <a:lnTo>
                    <a:pt x="49" y="37"/>
                  </a:lnTo>
                  <a:lnTo>
                    <a:pt x="37" y="25"/>
                  </a:lnTo>
                  <a:lnTo>
                    <a:pt x="24" y="12"/>
                  </a:lnTo>
                  <a:lnTo>
                    <a:pt x="24" y="37"/>
                  </a:lnTo>
                  <a:lnTo>
                    <a:pt x="12" y="37"/>
                  </a:lnTo>
                  <a:lnTo>
                    <a:pt x="12" y="12"/>
                  </a:lnTo>
                  <a:lnTo>
                    <a:pt x="0" y="0"/>
                  </a:lnTo>
                  <a:lnTo>
                    <a:pt x="12" y="0"/>
                  </a:lnTo>
                  <a:lnTo>
                    <a:pt x="37" y="0"/>
                  </a:lnTo>
                  <a:lnTo>
                    <a:pt x="49" y="0"/>
                  </a:lnTo>
                  <a:lnTo>
                    <a:pt x="62" y="12"/>
                  </a:lnTo>
                  <a:lnTo>
                    <a:pt x="62" y="25"/>
                  </a:lnTo>
                  <a:lnTo>
                    <a:pt x="74" y="37"/>
                  </a:lnTo>
                  <a:lnTo>
                    <a:pt x="74" y="62"/>
                  </a:lnTo>
                  <a:lnTo>
                    <a:pt x="74" y="74"/>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93" name="Freeform 221"/>
            <p:cNvSpPr>
              <a:spLocks/>
            </p:cNvSpPr>
            <p:nvPr/>
          </p:nvSpPr>
          <p:spPr bwMode="auto">
            <a:xfrm>
              <a:off x="3953" y="2305"/>
              <a:ext cx="149" cy="172"/>
            </a:xfrm>
            <a:custGeom>
              <a:avLst/>
              <a:gdLst>
                <a:gd name="T0" fmla="*/ 89 w 124"/>
                <a:gd name="T1" fmla="*/ 172 h 112"/>
                <a:gd name="T2" fmla="*/ 89 w 124"/>
                <a:gd name="T3" fmla="*/ 134 h 112"/>
                <a:gd name="T4" fmla="*/ 75 w 124"/>
                <a:gd name="T5" fmla="*/ 115 h 112"/>
                <a:gd name="T6" fmla="*/ 75 w 124"/>
                <a:gd name="T7" fmla="*/ 95 h 112"/>
                <a:gd name="T8" fmla="*/ 75 w 124"/>
                <a:gd name="T9" fmla="*/ 95 h 112"/>
                <a:gd name="T10" fmla="*/ 75 w 124"/>
                <a:gd name="T11" fmla="*/ 77 h 112"/>
                <a:gd name="T12" fmla="*/ 44 w 124"/>
                <a:gd name="T13" fmla="*/ 95 h 112"/>
                <a:gd name="T14" fmla="*/ 44 w 124"/>
                <a:gd name="T15" fmla="*/ 77 h 112"/>
                <a:gd name="T16" fmla="*/ 14 w 124"/>
                <a:gd name="T17" fmla="*/ 77 h 112"/>
                <a:gd name="T18" fmla="*/ 0 w 124"/>
                <a:gd name="T19" fmla="*/ 77 h 112"/>
                <a:gd name="T20" fmla="*/ 0 w 124"/>
                <a:gd name="T21" fmla="*/ 57 h 112"/>
                <a:gd name="T22" fmla="*/ 0 w 124"/>
                <a:gd name="T23" fmla="*/ 18 h 112"/>
                <a:gd name="T24" fmla="*/ 14 w 124"/>
                <a:gd name="T25" fmla="*/ 18 h 112"/>
                <a:gd name="T26" fmla="*/ 14 w 124"/>
                <a:gd name="T27" fmla="*/ 38 h 112"/>
                <a:gd name="T28" fmla="*/ 29 w 124"/>
                <a:gd name="T29" fmla="*/ 57 h 112"/>
                <a:gd name="T30" fmla="*/ 59 w 124"/>
                <a:gd name="T31" fmla="*/ 57 h 112"/>
                <a:gd name="T32" fmla="*/ 59 w 124"/>
                <a:gd name="T33" fmla="*/ 18 h 112"/>
                <a:gd name="T34" fmla="*/ 75 w 124"/>
                <a:gd name="T35" fmla="*/ 18 h 112"/>
                <a:gd name="T36" fmla="*/ 89 w 124"/>
                <a:gd name="T37" fmla="*/ 0 h 112"/>
                <a:gd name="T38" fmla="*/ 105 w 124"/>
                <a:gd name="T39" fmla="*/ 0 h 112"/>
                <a:gd name="T40" fmla="*/ 119 w 124"/>
                <a:gd name="T41" fmla="*/ 0 h 112"/>
                <a:gd name="T42" fmla="*/ 133 w 124"/>
                <a:gd name="T43" fmla="*/ 0 h 112"/>
                <a:gd name="T44" fmla="*/ 133 w 124"/>
                <a:gd name="T45" fmla="*/ 0 h 112"/>
                <a:gd name="T46" fmla="*/ 149 w 124"/>
                <a:gd name="T47" fmla="*/ 18 h 112"/>
                <a:gd name="T48" fmla="*/ 149 w 124"/>
                <a:gd name="T49" fmla="*/ 18 h 112"/>
                <a:gd name="T50" fmla="*/ 119 w 124"/>
                <a:gd name="T51" fmla="*/ 57 h 112"/>
                <a:gd name="T52" fmla="*/ 119 w 124"/>
                <a:gd name="T53" fmla="*/ 77 h 112"/>
                <a:gd name="T54" fmla="*/ 105 w 124"/>
                <a:gd name="T55" fmla="*/ 95 h 112"/>
                <a:gd name="T56" fmla="*/ 105 w 124"/>
                <a:gd name="T57" fmla="*/ 115 h 112"/>
                <a:gd name="T58" fmla="*/ 89 w 124"/>
                <a:gd name="T59" fmla="*/ 115 h 112"/>
                <a:gd name="T60" fmla="*/ 89 w 124"/>
                <a:gd name="T61" fmla="*/ 134 h 112"/>
                <a:gd name="T62" fmla="*/ 89 w 124"/>
                <a:gd name="T63" fmla="*/ 172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4"/>
                <a:gd name="T97" fmla="*/ 0 h 112"/>
                <a:gd name="T98" fmla="*/ 124 w 124"/>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4" h="112">
                  <a:moveTo>
                    <a:pt x="74" y="112"/>
                  </a:moveTo>
                  <a:lnTo>
                    <a:pt x="74" y="87"/>
                  </a:lnTo>
                  <a:lnTo>
                    <a:pt x="62" y="75"/>
                  </a:lnTo>
                  <a:lnTo>
                    <a:pt x="62" y="62"/>
                  </a:lnTo>
                  <a:lnTo>
                    <a:pt x="62" y="50"/>
                  </a:lnTo>
                  <a:lnTo>
                    <a:pt x="37" y="62"/>
                  </a:lnTo>
                  <a:lnTo>
                    <a:pt x="37" y="50"/>
                  </a:lnTo>
                  <a:lnTo>
                    <a:pt x="12" y="50"/>
                  </a:lnTo>
                  <a:lnTo>
                    <a:pt x="0" y="50"/>
                  </a:lnTo>
                  <a:lnTo>
                    <a:pt x="0" y="37"/>
                  </a:lnTo>
                  <a:lnTo>
                    <a:pt x="0" y="12"/>
                  </a:lnTo>
                  <a:lnTo>
                    <a:pt x="12" y="12"/>
                  </a:lnTo>
                  <a:lnTo>
                    <a:pt x="12" y="25"/>
                  </a:lnTo>
                  <a:lnTo>
                    <a:pt x="24" y="37"/>
                  </a:lnTo>
                  <a:lnTo>
                    <a:pt x="49" y="37"/>
                  </a:lnTo>
                  <a:lnTo>
                    <a:pt x="49" y="12"/>
                  </a:lnTo>
                  <a:lnTo>
                    <a:pt x="62" y="12"/>
                  </a:lnTo>
                  <a:lnTo>
                    <a:pt x="74" y="0"/>
                  </a:lnTo>
                  <a:lnTo>
                    <a:pt x="87" y="0"/>
                  </a:lnTo>
                  <a:lnTo>
                    <a:pt x="99" y="0"/>
                  </a:lnTo>
                  <a:lnTo>
                    <a:pt x="111" y="0"/>
                  </a:lnTo>
                  <a:lnTo>
                    <a:pt x="124" y="12"/>
                  </a:lnTo>
                  <a:lnTo>
                    <a:pt x="99" y="37"/>
                  </a:lnTo>
                  <a:lnTo>
                    <a:pt x="99" y="50"/>
                  </a:lnTo>
                  <a:lnTo>
                    <a:pt x="87" y="62"/>
                  </a:lnTo>
                  <a:lnTo>
                    <a:pt x="87" y="75"/>
                  </a:lnTo>
                  <a:lnTo>
                    <a:pt x="74" y="75"/>
                  </a:lnTo>
                  <a:lnTo>
                    <a:pt x="74" y="87"/>
                  </a:lnTo>
                  <a:lnTo>
                    <a:pt x="74" y="112"/>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94" name="Freeform 222"/>
            <p:cNvSpPr>
              <a:spLocks/>
            </p:cNvSpPr>
            <p:nvPr/>
          </p:nvSpPr>
          <p:spPr bwMode="auto">
            <a:xfrm>
              <a:off x="3967" y="2323"/>
              <a:ext cx="45" cy="39"/>
            </a:xfrm>
            <a:custGeom>
              <a:avLst/>
              <a:gdLst>
                <a:gd name="T0" fmla="*/ 0 w 37"/>
                <a:gd name="T1" fmla="*/ 0 h 25"/>
                <a:gd name="T2" fmla="*/ 0 w 37"/>
                <a:gd name="T3" fmla="*/ 20 h 25"/>
                <a:gd name="T4" fmla="*/ 15 w 37"/>
                <a:gd name="T5" fmla="*/ 39 h 25"/>
                <a:gd name="T6" fmla="*/ 15 w 37"/>
                <a:gd name="T7" fmla="*/ 39 h 25"/>
                <a:gd name="T8" fmla="*/ 45 w 37"/>
                <a:gd name="T9" fmla="*/ 39 h 25"/>
                <a:gd name="T10" fmla="*/ 45 w 37"/>
                <a:gd name="T11" fmla="*/ 39 h 25"/>
                <a:gd name="T12" fmla="*/ 45 w 37"/>
                <a:gd name="T13" fmla="*/ 0 h 25"/>
                <a:gd name="T14" fmla="*/ 45 w 37"/>
                <a:gd name="T15" fmla="*/ 0 h 25"/>
                <a:gd name="T16" fmla="*/ 30 w 37"/>
                <a:gd name="T17" fmla="*/ 0 h 25"/>
                <a:gd name="T18" fmla="*/ 15 w 37"/>
                <a:gd name="T19" fmla="*/ 0 h 25"/>
                <a:gd name="T20" fmla="*/ 0 w 37"/>
                <a:gd name="T21" fmla="*/ 0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25"/>
                <a:gd name="T35" fmla="*/ 37 w 37"/>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25">
                  <a:moveTo>
                    <a:pt x="0" y="0"/>
                  </a:moveTo>
                  <a:lnTo>
                    <a:pt x="0" y="13"/>
                  </a:lnTo>
                  <a:lnTo>
                    <a:pt x="12" y="25"/>
                  </a:lnTo>
                  <a:lnTo>
                    <a:pt x="37" y="25"/>
                  </a:lnTo>
                  <a:lnTo>
                    <a:pt x="37" y="0"/>
                  </a:lnTo>
                  <a:lnTo>
                    <a:pt x="25" y="0"/>
                  </a:lnTo>
                  <a:lnTo>
                    <a:pt x="12" y="0"/>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95" name="Freeform 223"/>
            <p:cNvSpPr>
              <a:spLocks/>
            </p:cNvSpPr>
            <p:nvPr/>
          </p:nvSpPr>
          <p:spPr bwMode="auto">
            <a:xfrm>
              <a:off x="3624" y="2114"/>
              <a:ext cx="343" cy="592"/>
            </a:xfrm>
            <a:custGeom>
              <a:avLst/>
              <a:gdLst>
                <a:gd name="T0" fmla="*/ 104 w 285"/>
                <a:gd name="T1" fmla="*/ 0 h 385"/>
                <a:gd name="T2" fmla="*/ 59 w 285"/>
                <a:gd name="T3" fmla="*/ 18 h 385"/>
                <a:gd name="T4" fmla="*/ 45 w 285"/>
                <a:gd name="T5" fmla="*/ 18 h 385"/>
                <a:gd name="T6" fmla="*/ 45 w 285"/>
                <a:gd name="T7" fmla="*/ 37 h 385"/>
                <a:gd name="T8" fmla="*/ 75 w 285"/>
                <a:gd name="T9" fmla="*/ 57 h 385"/>
                <a:gd name="T10" fmla="*/ 59 w 285"/>
                <a:gd name="T11" fmla="*/ 75 h 385"/>
                <a:gd name="T12" fmla="*/ 59 w 285"/>
                <a:gd name="T13" fmla="*/ 114 h 385"/>
                <a:gd name="T14" fmla="*/ 104 w 285"/>
                <a:gd name="T15" fmla="*/ 114 h 385"/>
                <a:gd name="T16" fmla="*/ 104 w 285"/>
                <a:gd name="T17" fmla="*/ 114 h 385"/>
                <a:gd name="T18" fmla="*/ 89 w 285"/>
                <a:gd name="T19" fmla="*/ 134 h 385"/>
                <a:gd name="T20" fmla="*/ 75 w 285"/>
                <a:gd name="T21" fmla="*/ 191 h 385"/>
                <a:gd name="T22" fmla="*/ 59 w 285"/>
                <a:gd name="T23" fmla="*/ 209 h 385"/>
                <a:gd name="T24" fmla="*/ 14 w 285"/>
                <a:gd name="T25" fmla="*/ 229 h 385"/>
                <a:gd name="T26" fmla="*/ 29 w 285"/>
                <a:gd name="T27" fmla="*/ 248 h 385"/>
                <a:gd name="T28" fmla="*/ 45 w 285"/>
                <a:gd name="T29" fmla="*/ 286 h 385"/>
                <a:gd name="T30" fmla="*/ 29 w 285"/>
                <a:gd name="T31" fmla="*/ 286 h 385"/>
                <a:gd name="T32" fmla="*/ 14 w 285"/>
                <a:gd name="T33" fmla="*/ 286 h 385"/>
                <a:gd name="T34" fmla="*/ 0 w 285"/>
                <a:gd name="T35" fmla="*/ 286 h 385"/>
                <a:gd name="T36" fmla="*/ 0 w 285"/>
                <a:gd name="T37" fmla="*/ 286 h 385"/>
                <a:gd name="T38" fmla="*/ 0 w 285"/>
                <a:gd name="T39" fmla="*/ 306 h 385"/>
                <a:gd name="T40" fmla="*/ 29 w 285"/>
                <a:gd name="T41" fmla="*/ 306 h 385"/>
                <a:gd name="T42" fmla="*/ 29 w 285"/>
                <a:gd name="T43" fmla="*/ 324 h 385"/>
                <a:gd name="T44" fmla="*/ 14 w 285"/>
                <a:gd name="T45" fmla="*/ 324 h 385"/>
                <a:gd name="T46" fmla="*/ 29 w 285"/>
                <a:gd name="T47" fmla="*/ 343 h 385"/>
                <a:gd name="T48" fmla="*/ 45 w 285"/>
                <a:gd name="T49" fmla="*/ 343 h 385"/>
                <a:gd name="T50" fmla="*/ 59 w 285"/>
                <a:gd name="T51" fmla="*/ 324 h 385"/>
                <a:gd name="T52" fmla="*/ 75 w 285"/>
                <a:gd name="T53" fmla="*/ 324 h 385"/>
                <a:gd name="T54" fmla="*/ 75 w 285"/>
                <a:gd name="T55" fmla="*/ 401 h 385"/>
                <a:gd name="T56" fmla="*/ 104 w 285"/>
                <a:gd name="T57" fmla="*/ 515 h 385"/>
                <a:gd name="T58" fmla="*/ 134 w 285"/>
                <a:gd name="T59" fmla="*/ 554 h 385"/>
                <a:gd name="T60" fmla="*/ 149 w 285"/>
                <a:gd name="T61" fmla="*/ 592 h 385"/>
                <a:gd name="T62" fmla="*/ 149 w 285"/>
                <a:gd name="T63" fmla="*/ 592 h 385"/>
                <a:gd name="T64" fmla="*/ 194 w 285"/>
                <a:gd name="T65" fmla="*/ 574 h 385"/>
                <a:gd name="T66" fmla="*/ 224 w 285"/>
                <a:gd name="T67" fmla="*/ 515 h 385"/>
                <a:gd name="T68" fmla="*/ 238 w 285"/>
                <a:gd name="T69" fmla="*/ 440 h 385"/>
                <a:gd name="T70" fmla="*/ 254 w 285"/>
                <a:gd name="T71" fmla="*/ 420 h 385"/>
                <a:gd name="T72" fmla="*/ 313 w 285"/>
                <a:gd name="T73" fmla="*/ 381 h 385"/>
                <a:gd name="T74" fmla="*/ 329 w 285"/>
                <a:gd name="T75" fmla="*/ 343 h 385"/>
                <a:gd name="T76" fmla="*/ 343 w 285"/>
                <a:gd name="T77" fmla="*/ 324 h 385"/>
                <a:gd name="T78" fmla="*/ 343 w 285"/>
                <a:gd name="T79" fmla="*/ 286 h 385"/>
                <a:gd name="T80" fmla="*/ 329 w 285"/>
                <a:gd name="T81" fmla="*/ 268 h 385"/>
                <a:gd name="T82" fmla="*/ 329 w 285"/>
                <a:gd name="T83" fmla="*/ 248 h 385"/>
                <a:gd name="T84" fmla="*/ 329 w 285"/>
                <a:gd name="T85" fmla="*/ 248 h 385"/>
                <a:gd name="T86" fmla="*/ 283 w 285"/>
                <a:gd name="T87" fmla="*/ 248 h 385"/>
                <a:gd name="T88" fmla="*/ 268 w 285"/>
                <a:gd name="T89" fmla="*/ 229 h 385"/>
                <a:gd name="T90" fmla="*/ 254 w 285"/>
                <a:gd name="T91" fmla="*/ 229 h 385"/>
                <a:gd name="T92" fmla="*/ 224 w 285"/>
                <a:gd name="T93" fmla="*/ 229 h 385"/>
                <a:gd name="T94" fmla="*/ 194 w 285"/>
                <a:gd name="T95" fmla="*/ 191 h 385"/>
                <a:gd name="T96" fmla="*/ 194 w 285"/>
                <a:gd name="T97" fmla="*/ 172 h 385"/>
                <a:gd name="T98" fmla="*/ 194 w 285"/>
                <a:gd name="T99" fmla="*/ 152 h 385"/>
                <a:gd name="T100" fmla="*/ 164 w 285"/>
                <a:gd name="T101" fmla="*/ 152 h 385"/>
                <a:gd name="T102" fmla="*/ 149 w 285"/>
                <a:gd name="T103" fmla="*/ 134 h 385"/>
                <a:gd name="T104" fmla="*/ 149 w 285"/>
                <a:gd name="T105" fmla="*/ 114 h 385"/>
                <a:gd name="T106" fmla="*/ 149 w 285"/>
                <a:gd name="T107" fmla="*/ 95 h 385"/>
                <a:gd name="T108" fmla="*/ 164 w 285"/>
                <a:gd name="T109" fmla="*/ 57 h 385"/>
                <a:gd name="T110" fmla="*/ 164 w 285"/>
                <a:gd name="T111" fmla="*/ 57 h 385"/>
                <a:gd name="T112" fmla="*/ 164 w 285"/>
                <a:gd name="T113" fmla="*/ 18 h 385"/>
                <a:gd name="T114" fmla="*/ 149 w 285"/>
                <a:gd name="T115" fmla="*/ 37 h 385"/>
                <a:gd name="T116" fmla="*/ 134 w 285"/>
                <a:gd name="T117" fmla="*/ 37 h 385"/>
                <a:gd name="T118" fmla="*/ 104 w 285"/>
                <a:gd name="T119" fmla="*/ 37 h 385"/>
                <a:gd name="T120" fmla="*/ 104 w 285"/>
                <a:gd name="T121" fmla="*/ 0 h 385"/>
                <a:gd name="T122" fmla="*/ 104 w 285"/>
                <a:gd name="T123" fmla="*/ 0 h 3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5"/>
                <a:gd name="T187" fmla="*/ 0 h 385"/>
                <a:gd name="T188" fmla="*/ 285 w 285"/>
                <a:gd name="T189" fmla="*/ 385 h 3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5" h="385">
                  <a:moveTo>
                    <a:pt x="86" y="0"/>
                  </a:moveTo>
                  <a:lnTo>
                    <a:pt x="49" y="12"/>
                  </a:lnTo>
                  <a:lnTo>
                    <a:pt x="37" y="12"/>
                  </a:lnTo>
                  <a:lnTo>
                    <a:pt x="37" y="24"/>
                  </a:lnTo>
                  <a:lnTo>
                    <a:pt x="62" y="37"/>
                  </a:lnTo>
                  <a:lnTo>
                    <a:pt x="49" y="49"/>
                  </a:lnTo>
                  <a:lnTo>
                    <a:pt x="49" y="74"/>
                  </a:lnTo>
                  <a:lnTo>
                    <a:pt x="86" y="74"/>
                  </a:lnTo>
                  <a:lnTo>
                    <a:pt x="74" y="87"/>
                  </a:lnTo>
                  <a:lnTo>
                    <a:pt x="62" y="124"/>
                  </a:lnTo>
                  <a:lnTo>
                    <a:pt x="49" y="136"/>
                  </a:lnTo>
                  <a:lnTo>
                    <a:pt x="12" y="149"/>
                  </a:lnTo>
                  <a:lnTo>
                    <a:pt x="24" y="161"/>
                  </a:lnTo>
                  <a:lnTo>
                    <a:pt x="37" y="186"/>
                  </a:lnTo>
                  <a:lnTo>
                    <a:pt x="24" y="186"/>
                  </a:lnTo>
                  <a:lnTo>
                    <a:pt x="12" y="186"/>
                  </a:lnTo>
                  <a:lnTo>
                    <a:pt x="0" y="186"/>
                  </a:lnTo>
                  <a:lnTo>
                    <a:pt x="0" y="199"/>
                  </a:lnTo>
                  <a:lnTo>
                    <a:pt x="24" y="199"/>
                  </a:lnTo>
                  <a:lnTo>
                    <a:pt x="24" y="211"/>
                  </a:lnTo>
                  <a:lnTo>
                    <a:pt x="12" y="211"/>
                  </a:lnTo>
                  <a:lnTo>
                    <a:pt x="24" y="223"/>
                  </a:lnTo>
                  <a:lnTo>
                    <a:pt x="37" y="223"/>
                  </a:lnTo>
                  <a:lnTo>
                    <a:pt x="49" y="211"/>
                  </a:lnTo>
                  <a:lnTo>
                    <a:pt x="62" y="211"/>
                  </a:lnTo>
                  <a:lnTo>
                    <a:pt x="62" y="261"/>
                  </a:lnTo>
                  <a:lnTo>
                    <a:pt x="86" y="335"/>
                  </a:lnTo>
                  <a:lnTo>
                    <a:pt x="111" y="360"/>
                  </a:lnTo>
                  <a:lnTo>
                    <a:pt x="124" y="385"/>
                  </a:lnTo>
                  <a:lnTo>
                    <a:pt x="161" y="373"/>
                  </a:lnTo>
                  <a:lnTo>
                    <a:pt x="186" y="335"/>
                  </a:lnTo>
                  <a:lnTo>
                    <a:pt x="198" y="286"/>
                  </a:lnTo>
                  <a:lnTo>
                    <a:pt x="211" y="273"/>
                  </a:lnTo>
                  <a:lnTo>
                    <a:pt x="260" y="248"/>
                  </a:lnTo>
                  <a:lnTo>
                    <a:pt x="273" y="223"/>
                  </a:lnTo>
                  <a:lnTo>
                    <a:pt x="285" y="211"/>
                  </a:lnTo>
                  <a:lnTo>
                    <a:pt x="285" y="186"/>
                  </a:lnTo>
                  <a:lnTo>
                    <a:pt x="273" y="174"/>
                  </a:lnTo>
                  <a:lnTo>
                    <a:pt x="273" y="161"/>
                  </a:lnTo>
                  <a:lnTo>
                    <a:pt x="235" y="161"/>
                  </a:lnTo>
                  <a:lnTo>
                    <a:pt x="223" y="149"/>
                  </a:lnTo>
                  <a:lnTo>
                    <a:pt x="211" y="149"/>
                  </a:lnTo>
                  <a:lnTo>
                    <a:pt x="186" y="149"/>
                  </a:lnTo>
                  <a:lnTo>
                    <a:pt x="161" y="124"/>
                  </a:lnTo>
                  <a:lnTo>
                    <a:pt x="161" y="112"/>
                  </a:lnTo>
                  <a:lnTo>
                    <a:pt x="161" y="99"/>
                  </a:lnTo>
                  <a:lnTo>
                    <a:pt x="136" y="99"/>
                  </a:lnTo>
                  <a:lnTo>
                    <a:pt x="124" y="87"/>
                  </a:lnTo>
                  <a:lnTo>
                    <a:pt x="124" y="74"/>
                  </a:lnTo>
                  <a:lnTo>
                    <a:pt x="124" y="62"/>
                  </a:lnTo>
                  <a:lnTo>
                    <a:pt x="136" y="37"/>
                  </a:lnTo>
                  <a:lnTo>
                    <a:pt x="136" y="12"/>
                  </a:lnTo>
                  <a:lnTo>
                    <a:pt x="124" y="24"/>
                  </a:lnTo>
                  <a:lnTo>
                    <a:pt x="111" y="24"/>
                  </a:lnTo>
                  <a:lnTo>
                    <a:pt x="86" y="24"/>
                  </a:lnTo>
                  <a:lnTo>
                    <a:pt x="86"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96" name="Freeform 224"/>
            <p:cNvSpPr>
              <a:spLocks/>
            </p:cNvSpPr>
            <p:nvPr/>
          </p:nvSpPr>
          <p:spPr bwMode="auto">
            <a:xfrm>
              <a:off x="3818" y="2266"/>
              <a:ext cx="149" cy="96"/>
            </a:xfrm>
            <a:custGeom>
              <a:avLst/>
              <a:gdLst>
                <a:gd name="T0" fmla="*/ 0 w 124"/>
                <a:gd name="T1" fmla="*/ 0 h 62"/>
                <a:gd name="T2" fmla="*/ 0 w 124"/>
                <a:gd name="T3" fmla="*/ 20 h 62"/>
                <a:gd name="T4" fmla="*/ 0 w 124"/>
                <a:gd name="T5" fmla="*/ 39 h 62"/>
                <a:gd name="T6" fmla="*/ 14 w 124"/>
                <a:gd name="T7" fmla="*/ 57 h 62"/>
                <a:gd name="T8" fmla="*/ 30 w 124"/>
                <a:gd name="T9" fmla="*/ 77 h 62"/>
                <a:gd name="T10" fmla="*/ 60 w 124"/>
                <a:gd name="T11" fmla="*/ 77 h 62"/>
                <a:gd name="T12" fmla="*/ 75 w 124"/>
                <a:gd name="T13" fmla="*/ 77 h 62"/>
                <a:gd name="T14" fmla="*/ 89 w 124"/>
                <a:gd name="T15" fmla="*/ 96 h 62"/>
                <a:gd name="T16" fmla="*/ 89 w 124"/>
                <a:gd name="T17" fmla="*/ 96 h 62"/>
                <a:gd name="T18" fmla="*/ 119 w 124"/>
                <a:gd name="T19" fmla="*/ 96 h 62"/>
                <a:gd name="T20" fmla="*/ 135 w 124"/>
                <a:gd name="T21" fmla="*/ 96 h 62"/>
                <a:gd name="T22" fmla="*/ 135 w 124"/>
                <a:gd name="T23" fmla="*/ 77 h 62"/>
                <a:gd name="T24" fmla="*/ 149 w 124"/>
                <a:gd name="T25" fmla="*/ 57 h 62"/>
                <a:gd name="T26" fmla="*/ 119 w 124"/>
                <a:gd name="T27" fmla="*/ 57 h 62"/>
                <a:gd name="T28" fmla="*/ 105 w 124"/>
                <a:gd name="T29" fmla="*/ 57 h 62"/>
                <a:gd name="T30" fmla="*/ 105 w 124"/>
                <a:gd name="T31" fmla="*/ 39 h 62"/>
                <a:gd name="T32" fmla="*/ 89 w 124"/>
                <a:gd name="T33" fmla="*/ 39 h 62"/>
                <a:gd name="T34" fmla="*/ 75 w 124"/>
                <a:gd name="T35" fmla="*/ 39 h 62"/>
                <a:gd name="T36" fmla="*/ 44 w 124"/>
                <a:gd name="T37" fmla="*/ 39 h 62"/>
                <a:gd name="T38" fmla="*/ 30 w 124"/>
                <a:gd name="T39" fmla="*/ 20 h 62"/>
                <a:gd name="T40" fmla="*/ 14 w 124"/>
                <a:gd name="T41" fmla="*/ 0 h 62"/>
                <a:gd name="T42" fmla="*/ 0 w 124"/>
                <a:gd name="T43" fmla="*/ 0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4"/>
                <a:gd name="T67" fmla="*/ 0 h 62"/>
                <a:gd name="T68" fmla="*/ 124 w 124"/>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4" h="62">
                  <a:moveTo>
                    <a:pt x="0" y="0"/>
                  </a:moveTo>
                  <a:lnTo>
                    <a:pt x="0" y="13"/>
                  </a:lnTo>
                  <a:lnTo>
                    <a:pt x="0" y="25"/>
                  </a:lnTo>
                  <a:lnTo>
                    <a:pt x="12" y="37"/>
                  </a:lnTo>
                  <a:lnTo>
                    <a:pt x="25" y="50"/>
                  </a:lnTo>
                  <a:lnTo>
                    <a:pt x="50" y="50"/>
                  </a:lnTo>
                  <a:lnTo>
                    <a:pt x="62" y="50"/>
                  </a:lnTo>
                  <a:lnTo>
                    <a:pt x="74" y="62"/>
                  </a:lnTo>
                  <a:lnTo>
                    <a:pt x="99" y="62"/>
                  </a:lnTo>
                  <a:lnTo>
                    <a:pt x="112" y="62"/>
                  </a:lnTo>
                  <a:lnTo>
                    <a:pt x="112" y="50"/>
                  </a:lnTo>
                  <a:lnTo>
                    <a:pt x="124" y="37"/>
                  </a:lnTo>
                  <a:lnTo>
                    <a:pt x="99" y="37"/>
                  </a:lnTo>
                  <a:lnTo>
                    <a:pt x="87" y="37"/>
                  </a:lnTo>
                  <a:lnTo>
                    <a:pt x="87" y="25"/>
                  </a:lnTo>
                  <a:lnTo>
                    <a:pt x="74" y="25"/>
                  </a:lnTo>
                  <a:lnTo>
                    <a:pt x="62" y="25"/>
                  </a:lnTo>
                  <a:lnTo>
                    <a:pt x="37" y="25"/>
                  </a:lnTo>
                  <a:lnTo>
                    <a:pt x="25" y="13"/>
                  </a:lnTo>
                  <a:lnTo>
                    <a:pt x="12" y="0"/>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97" name="Freeform 225"/>
            <p:cNvSpPr>
              <a:spLocks/>
            </p:cNvSpPr>
            <p:nvPr/>
          </p:nvSpPr>
          <p:spPr bwMode="auto">
            <a:xfrm>
              <a:off x="3818" y="2706"/>
              <a:ext cx="45" cy="57"/>
            </a:xfrm>
            <a:custGeom>
              <a:avLst/>
              <a:gdLst>
                <a:gd name="T0" fmla="*/ 15 w 37"/>
                <a:gd name="T1" fmla="*/ 0 h 37"/>
                <a:gd name="T2" fmla="*/ 15 w 37"/>
                <a:gd name="T3" fmla="*/ 18 h 37"/>
                <a:gd name="T4" fmla="*/ 0 w 37"/>
                <a:gd name="T5" fmla="*/ 39 h 37"/>
                <a:gd name="T6" fmla="*/ 0 w 37"/>
                <a:gd name="T7" fmla="*/ 57 h 37"/>
                <a:gd name="T8" fmla="*/ 15 w 37"/>
                <a:gd name="T9" fmla="*/ 57 h 37"/>
                <a:gd name="T10" fmla="*/ 30 w 37"/>
                <a:gd name="T11" fmla="*/ 57 h 37"/>
                <a:gd name="T12" fmla="*/ 45 w 37"/>
                <a:gd name="T13" fmla="*/ 57 h 37"/>
                <a:gd name="T14" fmla="*/ 30 w 37"/>
                <a:gd name="T15" fmla="*/ 39 h 37"/>
                <a:gd name="T16" fmla="*/ 15 w 37"/>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37"/>
                <a:gd name="T29" fmla="*/ 37 w 37"/>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37">
                  <a:moveTo>
                    <a:pt x="12" y="0"/>
                  </a:moveTo>
                  <a:lnTo>
                    <a:pt x="12" y="12"/>
                  </a:lnTo>
                  <a:lnTo>
                    <a:pt x="0" y="25"/>
                  </a:lnTo>
                  <a:lnTo>
                    <a:pt x="0" y="37"/>
                  </a:lnTo>
                  <a:lnTo>
                    <a:pt x="12" y="37"/>
                  </a:lnTo>
                  <a:lnTo>
                    <a:pt x="25" y="37"/>
                  </a:lnTo>
                  <a:lnTo>
                    <a:pt x="37" y="37"/>
                  </a:lnTo>
                  <a:lnTo>
                    <a:pt x="25" y="25"/>
                  </a:lnTo>
                  <a:lnTo>
                    <a:pt x="12"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98" name="Freeform 226"/>
            <p:cNvSpPr>
              <a:spLocks/>
            </p:cNvSpPr>
            <p:nvPr/>
          </p:nvSpPr>
          <p:spPr bwMode="auto">
            <a:xfrm>
              <a:off x="3490" y="2133"/>
              <a:ext cx="238" cy="267"/>
            </a:xfrm>
            <a:custGeom>
              <a:avLst/>
              <a:gdLst>
                <a:gd name="T0" fmla="*/ 179 w 198"/>
                <a:gd name="T1" fmla="*/ 0 h 174"/>
                <a:gd name="T2" fmla="*/ 163 w 198"/>
                <a:gd name="T3" fmla="*/ 18 h 174"/>
                <a:gd name="T4" fmla="*/ 163 w 198"/>
                <a:gd name="T5" fmla="*/ 18 h 174"/>
                <a:gd name="T6" fmla="*/ 163 w 198"/>
                <a:gd name="T7" fmla="*/ 38 h 174"/>
                <a:gd name="T8" fmla="*/ 149 w 198"/>
                <a:gd name="T9" fmla="*/ 57 h 174"/>
                <a:gd name="T10" fmla="*/ 149 w 198"/>
                <a:gd name="T11" fmla="*/ 57 h 174"/>
                <a:gd name="T12" fmla="*/ 135 w 198"/>
                <a:gd name="T13" fmla="*/ 95 h 174"/>
                <a:gd name="T14" fmla="*/ 119 w 198"/>
                <a:gd name="T15" fmla="*/ 95 h 174"/>
                <a:gd name="T16" fmla="*/ 119 w 198"/>
                <a:gd name="T17" fmla="*/ 115 h 174"/>
                <a:gd name="T18" fmla="*/ 75 w 198"/>
                <a:gd name="T19" fmla="*/ 115 h 174"/>
                <a:gd name="T20" fmla="*/ 75 w 198"/>
                <a:gd name="T21" fmla="*/ 153 h 174"/>
                <a:gd name="T22" fmla="*/ 44 w 198"/>
                <a:gd name="T23" fmla="*/ 153 h 174"/>
                <a:gd name="T24" fmla="*/ 30 w 198"/>
                <a:gd name="T25" fmla="*/ 153 h 174"/>
                <a:gd name="T26" fmla="*/ 0 w 198"/>
                <a:gd name="T27" fmla="*/ 134 h 174"/>
                <a:gd name="T28" fmla="*/ 0 w 198"/>
                <a:gd name="T29" fmla="*/ 172 h 174"/>
                <a:gd name="T30" fmla="*/ 30 w 198"/>
                <a:gd name="T31" fmla="*/ 190 h 174"/>
                <a:gd name="T32" fmla="*/ 30 w 198"/>
                <a:gd name="T33" fmla="*/ 210 h 174"/>
                <a:gd name="T34" fmla="*/ 14 w 198"/>
                <a:gd name="T35" fmla="*/ 210 h 174"/>
                <a:gd name="T36" fmla="*/ 14 w 198"/>
                <a:gd name="T37" fmla="*/ 249 h 174"/>
                <a:gd name="T38" fmla="*/ 30 w 198"/>
                <a:gd name="T39" fmla="*/ 249 h 174"/>
                <a:gd name="T40" fmla="*/ 89 w 198"/>
                <a:gd name="T41" fmla="*/ 249 h 174"/>
                <a:gd name="T42" fmla="*/ 105 w 198"/>
                <a:gd name="T43" fmla="*/ 249 h 174"/>
                <a:gd name="T44" fmla="*/ 135 w 198"/>
                <a:gd name="T45" fmla="*/ 267 h 174"/>
                <a:gd name="T46" fmla="*/ 135 w 198"/>
                <a:gd name="T47" fmla="*/ 267 h 174"/>
                <a:gd name="T48" fmla="*/ 135 w 198"/>
                <a:gd name="T49" fmla="*/ 267 h 174"/>
                <a:gd name="T50" fmla="*/ 163 w 198"/>
                <a:gd name="T51" fmla="*/ 267 h 174"/>
                <a:gd name="T52" fmla="*/ 179 w 198"/>
                <a:gd name="T53" fmla="*/ 267 h 174"/>
                <a:gd name="T54" fmla="*/ 149 w 198"/>
                <a:gd name="T55" fmla="*/ 210 h 174"/>
                <a:gd name="T56" fmla="*/ 179 w 198"/>
                <a:gd name="T57" fmla="*/ 210 h 174"/>
                <a:gd name="T58" fmla="*/ 194 w 198"/>
                <a:gd name="T59" fmla="*/ 190 h 174"/>
                <a:gd name="T60" fmla="*/ 224 w 198"/>
                <a:gd name="T61" fmla="*/ 134 h 174"/>
                <a:gd name="T62" fmla="*/ 224 w 198"/>
                <a:gd name="T63" fmla="*/ 115 h 174"/>
                <a:gd name="T64" fmla="*/ 238 w 198"/>
                <a:gd name="T65" fmla="*/ 95 h 174"/>
                <a:gd name="T66" fmla="*/ 209 w 198"/>
                <a:gd name="T67" fmla="*/ 95 h 174"/>
                <a:gd name="T68" fmla="*/ 194 w 198"/>
                <a:gd name="T69" fmla="*/ 77 h 174"/>
                <a:gd name="T70" fmla="*/ 194 w 198"/>
                <a:gd name="T71" fmla="*/ 57 h 174"/>
                <a:gd name="T72" fmla="*/ 209 w 198"/>
                <a:gd name="T73" fmla="*/ 38 h 174"/>
                <a:gd name="T74" fmla="*/ 194 w 198"/>
                <a:gd name="T75" fmla="*/ 18 h 174"/>
                <a:gd name="T76" fmla="*/ 179 w 198"/>
                <a:gd name="T77" fmla="*/ 18 h 174"/>
                <a:gd name="T78" fmla="*/ 179 w 198"/>
                <a:gd name="T79" fmla="*/ 0 h 1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8"/>
                <a:gd name="T121" fmla="*/ 0 h 174"/>
                <a:gd name="T122" fmla="*/ 198 w 198"/>
                <a:gd name="T123" fmla="*/ 174 h 17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8" h="174">
                  <a:moveTo>
                    <a:pt x="149" y="0"/>
                  </a:moveTo>
                  <a:lnTo>
                    <a:pt x="136" y="12"/>
                  </a:lnTo>
                  <a:lnTo>
                    <a:pt x="136" y="25"/>
                  </a:lnTo>
                  <a:lnTo>
                    <a:pt x="124" y="37"/>
                  </a:lnTo>
                  <a:lnTo>
                    <a:pt x="112" y="62"/>
                  </a:lnTo>
                  <a:lnTo>
                    <a:pt x="99" y="62"/>
                  </a:lnTo>
                  <a:lnTo>
                    <a:pt x="99" y="75"/>
                  </a:lnTo>
                  <a:lnTo>
                    <a:pt x="62" y="75"/>
                  </a:lnTo>
                  <a:lnTo>
                    <a:pt x="62" y="100"/>
                  </a:lnTo>
                  <a:lnTo>
                    <a:pt x="37" y="100"/>
                  </a:lnTo>
                  <a:lnTo>
                    <a:pt x="25" y="100"/>
                  </a:lnTo>
                  <a:lnTo>
                    <a:pt x="0" y="87"/>
                  </a:lnTo>
                  <a:lnTo>
                    <a:pt x="0" y="112"/>
                  </a:lnTo>
                  <a:lnTo>
                    <a:pt x="25" y="124"/>
                  </a:lnTo>
                  <a:lnTo>
                    <a:pt x="25" y="137"/>
                  </a:lnTo>
                  <a:lnTo>
                    <a:pt x="12" y="137"/>
                  </a:lnTo>
                  <a:lnTo>
                    <a:pt x="12" y="162"/>
                  </a:lnTo>
                  <a:lnTo>
                    <a:pt x="25" y="162"/>
                  </a:lnTo>
                  <a:lnTo>
                    <a:pt x="74" y="162"/>
                  </a:lnTo>
                  <a:lnTo>
                    <a:pt x="87" y="162"/>
                  </a:lnTo>
                  <a:lnTo>
                    <a:pt x="112" y="174"/>
                  </a:lnTo>
                  <a:lnTo>
                    <a:pt x="136" y="174"/>
                  </a:lnTo>
                  <a:lnTo>
                    <a:pt x="149" y="174"/>
                  </a:lnTo>
                  <a:lnTo>
                    <a:pt x="124" y="137"/>
                  </a:lnTo>
                  <a:lnTo>
                    <a:pt x="149" y="137"/>
                  </a:lnTo>
                  <a:lnTo>
                    <a:pt x="161" y="124"/>
                  </a:lnTo>
                  <a:lnTo>
                    <a:pt x="186" y="87"/>
                  </a:lnTo>
                  <a:lnTo>
                    <a:pt x="186" y="75"/>
                  </a:lnTo>
                  <a:lnTo>
                    <a:pt x="198" y="62"/>
                  </a:lnTo>
                  <a:lnTo>
                    <a:pt x="174" y="62"/>
                  </a:lnTo>
                  <a:lnTo>
                    <a:pt x="161" y="50"/>
                  </a:lnTo>
                  <a:lnTo>
                    <a:pt x="161" y="37"/>
                  </a:lnTo>
                  <a:lnTo>
                    <a:pt x="174" y="25"/>
                  </a:lnTo>
                  <a:lnTo>
                    <a:pt x="161" y="12"/>
                  </a:lnTo>
                  <a:lnTo>
                    <a:pt x="149" y="12"/>
                  </a:lnTo>
                  <a:lnTo>
                    <a:pt x="149"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099" name="Freeform 227"/>
            <p:cNvSpPr>
              <a:spLocks/>
            </p:cNvSpPr>
            <p:nvPr/>
          </p:nvSpPr>
          <p:spPr bwMode="auto">
            <a:xfrm>
              <a:off x="3460" y="2094"/>
              <a:ext cx="268" cy="192"/>
            </a:xfrm>
            <a:custGeom>
              <a:avLst/>
              <a:gdLst>
                <a:gd name="T0" fmla="*/ 30 w 223"/>
                <a:gd name="T1" fmla="*/ 57 h 125"/>
                <a:gd name="T2" fmla="*/ 14 w 223"/>
                <a:gd name="T3" fmla="*/ 77 h 125"/>
                <a:gd name="T4" fmla="*/ 14 w 223"/>
                <a:gd name="T5" fmla="*/ 115 h 125"/>
                <a:gd name="T6" fmla="*/ 0 w 223"/>
                <a:gd name="T7" fmla="*/ 134 h 125"/>
                <a:gd name="T8" fmla="*/ 14 w 223"/>
                <a:gd name="T9" fmla="*/ 154 h 125"/>
                <a:gd name="T10" fmla="*/ 44 w 223"/>
                <a:gd name="T11" fmla="*/ 154 h 125"/>
                <a:gd name="T12" fmla="*/ 44 w 223"/>
                <a:gd name="T13" fmla="*/ 172 h 125"/>
                <a:gd name="T14" fmla="*/ 30 w 223"/>
                <a:gd name="T15" fmla="*/ 172 h 125"/>
                <a:gd name="T16" fmla="*/ 75 w 223"/>
                <a:gd name="T17" fmla="*/ 192 h 125"/>
                <a:gd name="T18" fmla="*/ 105 w 223"/>
                <a:gd name="T19" fmla="*/ 192 h 125"/>
                <a:gd name="T20" fmla="*/ 105 w 223"/>
                <a:gd name="T21" fmla="*/ 154 h 125"/>
                <a:gd name="T22" fmla="*/ 149 w 223"/>
                <a:gd name="T23" fmla="*/ 154 h 125"/>
                <a:gd name="T24" fmla="*/ 149 w 223"/>
                <a:gd name="T25" fmla="*/ 134 h 125"/>
                <a:gd name="T26" fmla="*/ 165 w 223"/>
                <a:gd name="T27" fmla="*/ 134 h 125"/>
                <a:gd name="T28" fmla="*/ 179 w 223"/>
                <a:gd name="T29" fmla="*/ 95 h 125"/>
                <a:gd name="T30" fmla="*/ 179 w 223"/>
                <a:gd name="T31" fmla="*/ 95 h 125"/>
                <a:gd name="T32" fmla="*/ 193 w 223"/>
                <a:gd name="T33" fmla="*/ 77 h 125"/>
                <a:gd name="T34" fmla="*/ 193 w 223"/>
                <a:gd name="T35" fmla="*/ 57 h 125"/>
                <a:gd name="T36" fmla="*/ 193 w 223"/>
                <a:gd name="T37" fmla="*/ 57 h 125"/>
                <a:gd name="T38" fmla="*/ 209 w 223"/>
                <a:gd name="T39" fmla="*/ 38 h 125"/>
                <a:gd name="T40" fmla="*/ 224 w 223"/>
                <a:gd name="T41" fmla="*/ 38 h 125"/>
                <a:gd name="T42" fmla="*/ 268 w 223"/>
                <a:gd name="T43" fmla="*/ 20 h 125"/>
                <a:gd name="T44" fmla="*/ 254 w 223"/>
                <a:gd name="T45" fmla="*/ 0 h 125"/>
                <a:gd name="T46" fmla="*/ 224 w 223"/>
                <a:gd name="T47" fmla="*/ 20 h 125"/>
                <a:gd name="T48" fmla="*/ 193 w 223"/>
                <a:gd name="T49" fmla="*/ 20 h 125"/>
                <a:gd name="T50" fmla="*/ 193 w 223"/>
                <a:gd name="T51" fmla="*/ 0 h 125"/>
                <a:gd name="T52" fmla="*/ 165 w 223"/>
                <a:gd name="T53" fmla="*/ 20 h 125"/>
                <a:gd name="T54" fmla="*/ 119 w 223"/>
                <a:gd name="T55" fmla="*/ 20 h 125"/>
                <a:gd name="T56" fmla="*/ 89 w 223"/>
                <a:gd name="T57" fmla="*/ 38 h 125"/>
                <a:gd name="T58" fmla="*/ 75 w 223"/>
                <a:gd name="T59" fmla="*/ 38 h 125"/>
                <a:gd name="T60" fmla="*/ 44 w 223"/>
                <a:gd name="T61" fmla="*/ 57 h 125"/>
                <a:gd name="T62" fmla="*/ 30 w 223"/>
                <a:gd name="T63" fmla="*/ 57 h 125"/>
                <a:gd name="T64" fmla="*/ 30 w 223"/>
                <a:gd name="T65" fmla="*/ 57 h 1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3"/>
                <a:gd name="T100" fmla="*/ 0 h 125"/>
                <a:gd name="T101" fmla="*/ 223 w 223"/>
                <a:gd name="T102" fmla="*/ 125 h 1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3" h="125">
                  <a:moveTo>
                    <a:pt x="25" y="37"/>
                  </a:moveTo>
                  <a:lnTo>
                    <a:pt x="12" y="50"/>
                  </a:lnTo>
                  <a:lnTo>
                    <a:pt x="12" y="75"/>
                  </a:lnTo>
                  <a:lnTo>
                    <a:pt x="0" y="87"/>
                  </a:lnTo>
                  <a:lnTo>
                    <a:pt x="12" y="100"/>
                  </a:lnTo>
                  <a:lnTo>
                    <a:pt x="37" y="100"/>
                  </a:lnTo>
                  <a:lnTo>
                    <a:pt x="37" y="112"/>
                  </a:lnTo>
                  <a:lnTo>
                    <a:pt x="25" y="112"/>
                  </a:lnTo>
                  <a:lnTo>
                    <a:pt x="62" y="125"/>
                  </a:lnTo>
                  <a:lnTo>
                    <a:pt x="87" y="125"/>
                  </a:lnTo>
                  <a:lnTo>
                    <a:pt x="87" y="100"/>
                  </a:lnTo>
                  <a:lnTo>
                    <a:pt x="124" y="100"/>
                  </a:lnTo>
                  <a:lnTo>
                    <a:pt x="124" y="87"/>
                  </a:lnTo>
                  <a:lnTo>
                    <a:pt x="137" y="87"/>
                  </a:lnTo>
                  <a:lnTo>
                    <a:pt x="149" y="62"/>
                  </a:lnTo>
                  <a:lnTo>
                    <a:pt x="161" y="50"/>
                  </a:lnTo>
                  <a:lnTo>
                    <a:pt x="161" y="37"/>
                  </a:lnTo>
                  <a:lnTo>
                    <a:pt x="174" y="25"/>
                  </a:lnTo>
                  <a:lnTo>
                    <a:pt x="186" y="25"/>
                  </a:lnTo>
                  <a:lnTo>
                    <a:pt x="223" y="13"/>
                  </a:lnTo>
                  <a:lnTo>
                    <a:pt x="211" y="0"/>
                  </a:lnTo>
                  <a:lnTo>
                    <a:pt x="186" y="13"/>
                  </a:lnTo>
                  <a:lnTo>
                    <a:pt x="161" y="13"/>
                  </a:lnTo>
                  <a:lnTo>
                    <a:pt x="161" y="0"/>
                  </a:lnTo>
                  <a:lnTo>
                    <a:pt x="137" y="13"/>
                  </a:lnTo>
                  <a:lnTo>
                    <a:pt x="99" y="13"/>
                  </a:lnTo>
                  <a:lnTo>
                    <a:pt x="74" y="25"/>
                  </a:lnTo>
                  <a:lnTo>
                    <a:pt x="62" y="25"/>
                  </a:lnTo>
                  <a:lnTo>
                    <a:pt x="37" y="37"/>
                  </a:lnTo>
                  <a:lnTo>
                    <a:pt x="25" y="37"/>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00" name="Freeform 228"/>
            <p:cNvSpPr>
              <a:spLocks/>
            </p:cNvSpPr>
            <p:nvPr/>
          </p:nvSpPr>
          <p:spPr bwMode="auto">
            <a:xfrm>
              <a:off x="3191" y="2056"/>
              <a:ext cx="329" cy="326"/>
            </a:xfrm>
            <a:custGeom>
              <a:avLst/>
              <a:gdLst>
                <a:gd name="T0" fmla="*/ 0 w 273"/>
                <a:gd name="T1" fmla="*/ 0 h 212"/>
                <a:gd name="T2" fmla="*/ 0 w 273"/>
                <a:gd name="T3" fmla="*/ 38 h 212"/>
                <a:gd name="T4" fmla="*/ 0 w 273"/>
                <a:gd name="T5" fmla="*/ 58 h 212"/>
                <a:gd name="T6" fmla="*/ 29 w 273"/>
                <a:gd name="T7" fmla="*/ 77 h 212"/>
                <a:gd name="T8" fmla="*/ 59 w 273"/>
                <a:gd name="T9" fmla="*/ 95 h 212"/>
                <a:gd name="T10" fmla="*/ 29 w 273"/>
                <a:gd name="T11" fmla="*/ 115 h 212"/>
                <a:gd name="T12" fmla="*/ 45 w 273"/>
                <a:gd name="T13" fmla="*/ 134 h 212"/>
                <a:gd name="T14" fmla="*/ 75 w 273"/>
                <a:gd name="T15" fmla="*/ 154 h 212"/>
                <a:gd name="T16" fmla="*/ 75 w 273"/>
                <a:gd name="T17" fmla="*/ 192 h 212"/>
                <a:gd name="T18" fmla="*/ 104 w 273"/>
                <a:gd name="T19" fmla="*/ 211 h 212"/>
                <a:gd name="T20" fmla="*/ 119 w 273"/>
                <a:gd name="T21" fmla="*/ 211 h 212"/>
                <a:gd name="T22" fmla="*/ 134 w 273"/>
                <a:gd name="T23" fmla="*/ 249 h 212"/>
                <a:gd name="T24" fmla="*/ 149 w 273"/>
                <a:gd name="T25" fmla="*/ 249 h 212"/>
                <a:gd name="T26" fmla="*/ 178 w 273"/>
                <a:gd name="T27" fmla="*/ 288 h 212"/>
                <a:gd name="T28" fmla="*/ 194 w 273"/>
                <a:gd name="T29" fmla="*/ 288 h 212"/>
                <a:gd name="T30" fmla="*/ 224 w 273"/>
                <a:gd name="T31" fmla="*/ 288 h 212"/>
                <a:gd name="T32" fmla="*/ 239 w 273"/>
                <a:gd name="T33" fmla="*/ 306 h 212"/>
                <a:gd name="T34" fmla="*/ 283 w 273"/>
                <a:gd name="T35" fmla="*/ 306 h 212"/>
                <a:gd name="T36" fmla="*/ 313 w 273"/>
                <a:gd name="T37" fmla="*/ 326 h 212"/>
                <a:gd name="T38" fmla="*/ 313 w 273"/>
                <a:gd name="T39" fmla="*/ 288 h 212"/>
                <a:gd name="T40" fmla="*/ 329 w 273"/>
                <a:gd name="T41" fmla="*/ 288 h 212"/>
                <a:gd name="T42" fmla="*/ 329 w 273"/>
                <a:gd name="T43" fmla="*/ 268 h 212"/>
                <a:gd name="T44" fmla="*/ 299 w 273"/>
                <a:gd name="T45" fmla="*/ 249 h 212"/>
                <a:gd name="T46" fmla="*/ 299 w 273"/>
                <a:gd name="T47" fmla="*/ 211 h 212"/>
                <a:gd name="T48" fmla="*/ 313 w 273"/>
                <a:gd name="T49" fmla="*/ 211 h 212"/>
                <a:gd name="T50" fmla="*/ 313 w 273"/>
                <a:gd name="T51" fmla="*/ 192 h 212"/>
                <a:gd name="T52" fmla="*/ 283 w 273"/>
                <a:gd name="T53" fmla="*/ 192 h 212"/>
                <a:gd name="T54" fmla="*/ 269 w 273"/>
                <a:gd name="T55" fmla="*/ 172 h 212"/>
                <a:gd name="T56" fmla="*/ 283 w 273"/>
                <a:gd name="T57" fmla="*/ 154 h 212"/>
                <a:gd name="T58" fmla="*/ 283 w 273"/>
                <a:gd name="T59" fmla="*/ 115 h 212"/>
                <a:gd name="T60" fmla="*/ 299 w 273"/>
                <a:gd name="T61" fmla="*/ 95 h 212"/>
                <a:gd name="T62" fmla="*/ 283 w 273"/>
                <a:gd name="T63" fmla="*/ 58 h 212"/>
                <a:gd name="T64" fmla="*/ 269 w 273"/>
                <a:gd name="T65" fmla="*/ 58 h 212"/>
                <a:gd name="T66" fmla="*/ 224 w 273"/>
                <a:gd name="T67" fmla="*/ 38 h 212"/>
                <a:gd name="T68" fmla="*/ 208 w 273"/>
                <a:gd name="T69" fmla="*/ 38 h 212"/>
                <a:gd name="T70" fmla="*/ 194 w 273"/>
                <a:gd name="T71" fmla="*/ 38 h 212"/>
                <a:gd name="T72" fmla="*/ 178 w 273"/>
                <a:gd name="T73" fmla="*/ 58 h 212"/>
                <a:gd name="T74" fmla="*/ 178 w 273"/>
                <a:gd name="T75" fmla="*/ 58 h 212"/>
                <a:gd name="T76" fmla="*/ 134 w 273"/>
                <a:gd name="T77" fmla="*/ 58 h 212"/>
                <a:gd name="T78" fmla="*/ 119 w 273"/>
                <a:gd name="T79" fmla="*/ 58 h 212"/>
                <a:gd name="T80" fmla="*/ 89 w 273"/>
                <a:gd name="T81" fmla="*/ 20 h 212"/>
                <a:gd name="T82" fmla="*/ 75 w 273"/>
                <a:gd name="T83" fmla="*/ 0 h 212"/>
                <a:gd name="T84" fmla="*/ 29 w 273"/>
                <a:gd name="T85" fmla="*/ 20 h 212"/>
                <a:gd name="T86" fmla="*/ 29 w 273"/>
                <a:gd name="T87" fmla="*/ 0 h 212"/>
                <a:gd name="T88" fmla="*/ 14 w 273"/>
                <a:gd name="T89" fmla="*/ 0 h 212"/>
                <a:gd name="T90" fmla="*/ 0 w 273"/>
                <a:gd name="T91" fmla="*/ 0 h 2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73"/>
                <a:gd name="T139" fmla="*/ 0 h 212"/>
                <a:gd name="T140" fmla="*/ 273 w 273"/>
                <a:gd name="T141" fmla="*/ 212 h 2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73" h="212">
                  <a:moveTo>
                    <a:pt x="0" y="0"/>
                  </a:moveTo>
                  <a:lnTo>
                    <a:pt x="0" y="25"/>
                  </a:lnTo>
                  <a:lnTo>
                    <a:pt x="0" y="38"/>
                  </a:lnTo>
                  <a:lnTo>
                    <a:pt x="24" y="50"/>
                  </a:lnTo>
                  <a:lnTo>
                    <a:pt x="49" y="62"/>
                  </a:lnTo>
                  <a:lnTo>
                    <a:pt x="24" y="75"/>
                  </a:lnTo>
                  <a:lnTo>
                    <a:pt x="37" y="87"/>
                  </a:lnTo>
                  <a:lnTo>
                    <a:pt x="62" y="100"/>
                  </a:lnTo>
                  <a:lnTo>
                    <a:pt x="62" y="125"/>
                  </a:lnTo>
                  <a:lnTo>
                    <a:pt x="86" y="137"/>
                  </a:lnTo>
                  <a:lnTo>
                    <a:pt x="99" y="137"/>
                  </a:lnTo>
                  <a:lnTo>
                    <a:pt x="111" y="162"/>
                  </a:lnTo>
                  <a:lnTo>
                    <a:pt x="124" y="162"/>
                  </a:lnTo>
                  <a:lnTo>
                    <a:pt x="148" y="187"/>
                  </a:lnTo>
                  <a:lnTo>
                    <a:pt x="161" y="187"/>
                  </a:lnTo>
                  <a:lnTo>
                    <a:pt x="186" y="187"/>
                  </a:lnTo>
                  <a:lnTo>
                    <a:pt x="198" y="199"/>
                  </a:lnTo>
                  <a:lnTo>
                    <a:pt x="235" y="199"/>
                  </a:lnTo>
                  <a:lnTo>
                    <a:pt x="260" y="212"/>
                  </a:lnTo>
                  <a:lnTo>
                    <a:pt x="260" y="187"/>
                  </a:lnTo>
                  <a:lnTo>
                    <a:pt x="273" y="187"/>
                  </a:lnTo>
                  <a:lnTo>
                    <a:pt x="273" y="174"/>
                  </a:lnTo>
                  <a:lnTo>
                    <a:pt x="248" y="162"/>
                  </a:lnTo>
                  <a:lnTo>
                    <a:pt x="248" y="137"/>
                  </a:lnTo>
                  <a:lnTo>
                    <a:pt x="260" y="137"/>
                  </a:lnTo>
                  <a:lnTo>
                    <a:pt x="260" y="125"/>
                  </a:lnTo>
                  <a:lnTo>
                    <a:pt x="235" y="125"/>
                  </a:lnTo>
                  <a:lnTo>
                    <a:pt x="223" y="112"/>
                  </a:lnTo>
                  <a:lnTo>
                    <a:pt x="235" y="100"/>
                  </a:lnTo>
                  <a:lnTo>
                    <a:pt x="235" y="75"/>
                  </a:lnTo>
                  <a:lnTo>
                    <a:pt x="248" y="62"/>
                  </a:lnTo>
                  <a:lnTo>
                    <a:pt x="235" y="38"/>
                  </a:lnTo>
                  <a:lnTo>
                    <a:pt x="223" y="38"/>
                  </a:lnTo>
                  <a:lnTo>
                    <a:pt x="186" y="25"/>
                  </a:lnTo>
                  <a:lnTo>
                    <a:pt x="173" y="25"/>
                  </a:lnTo>
                  <a:lnTo>
                    <a:pt x="161" y="25"/>
                  </a:lnTo>
                  <a:lnTo>
                    <a:pt x="148" y="38"/>
                  </a:lnTo>
                  <a:lnTo>
                    <a:pt x="111" y="38"/>
                  </a:lnTo>
                  <a:lnTo>
                    <a:pt x="99" y="38"/>
                  </a:lnTo>
                  <a:lnTo>
                    <a:pt x="74" y="13"/>
                  </a:lnTo>
                  <a:lnTo>
                    <a:pt x="62" y="0"/>
                  </a:lnTo>
                  <a:lnTo>
                    <a:pt x="24" y="13"/>
                  </a:lnTo>
                  <a:lnTo>
                    <a:pt x="24" y="0"/>
                  </a:lnTo>
                  <a:lnTo>
                    <a:pt x="12" y="0"/>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01" name="Freeform 229"/>
            <p:cNvSpPr>
              <a:spLocks/>
            </p:cNvSpPr>
            <p:nvPr/>
          </p:nvSpPr>
          <p:spPr bwMode="auto">
            <a:xfrm>
              <a:off x="3325" y="2343"/>
              <a:ext cx="16" cy="19"/>
            </a:xfrm>
            <a:custGeom>
              <a:avLst/>
              <a:gdLst>
                <a:gd name="T0" fmla="*/ 16 w 13"/>
                <a:gd name="T1" fmla="*/ 0 h 12"/>
                <a:gd name="T2" fmla="*/ 0 w 13"/>
                <a:gd name="T3" fmla="*/ 0 h 12"/>
                <a:gd name="T4" fmla="*/ 0 w 13"/>
                <a:gd name="T5" fmla="*/ 0 h 12"/>
                <a:gd name="T6" fmla="*/ 0 w 13"/>
                <a:gd name="T7" fmla="*/ 0 h 12"/>
                <a:gd name="T8" fmla="*/ 16 w 13"/>
                <a:gd name="T9" fmla="*/ 19 h 12"/>
                <a:gd name="T10" fmla="*/ 16 w 13"/>
                <a:gd name="T11" fmla="*/ 0 h 12"/>
                <a:gd name="T12" fmla="*/ 0 60000 65536"/>
                <a:gd name="T13" fmla="*/ 0 60000 65536"/>
                <a:gd name="T14" fmla="*/ 0 60000 65536"/>
                <a:gd name="T15" fmla="*/ 0 60000 65536"/>
                <a:gd name="T16" fmla="*/ 0 60000 65536"/>
                <a:gd name="T17" fmla="*/ 0 60000 65536"/>
                <a:gd name="T18" fmla="*/ 0 w 13"/>
                <a:gd name="T19" fmla="*/ 0 h 12"/>
                <a:gd name="T20" fmla="*/ 13 w 1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3" h="12">
                  <a:moveTo>
                    <a:pt x="13" y="0"/>
                  </a:moveTo>
                  <a:lnTo>
                    <a:pt x="0" y="0"/>
                  </a:lnTo>
                  <a:lnTo>
                    <a:pt x="13" y="12"/>
                  </a:lnTo>
                  <a:lnTo>
                    <a:pt x="13"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02" name="Freeform 230"/>
            <p:cNvSpPr>
              <a:spLocks/>
            </p:cNvSpPr>
            <p:nvPr/>
          </p:nvSpPr>
          <p:spPr bwMode="auto">
            <a:xfrm>
              <a:off x="3041" y="2228"/>
              <a:ext cx="359" cy="344"/>
            </a:xfrm>
            <a:custGeom>
              <a:avLst/>
              <a:gdLst>
                <a:gd name="T0" fmla="*/ 0 w 298"/>
                <a:gd name="T1" fmla="*/ 58 h 224"/>
                <a:gd name="T2" fmla="*/ 0 w 298"/>
                <a:gd name="T3" fmla="*/ 77 h 224"/>
                <a:gd name="T4" fmla="*/ 16 w 298"/>
                <a:gd name="T5" fmla="*/ 95 h 224"/>
                <a:gd name="T6" fmla="*/ 46 w 298"/>
                <a:gd name="T7" fmla="*/ 134 h 224"/>
                <a:gd name="T8" fmla="*/ 46 w 298"/>
                <a:gd name="T9" fmla="*/ 154 h 224"/>
                <a:gd name="T10" fmla="*/ 60 w 298"/>
                <a:gd name="T11" fmla="*/ 210 h 224"/>
                <a:gd name="T12" fmla="*/ 105 w 298"/>
                <a:gd name="T13" fmla="*/ 267 h 224"/>
                <a:gd name="T14" fmla="*/ 135 w 298"/>
                <a:gd name="T15" fmla="*/ 344 h 224"/>
                <a:gd name="T16" fmla="*/ 151 w 298"/>
                <a:gd name="T17" fmla="*/ 326 h 224"/>
                <a:gd name="T18" fmla="*/ 151 w 298"/>
                <a:gd name="T19" fmla="*/ 306 h 224"/>
                <a:gd name="T20" fmla="*/ 180 w 298"/>
                <a:gd name="T21" fmla="*/ 306 h 224"/>
                <a:gd name="T22" fmla="*/ 180 w 298"/>
                <a:gd name="T23" fmla="*/ 306 h 224"/>
                <a:gd name="T24" fmla="*/ 195 w 298"/>
                <a:gd name="T25" fmla="*/ 326 h 224"/>
                <a:gd name="T26" fmla="*/ 210 w 298"/>
                <a:gd name="T27" fmla="*/ 326 h 224"/>
                <a:gd name="T28" fmla="*/ 225 w 298"/>
                <a:gd name="T29" fmla="*/ 326 h 224"/>
                <a:gd name="T30" fmla="*/ 240 w 298"/>
                <a:gd name="T31" fmla="*/ 287 h 224"/>
                <a:gd name="T32" fmla="*/ 329 w 298"/>
                <a:gd name="T33" fmla="*/ 267 h 224"/>
                <a:gd name="T34" fmla="*/ 345 w 298"/>
                <a:gd name="T35" fmla="*/ 267 h 224"/>
                <a:gd name="T36" fmla="*/ 359 w 298"/>
                <a:gd name="T37" fmla="*/ 210 h 224"/>
                <a:gd name="T38" fmla="*/ 345 w 298"/>
                <a:gd name="T39" fmla="*/ 210 h 224"/>
                <a:gd name="T40" fmla="*/ 284 w 298"/>
                <a:gd name="T41" fmla="*/ 192 h 224"/>
                <a:gd name="T42" fmla="*/ 270 w 298"/>
                <a:gd name="T43" fmla="*/ 154 h 224"/>
                <a:gd name="T44" fmla="*/ 270 w 298"/>
                <a:gd name="T45" fmla="*/ 95 h 224"/>
                <a:gd name="T46" fmla="*/ 254 w 298"/>
                <a:gd name="T47" fmla="*/ 77 h 224"/>
                <a:gd name="T48" fmla="*/ 225 w 298"/>
                <a:gd name="T49" fmla="*/ 77 h 224"/>
                <a:gd name="T50" fmla="*/ 210 w 298"/>
                <a:gd name="T51" fmla="*/ 58 h 224"/>
                <a:gd name="T52" fmla="*/ 165 w 298"/>
                <a:gd name="T53" fmla="*/ 77 h 224"/>
                <a:gd name="T54" fmla="*/ 151 w 298"/>
                <a:gd name="T55" fmla="*/ 38 h 224"/>
                <a:gd name="T56" fmla="*/ 105 w 298"/>
                <a:gd name="T57" fmla="*/ 0 h 224"/>
                <a:gd name="T58" fmla="*/ 105 w 298"/>
                <a:gd name="T59" fmla="*/ 0 h 224"/>
                <a:gd name="T60" fmla="*/ 46 w 298"/>
                <a:gd name="T61" fmla="*/ 20 h 224"/>
                <a:gd name="T62" fmla="*/ 46 w 298"/>
                <a:gd name="T63" fmla="*/ 20 h 224"/>
                <a:gd name="T64" fmla="*/ 75 w 298"/>
                <a:gd name="T65" fmla="*/ 38 h 224"/>
                <a:gd name="T66" fmla="*/ 60 w 298"/>
                <a:gd name="T67" fmla="*/ 58 h 224"/>
                <a:gd name="T68" fmla="*/ 46 w 298"/>
                <a:gd name="T69" fmla="*/ 58 h 224"/>
                <a:gd name="T70" fmla="*/ 30 w 298"/>
                <a:gd name="T71" fmla="*/ 58 h 224"/>
                <a:gd name="T72" fmla="*/ 16 w 298"/>
                <a:gd name="T73" fmla="*/ 58 h 224"/>
                <a:gd name="T74" fmla="*/ 0 w 298"/>
                <a:gd name="T75" fmla="*/ 58 h 2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98"/>
                <a:gd name="T115" fmla="*/ 0 h 224"/>
                <a:gd name="T116" fmla="*/ 298 w 298"/>
                <a:gd name="T117" fmla="*/ 224 h 2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98" h="224">
                  <a:moveTo>
                    <a:pt x="0" y="38"/>
                  </a:moveTo>
                  <a:lnTo>
                    <a:pt x="0" y="50"/>
                  </a:lnTo>
                  <a:lnTo>
                    <a:pt x="13" y="62"/>
                  </a:lnTo>
                  <a:lnTo>
                    <a:pt x="38" y="87"/>
                  </a:lnTo>
                  <a:lnTo>
                    <a:pt x="38" y="100"/>
                  </a:lnTo>
                  <a:lnTo>
                    <a:pt x="50" y="137"/>
                  </a:lnTo>
                  <a:lnTo>
                    <a:pt x="87" y="174"/>
                  </a:lnTo>
                  <a:lnTo>
                    <a:pt x="112" y="224"/>
                  </a:lnTo>
                  <a:lnTo>
                    <a:pt x="125" y="212"/>
                  </a:lnTo>
                  <a:lnTo>
                    <a:pt x="125" y="199"/>
                  </a:lnTo>
                  <a:lnTo>
                    <a:pt x="149" y="199"/>
                  </a:lnTo>
                  <a:lnTo>
                    <a:pt x="162" y="212"/>
                  </a:lnTo>
                  <a:lnTo>
                    <a:pt x="174" y="212"/>
                  </a:lnTo>
                  <a:lnTo>
                    <a:pt x="187" y="212"/>
                  </a:lnTo>
                  <a:lnTo>
                    <a:pt x="199" y="187"/>
                  </a:lnTo>
                  <a:lnTo>
                    <a:pt x="273" y="174"/>
                  </a:lnTo>
                  <a:lnTo>
                    <a:pt x="286" y="174"/>
                  </a:lnTo>
                  <a:lnTo>
                    <a:pt x="298" y="137"/>
                  </a:lnTo>
                  <a:lnTo>
                    <a:pt x="286" y="137"/>
                  </a:lnTo>
                  <a:lnTo>
                    <a:pt x="236" y="125"/>
                  </a:lnTo>
                  <a:lnTo>
                    <a:pt x="224" y="100"/>
                  </a:lnTo>
                  <a:lnTo>
                    <a:pt x="224" y="62"/>
                  </a:lnTo>
                  <a:lnTo>
                    <a:pt x="211" y="50"/>
                  </a:lnTo>
                  <a:lnTo>
                    <a:pt x="187" y="50"/>
                  </a:lnTo>
                  <a:lnTo>
                    <a:pt x="174" y="38"/>
                  </a:lnTo>
                  <a:lnTo>
                    <a:pt x="137" y="50"/>
                  </a:lnTo>
                  <a:lnTo>
                    <a:pt x="125" y="25"/>
                  </a:lnTo>
                  <a:lnTo>
                    <a:pt x="87" y="0"/>
                  </a:lnTo>
                  <a:lnTo>
                    <a:pt x="38" y="13"/>
                  </a:lnTo>
                  <a:lnTo>
                    <a:pt x="62" y="25"/>
                  </a:lnTo>
                  <a:lnTo>
                    <a:pt x="50" y="38"/>
                  </a:lnTo>
                  <a:lnTo>
                    <a:pt x="38" y="38"/>
                  </a:lnTo>
                  <a:lnTo>
                    <a:pt x="25" y="38"/>
                  </a:lnTo>
                  <a:lnTo>
                    <a:pt x="13" y="38"/>
                  </a:lnTo>
                  <a:lnTo>
                    <a:pt x="0" y="38"/>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03" name="Freeform 231"/>
            <p:cNvSpPr>
              <a:spLocks/>
            </p:cNvSpPr>
            <p:nvPr/>
          </p:nvSpPr>
          <p:spPr bwMode="auto">
            <a:xfrm>
              <a:off x="3176" y="2534"/>
              <a:ext cx="90" cy="77"/>
            </a:xfrm>
            <a:custGeom>
              <a:avLst/>
              <a:gdLst>
                <a:gd name="T0" fmla="*/ 0 w 75"/>
                <a:gd name="T1" fmla="*/ 39 h 50"/>
                <a:gd name="T2" fmla="*/ 16 w 75"/>
                <a:gd name="T3" fmla="*/ 57 h 50"/>
                <a:gd name="T4" fmla="*/ 30 w 75"/>
                <a:gd name="T5" fmla="*/ 77 h 50"/>
                <a:gd name="T6" fmla="*/ 44 w 75"/>
                <a:gd name="T7" fmla="*/ 57 h 50"/>
                <a:gd name="T8" fmla="*/ 60 w 75"/>
                <a:gd name="T9" fmla="*/ 57 h 50"/>
                <a:gd name="T10" fmla="*/ 74 w 75"/>
                <a:gd name="T11" fmla="*/ 39 h 50"/>
                <a:gd name="T12" fmla="*/ 90 w 75"/>
                <a:gd name="T13" fmla="*/ 20 h 50"/>
                <a:gd name="T14" fmla="*/ 60 w 75"/>
                <a:gd name="T15" fmla="*/ 0 h 50"/>
                <a:gd name="T16" fmla="*/ 44 w 75"/>
                <a:gd name="T17" fmla="*/ 0 h 50"/>
                <a:gd name="T18" fmla="*/ 16 w 75"/>
                <a:gd name="T19" fmla="*/ 0 h 50"/>
                <a:gd name="T20" fmla="*/ 16 w 75"/>
                <a:gd name="T21" fmla="*/ 20 h 50"/>
                <a:gd name="T22" fmla="*/ 0 w 75"/>
                <a:gd name="T23" fmla="*/ 39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
                <a:gd name="T37" fmla="*/ 0 h 50"/>
                <a:gd name="T38" fmla="*/ 75 w 75"/>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 h="50">
                  <a:moveTo>
                    <a:pt x="0" y="25"/>
                  </a:moveTo>
                  <a:lnTo>
                    <a:pt x="13" y="37"/>
                  </a:lnTo>
                  <a:lnTo>
                    <a:pt x="25" y="50"/>
                  </a:lnTo>
                  <a:lnTo>
                    <a:pt x="37" y="37"/>
                  </a:lnTo>
                  <a:lnTo>
                    <a:pt x="50" y="37"/>
                  </a:lnTo>
                  <a:lnTo>
                    <a:pt x="62" y="25"/>
                  </a:lnTo>
                  <a:lnTo>
                    <a:pt x="75" y="13"/>
                  </a:lnTo>
                  <a:lnTo>
                    <a:pt x="50" y="0"/>
                  </a:lnTo>
                  <a:lnTo>
                    <a:pt x="37" y="0"/>
                  </a:lnTo>
                  <a:lnTo>
                    <a:pt x="13" y="0"/>
                  </a:lnTo>
                  <a:lnTo>
                    <a:pt x="13" y="13"/>
                  </a:lnTo>
                  <a:lnTo>
                    <a:pt x="0" y="25"/>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04" name="Freeform 232"/>
            <p:cNvSpPr>
              <a:spLocks/>
            </p:cNvSpPr>
            <p:nvPr/>
          </p:nvSpPr>
          <p:spPr bwMode="auto">
            <a:xfrm>
              <a:off x="3220" y="2495"/>
              <a:ext cx="135" cy="116"/>
            </a:xfrm>
            <a:custGeom>
              <a:avLst/>
              <a:gdLst>
                <a:gd name="T0" fmla="*/ 0 w 112"/>
                <a:gd name="T1" fmla="*/ 116 h 75"/>
                <a:gd name="T2" fmla="*/ 30 w 112"/>
                <a:gd name="T3" fmla="*/ 116 h 75"/>
                <a:gd name="T4" fmla="*/ 46 w 112"/>
                <a:gd name="T5" fmla="*/ 96 h 75"/>
                <a:gd name="T6" fmla="*/ 75 w 112"/>
                <a:gd name="T7" fmla="*/ 77 h 75"/>
                <a:gd name="T8" fmla="*/ 121 w 112"/>
                <a:gd name="T9" fmla="*/ 77 h 75"/>
                <a:gd name="T10" fmla="*/ 135 w 112"/>
                <a:gd name="T11" fmla="*/ 59 h 75"/>
                <a:gd name="T12" fmla="*/ 135 w 112"/>
                <a:gd name="T13" fmla="*/ 39 h 75"/>
                <a:gd name="T14" fmla="*/ 135 w 112"/>
                <a:gd name="T15" fmla="*/ 20 h 75"/>
                <a:gd name="T16" fmla="*/ 135 w 112"/>
                <a:gd name="T17" fmla="*/ 0 h 75"/>
                <a:gd name="T18" fmla="*/ 75 w 112"/>
                <a:gd name="T19" fmla="*/ 20 h 75"/>
                <a:gd name="T20" fmla="*/ 60 w 112"/>
                <a:gd name="T21" fmla="*/ 20 h 75"/>
                <a:gd name="T22" fmla="*/ 46 w 112"/>
                <a:gd name="T23" fmla="*/ 59 h 75"/>
                <a:gd name="T24" fmla="*/ 30 w 112"/>
                <a:gd name="T25" fmla="*/ 77 h 75"/>
                <a:gd name="T26" fmla="*/ 30 w 112"/>
                <a:gd name="T27" fmla="*/ 77 h 75"/>
                <a:gd name="T28" fmla="*/ 16 w 112"/>
                <a:gd name="T29" fmla="*/ 96 h 75"/>
                <a:gd name="T30" fmla="*/ 0 w 112"/>
                <a:gd name="T31" fmla="*/ 96 h 75"/>
                <a:gd name="T32" fmla="*/ 0 w 112"/>
                <a:gd name="T33" fmla="*/ 116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2"/>
                <a:gd name="T52" fmla="*/ 0 h 75"/>
                <a:gd name="T53" fmla="*/ 112 w 112"/>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2" h="75">
                  <a:moveTo>
                    <a:pt x="0" y="75"/>
                  </a:moveTo>
                  <a:lnTo>
                    <a:pt x="25" y="75"/>
                  </a:lnTo>
                  <a:lnTo>
                    <a:pt x="38" y="62"/>
                  </a:lnTo>
                  <a:lnTo>
                    <a:pt x="62" y="50"/>
                  </a:lnTo>
                  <a:lnTo>
                    <a:pt x="100" y="50"/>
                  </a:lnTo>
                  <a:lnTo>
                    <a:pt x="112" y="38"/>
                  </a:lnTo>
                  <a:lnTo>
                    <a:pt x="112" y="25"/>
                  </a:lnTo>
                  <a:lnTo>
                    <a:pt x="112" y="13"/>
                  </a:lnTo>
                  <a:lnTo>
                    <a:pt x="112" y="0"/>
                  </a:lnTo>
                  <a:lnTo>
                    <a:pt x="62" y="13"/>
                  </a:lnTo>
                  <a:lnTo>
                    <a:pt x="50" y="13"/>
                  </a:lnTo>
                  <a:lnTo>
                    <a:pt x="38" y="38"/>
                  </a:lnTo>
                  <a:lnTo>
                    <a:pt x="25" y="50"/>
                  </a:lnTo>
                  <a:lnTo>
                    <a:pt x="13" y="62"/>
                  </a:lnTo>
                  <a:lnTo>
                    <a:pt x="0" y="62"/>
                  </a:lnTo>
                  <a:lnTo>
                    <a:pt x="0" y="75"/>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05" name="Freeform 233"/>
            <p:cNvSpPr>
              <a:spLocks/>
            </p:cNvSpPr>
            <p:nvPr/>
          </p:nvSpPr>
          <p:spPr bwMode="auto">
            <a:xfrm>
              <a:off x="3341" y="2382"/>
              <a:ext cx="119" cy="172"/>
            </a:xfrm>
            <a:custGeom>
              <a:avLst/>
              <a:gdLst>
                <a:gd name="T0" fmla="*/ 0 w 99"/>
                <a:gd name="T1" fmla="*/ 114 h 112"/>
                <a:gd name="T2" fmla="*/ 44 w 99"/>
                <a:gd name="T3" fmla="*/ 95 h 112"/>
                <a:gd name="T4" fmla="*/ 44 w 99"/>
                <a:gd name="T5" fmla="*/ 75 h 112"/>
                <a:gd name="T6" fmla="*/ 44 w 99"/>
                <a:gd name="T7" fmla="*/ 57 h 112"/>
                <a:gd name="T8" fmla="*/ 59 w 99"/>
                <a:gd name="T9" fmla="*/ 18 h 112"/>
                <a:gd name="T10" fmla="*/ 59 w 99"/>
                <a:gd name="T11" fmla="*/ 0 h 112"/>
                <a:gd name="T12" fmla="*/ 59 w 99"/>
                <a:gd name="T13" fmla="*/ 0 h 112"/>
                <a:gd name="T14" fmla="*/ 75 w 99"/>
                <a:gd name="T15" fmla="*/ 18 h 112"/>
                <a:gd name="T16" fmla="*/ 89 w 99"/>
                <a:gd name="T17" fmla="*/ 38 h 112"/>
                <a:gd name="T18" fmla="*/ 119 w 99"/>
                <a:gd name="T19" fmla="*/ 38 h 112"/>
                <a:gd name="T20" fmla="*/ 119 w 99"/>
                <a:gd name="T21" fmla="*/ 57 h 112"/>
                <a:gd name="T22" fmla="*/ 119 w 99"/>
                <a:gd name="T23" fmla="*/ 57 h 112"/>
                <a:gd name="T24" fmla="*/ 119 w 99"/>
                <a:gd name="T25" fmla="*/ 75 h 112"/>
                <a:gd name="T26" fmla="*/ 105 w 99"/>
                <a:gd name="T27" fmla="*/ 95 h 112"/>
                <a:gd name="T28" fmla="*/ 89 w 99"/>
                <a:gd name="T29" fmla="*/ 134 h 112"/>
                <a:gd name="T30" fmla="*/ 59 w 99"/>
                <a:gd name="T31" fmla="*/ 134 h 112"/>
                <a:gd name="T32" fmla="*/ 29 w 99"/>
                <a:gd name="T33" fmla="*/ 152 h 112"/>
                <a:gd name="T34" fmla="*/ 14 w 99"/>
                <a:gd name="T35" fmla="*/ 172 h 112"/>
                <a:gd name="T36" fmla="*/ 14 w 99"/>
                <a:gd name="T37" fmla="*/ 152 h 112"/>
                <a:gd name="T38" fmla="*/ 14 w 99"/>
                <a:gd name="T39" fmla="*/ 134 h 112"/>
                <a:gd name="T40" fmla="*/ 0 w 99"/>
                <a:gd name="T41" fmla="*/ 114 h 1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9"/>
                <a:gd name="T64" fmla="*/ 0 h 112"/>
                <a:gd name="T65" fmla="*/ 99 w 99"/>
                <a:gd name="T66" fmla="*/ 112 h 1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9" h="112">
                  <a:moveTo>
                    <a:pt x="0" y="74"/>
                  </a:moveTo>
                  <a:lnTo>
                    <a:pt x="37" y="62"/>
                  </a:lnTo>
                  <a:lnTo>
                    <a:pt x="37" y="49"/>
                  </a:lnTo>
                  <a:lnTo>
                    <a:pt x="37" y="37"/>
                  </a:lnTo>
                  <a:lnTo>
                    <a:pt x="49" y="12"/>
                  </a:lnTo>
                  <a:lnTo>
                    <a:pt x="49" y="0"/>
                  </a:lnTo>
                  <a:lnTo>
                    <a:pt x="62" y="12"/>
                  </a:lnTo>
                  <a:lnTo>
                    <a:pt x="74" y="25"/>
                  </a:lnTo>
                  <a:lnTo>
                    <a:pt x="99" y="25"/>
                  </a:lnTo>
                  <a:lnTo>
                    <a:pt x="99" y="37"/>
                  </a:lnTo>
                  <a:lnTo>
                    <a:pt x="99" y="49"/>
                  </a:lnTo>
                  <a:lnTo>
                    <a:pt x="87" y="62"/>
                  </a:lnTo>
                  <a:lnTo>
                    <a:pt x="74" y="87"/>
                  </a:lnTo>
                  <a:lnTo>
                    <a:pt x="49" y="87"/>
                  </a:lnTo>
                  <a:lnTo>
                    <a:pt x="24" y="99"/>
                  </a:lnTo>
                  <a:lnTo>
                    <a:pt x="12" y="112"/>
                  </a:lnTo>
                  <a:lnTo>
                    <a:pt x="12" y="99"/>
                  </a:lnTo>
                  <a:lnTo>
                    <a:pt x="12" y="87"/>
                  </a:lnTo>
                  <a:lnTo>
                    <a:pt x="0" y="74"/>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06" name="Freeform 234"/>
            <p:cNvSpPr>
              <a:spLocks/>
            </p:cNvSpPr>
            <p:nvPr/>
          </p:nvSpPr>
          <p:spPr bwMode="auto">
            <a:xfrm>
              <a:off x="3311" y="2343"/>
              <a:ext cx="89" cy="96"/>
            </a:xfrm>
            <a:custGeom>
              <a:avLst/>
              <a:gdLst>
                <a:gd name="T0" fmla="*/ 0 w 74"/>
                <a:gd name="T1" fmla="*/ 0 h 62"/>
                <a:gd name="T2" fmla="*/ 0 w 74"/>
                <a:gd name="T3" fmla="*/ 39 h 62"/>
                <a:gd name="T4" fmla="*/ 0 w 74"/>
                <a:gd name="T5" fmla="*/ 39 h 62"/>
                <a:gd name="T6" fmla="*/ 14 w 74"/>
                <a:gd name="T7" fmla="*/ 77 h 62"/>
                <a:gd name="T8" fmla="*/ 14 w 74"/>
                <a:gd name="T9" fmla="*/ 77 h 62"/>
                <a:gd name="T10" fmla="*/ 59 w 74"/>
                <a:gd name="T11" fmla="*/ 96 h 62"/>
                <a:gd name="T12" fmla="*/ 75 w 74"/>
                <a:gd name="T13" fmla="*/ 96 h 62"/>
                <a:gd name="T14" fmla="*/ 89 w 74"/>
                <a:gd name="T15" fmla="*/ 39 h 62"/>
                <a:gd name="T16" fmla="*/ 89 w 74"/>
                <a:gd name="T17" fmla="*/ 39 h 62"/>
                <a:gd name="T18" fmla="*/ 89 w 74"/>
                <a:gd name="T19" fmla="*/ 39 h 62"/>
                <a:gd name="T20" fmla="*/ 59 w 74"/>
                <a:gd name="T21" fmla="*/ 39 h 62"/>
                <a:gd name="T22" fmla="*/ 59 w 74"/>
                <a:gd name="T23" fmla="*/ 57 h 62"/>
                <a:gd name="T24" fmla="*/ 30 w 74"/>
                <a:gd name="T25" fmla="*/ 39 h 62"/>
                <a:gd name="T26" fmla="*/ 30 w 74"/>
                <a:gd name="T27" fmla="*/ 39 h 62"/>
                <a:gd name="T28" fmla="*/ 30 w 74"/>
                <a:gd name="T29" fmla="*/ 39 h 62"/>
                <a:gd name="T30" fmla="*/ 14 w 74"/>
                <a:gd name="T31" fmla="*/ 39 h 62"/>
                <a:gd name="T32" fmla="*/ 0 w 74"/>
                <a:gd name="T33" fmla="*/ 0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62"/>
                <a:gd name="T53" fmla="*/ 74 w 74"/>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62">
                  <a:moveTo>
                    <a:pt x="0" y="0"/>
                  </a:moveTo>
                  <a:lnTo>
                    <a:pt x="0" y="25"/>
                  </a:lnTo>
                  <a:lnTo>
                    <a:pt x="12" y="50"/>
                  </a:lnTo>
                  <a:lnTo>
                    <a:pt x="49" y="62"/>
                  </a:lnTo>
                  <a:lnTo>
                    <a:pt x="62" y="62"/>
                  </a:lnTo>
                  <a:lnTo>
                    <a:pt x="74" y="25"/>
                  </a:lnTo>
                  <a:lnTo>
                    <a:pt x="49" y="25"/>
                  </a:lnTo>
                  <a:lnTo>
                    <a:pt x="49" y="37"/>
                  </a:lnTo>
                  <a:lnTo>
                    <a:pt x="25" y="25"/>
                  </a:lnTo>
                  <a:lnTo>
                    <a:pt x="12" y="25"/>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07" name="Freeform 235"/>
            <p:cNvSpPr>
              <a:spLocks/>
            </p:cNvSpPr>
            <p:nvPr/>
          </p:nvSpPr>
          <p:spPr bwMode="auto">
            <a:xfrm>
              <a:off x="3250" y="2266"/>
              <a:ext cx="30" cy="39"/>
            </a:xfrm>
            <a:custGeom>
              <a:avLst/>
              <a:gdLst>
                <a:gd name="T0" fmla="*/ 30 w 25"/>
                <a:gd name="T1" fmla="*/ 39 h 25"/>
                <a:gd name="T2" fmla="*/ 30 w 25"/>
                <a:gd name="T3" fmla="*/ 0 h 25"/>
                <a:gd name="T4" fmla="*/ 16 w 25"/>
                <a:gd name="T5" fmla="*/ 20 h 25"/>
                <a:gd name="T6" fmla="*/ 0 w 25"/>
                <a:gd name="T7" fmla="*/ 39 h 25"/>
                <a:gd name="T8" fmla="*/ 16 w 25"/>
                <a:gd name="T9" fmla="*/ 39 h 25"/>
                <a:gd name="T10" fmla="*/ 30 w 25"/>
                <a:gd name="T11" fmla="*/ 39 h 25"/>
                <a:gd name="T12" fmla="*/ 0 60000 65536"/>
                <a:gd name="T13" fmla="*/ 0 60000 65536"/>
                <a:gd name="T14" fmla="*/ 0 60000 65536"/>
                <a:gd name="T15" fmla="*/ 0 60000 65536"/>
                <a:gd name="T16" fmla="*/ 0 60000 65536"/>
                <a:gd name="T17" fmla="*/ 0 60000 65536"/>
                <a:gd name="T18" fmla="*/ 0 w 25"/>
                <a:gd name="T19" fmla="*/ 0 h 25"/>
                <a:gd name="T20" fmla="*/ 25 w 25"/>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5" h="25">
                  <a:moveTo>
                    <a:pt x="25" y="25"/>
                  </a:moveTo>
                  <a:lnTo>
                    <a:pt x="25" y="0"/>
                  </a:lnTo>
                  <a:lnTo>
                    <a:pt x="13" y="13"/>
                  </a:lnTo>
                  <a:lnTo>
                    <a:pt x="0" y="25"/>
                  </a:lnTo>
                  <a:lnTo>
                    <a:pt x="13" y="25"/>
                  </a:lnTo>
                  <a:lnTo>
                    <a:pt x="25" y="25"/>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08" name="Freeform 236"/>
            <p:cNvSpPr>
              <a:spLocks/>
            </p:cNvSpPr>
            <p:nvPr/>
          </p:nvSpPr>
          <p:spPr bwMode="auto">
            <a:xfrm>
              <a:off x="3116" y="2114"/>
              <a:ext cx="164" cy="191"/>
            </a:xfrm>
            <a:custGeom>
              <a:avLst/>
              <a:gdLst>
                <a:gd name="T0" fmla="*/ 164 w 137"/>
                <a:gd name="T1" fmla="*/ 152 h 124"/>
                <a:gd name="T2" fmla="*/ 164 w 137"/>
                <a:gd name="T3" fmla="*/ 152 h 124"/>
                <a:gd name="T4" fmla="*/ 150 w 137"/>
                <a:gd name="T5" fmla="*/ 114 h 124"/>
                <a:gd name="T6" fmla="*/ 150 w 137"/>
                <a:gd name="T7" fmla="*/ 96 h 124"/>
                <a:gd name="T8" fmla="*/ 120 w 137"/>
                <a:gd name="T9" fmla="*/ 75 h 124"/>
                <a:gd name="T10" fmla="*/ 104 w 137"/>
                <a:gd name="T11" fmla="*/ 57 h 124"/>
                <a:gd name="T12" fmla="*/ 134 w 137"/>
                <a:gd name="T13" fmla="*/ 37 h 124"/>
                <a:gd name="T14" fmla="*/ 104 w 137"/>
                <a:gd name="T15" fmla="*/ 18 h 124"/>
                <a:gd name="T16" fmla="*/ 104 w 137"/>
                <a:gd name="T17" fmla="*/ 18 h 124"/>
                <a:gd name="T18" fmla="*/ 75 w 137"/>
                <a:gd name="T19" fmla="*/ 0 h 124"/>
                <a:gd name="T20" fmla="*/ 60 w 137"/>
                <a:gd name="T21" fmla="*/ 0 h 124"/>
                <a:gd name="T22" fmla="*/ 30 w 137"/>
                <a:gd name="T23" fmla="*/ 0 h 124"/>
                <a:gd name="T24" fmla="*/ 30 w 137"/>
                <a:gd name="T25" fmla="*/ 18 h 124"/>
                <a:gd name="T26" fmla="*/ 30 w 137"/>
                <a:gd name="T27" fmla="*/ 57 h 124"/>
                <a:gd name="T28" fmla="*/ 0 w 137"/>
                <a:gd name="T29" fmla="*/ 75 h 124"/>
                <a:gd name="T30" fmla="*/ 0 w 137"/>
                <a:gd name="T31" fmla="*/ 96 h 124"/>
                <a:gd name="T32" fmla="*/ 0 w 137"/>
                <a:gd name="T33" fmla="*/ 114 h 124"/>
                <a:gd name="T34" fmla="*/ 30 w 137"/>
                <a:gd name="T35" fmla="*/ 114 h 124"/>
                <a:gd name="T36" fmla="*/ 75 w 137"/>
                <a:gd name="T37" fmla="*/ 152 h 124"/>
                <a:gd name="T38" fmla="*/ 75 w 137"/>
                <a:gd name="T39" fmla="*/ 173 h 124"/>
                <a:gd name="T40" fmla="*/ 90 w 137"/>
                <a:gd name="T41" fmla="*/ 191 h 124"/>
                <a:gd name="T42" fmla="*/ 120 w 137"/>
                <a:gd name="T43" fmla="*/ 173 h 124"/>
                <a:gd name="T44" fmla="*/ 134 w 137"/>
                <a:gd name="T45" fmla="*/ 173 h 124"/>
                <a:gd name="T46" fmla="*/ 134 w 137"/>
                <a:gd name="T47" fmla="*/ 173 h 124"/>
                <a:gd name="T48" fmla="*/ 150 w 137"/>
                <a:gd name="T49" fmla="*/ 152 h 124"/>
                <a:gd name="T50" fmla="*/ 164 w 137"/>
                <a:gd name="T51" fmla="*/ 152 h 1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7"/>
                <a:gd name="T79" fmla="*/ 0 h 124"/>
                <a:gd name="T80" fmla="*/ 137 w 137"/>
                <a:gd name="T81" fmla="*/ 124 h 1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7" h="124">
                  <a:moveTo>
                    <a:pt x="137" y="99"/>
                  </a:moveTo>
                  <a:lnTo>
                    <a:pt x="137" y="99"/>
                  </a:lnTo>
                  <a:lnTo>
                    <a:pt x="125" y="74"/>
                  </a:lnTo>
                  <a:lnTo>
                    <a:pt x="125" y="62"/>
                  </a:lnTo>
                  <a:lnTo>
                    <a:pt x="100" y="49"/>
                  </a:lnTo>
                  <a:lnTo>
                    <a:pt x="87" y="37"/>
                  </a:lnTo>
                  <a:lnTo>
                    <a:pt x="112" y="24"/>
                  </a:lnTo>
                  <a:lnTo>
                    <a:pt x="87" y="12"/>
                  </a:lnTo>
                  <a:lnTo>
                    <a:pt x="63" y="0"/>
                  </a:lnTo>
                  <a:lnTo>
                    <a:pt x="50" y="0"/>
                  </a:lnTo>
                  <a:lnTo>
                    <a:pt x="25" y="0"/>
                  </a:lnTo>
                  <a:lnTo>
                    <a:pt x="25" y="12"/>
                  </a:lnTo>
                  <a:lnTo>
                    <a:pt x="25" y="37"/>
                  </a:lnTo>
                  <a:lnTo>
                    <a:pt x="0" y="49"/>
                  </a:lnTo>
                  <a:lnTo>
                    <a:pt x="0" y="62"/>
                  </a:lnTo>
                  <a:lnTo>
                    <a:pt x="0" y="74"/>
                  </a:lnTo>
                  <a:lnTo>
                    <a:pt x="25" y="74"/>
                  </a:lnTo>
                  <a:lnTo>
                    <a:pt x="63" y="99"/>
                  </a:lnTo>
                  <a:lnTo>
                    <a:pt x="63" y="112"/>
                  </a:lnTo>
                  <a:lnTo>
                    <a:pt x="75" y="124"/>
                  </a:lnTo>
                  <a:lnTo>
                    <a:pt x="100" y="112"/>
                  </a:lnTo>
                  <a:lnTo>
                    <a:pt x="112" y="112"/>
                  </a:lnTo>
                  <a:lnTo>
                    <a:pt x="125" y="99"/>
                  </a:lnTo>
                  <a:lnTo>
                    <a:pt x="137" y="99"/>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09" name="Freeform 237"/>
            <p:cNvSpPr>
              <a:spLocks/>
            </p:cNvSpPr>
            <p:nvPr/>
          </p:nvSpPr>
          <p:spPr bwMode="auto">
            <a:xfrm>
              <a:off x="3041" y="2210"/>
              <a:ext cx="75" cy="76"/>
            </a:xfrm>
            <a:custGeom>
              <a:avLst/>
              <a:gdLst>
                <a:gd name="T0" fmla="*/ 75 w 62"/>
                <a:gd name="T1" fmla="*/ 0 h 50"/>
                <a:gd name="T2" fmla="*/ 60 w 62"/>
                <a:gd name="T3" fmla="*/ 0 h 50"/>
                <a:gd name="T4" fmla="*/ 46 w 62"/>
                <a:gd name="T5" fmla="*/ 18 h 50"/>
                <a:gd name="T6" fmla="*/ 30 w 62"/>
                <a:gd name="T7" fmla="*/ 18 h 50"/>
                <a:gd name="T8" fmla="*/ 0 w 62"/>
                <a:gd name="T9" fmla="*/ 0 h 50"/>
                <a:gd name="T10" fmla="*/ 0 w 62"/>
                <a:gd name="T11" fmla="*/ 18 h 50"/>
                <a:gd name="T12" fmla="*/ 0 w 62"/>
                <a:gd name="T13" fmla="*/ 38 h 50"/>
                <a:gd name="T14" fmla="*/ 0 w 62"/>
                <a:gd name="T15" fmla="*/ 56 h 50"/>
                <a:gd name="T16" fmla="*/ 0 w 62"/>
                <a:gd name="T17" fmla="*/ 56 h 50"/>
                <a:gd name="T18" fmla="*/ 0 w 62"/>
                <a:gd name="T19" fmla="*/ 76 h 50"/>
                <a:gd name="T20" fmla="*/ 16 w 62"/>
                <a:gd name="T21" fmla="*/ 76 h 50"/>
                <a:gd name="T22" fmla="*/ 30 w 62"/>
                <a:gd name="T23" fmla="*/ 76 h 50"/>
                <a:gd name="T24" fmla="*/ 46 w 62"/>
                <a:gd name="T25" fmla="*/ 76 h 50"/>
                <a:gd name="T26" fmla="*/ 60 w 62"/>
                <a:gd name="T27" fmla="*/ 76 h 50"/>
                <a:gd name="T28" fmla="*/ 75 w 62"/>
                <a:gd name="T29" fmla="*/ 56 h 50"/>
                <a:gd name="T30" fmla="*/ 46 w 62"/>
                <a:gd name="T31" fmla="*/ 38 h 50"/>
                <a:gd name="T32" fmla="*/ 46 w 62"/>
                <a:gd name="T33" fmla="*/ 38 h 50"/>
                <a:gd name="T34" fmla="*/ 60 w 62"/>
                <a:gd name="T35" fmla="*/ 38 h 50"/>
                <a:gd name="T36" fmla="*/ 75 w 62"/>
                <a:gd name="T37" fmla="*/ 18 h 50"/>
                <a:gd name="T38" fmla="*/ 75 w 62"/>
                <a:gd name="T39" fmla="*/ 0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50"/>
                <a:gd name="T62" fmla="*/ 62 w 62"/>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50">
                  <a:moveTo>
                    <a:pt x="62" y="0"/>
                  </a:moveTo>
                  <a:lnTo>
                    <a:pt x="50" y="0"/>
                  </a:lnTo>
                  <a:lnTo>
                    <a:pt x="38" y="12"/>
                  </a:lnTo>
                  <a:lnTo>
                    <a:pt x="25" y="12"/>
                  </a:lnTo>
                  <a:lnTo>
                    <a:pt x="0" y="0"/>
                  </a:lnTo>
                  <a:lnTo>
                    <a:pt x="0" y="12"/>
                  </a:lnTo>
                  <a:lnTo>
                    <a:pt x="0" y="25"/>
                  </a:lnTo>
                  <a:lnTo>
                    <a:pt x="0" y="37"/>
                  </a:lnTo>
                  <a:lnTo>
                    <a:pt x="0" y="50"/>
                  </a:lnTo>
                  <a:lnTo>
                    <a:pt x="13" y="50"/>
                  </a:lnTo>
                  <a:lnTo>
                    <a:pt x="25" y="50"/>
                  </a:lnTo>
                  <a:lnTo>
                    <a:pt x="38" y="50"/>
                  </a:lnTo>
                  <a:lnTo>
                    <a:pt x="50" y="50"/>
                  </a:lnTo>
                  <a:lnTo>
                    <a:pt x="62" y="37"/>
                  </a:lnTo>
                  <a:lnTo>
                    <a:pt x="38" y="25"/>
                  </a:lnTo>
                  <a:lnTo>
                    <a:pt x="50" y="25"/>
                  </a:lnTo>
                  <a:lnTo>
                    <a:pt x="62" y="12"/>
                  </a:lnTo>
                  <a:lnTo>
                    <a:pt x="62"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10" name="Freeform 238"/>
            <p:cNvSpPr>
              <a:spLocks/>
            </p:cNvSpPr>
            <p:nvPr/>
          </p:nvSpPr>
          <p:spPr bwMode="auto">
            <a:xfrm>
              <a:off x="3027" y="2210"/>
              <a:ext cx="30" cy="56"/>
            </a:xfrm>
            <a:custGeom>
              <a:avLst/>
              <a:gdLst>
                <a:gd name="T0" fmla="*/ 30 w 25"/>
                <a:gd name="T1" fmla="*/ 0 h 37"/>
                <a:gd name="T2" fmla="*/ 14 w 25"/>
                <a:gd name="T3" fmla="*/ 0 h 37"/>
                <a:gd name="T4" fmla="*/ 0 w 25"/>
                <a:gd name="T5" fmla="*/ 18 h 37"/>
                <a:gd name="T6" fmla="*/ 0 w 25"/>
                <a:gd name="T7" fmla="*/ 38 h 37"/>
                <a:gd name="T8" fmla="*/ 0 w 25"/>
                <a:gd name="T9" fmla="*/ 38 h 37"/>
                <a:gd name="T10" fmla="*/ 14 w 25"/>
                <a:gd name="T11" fmla="*/ 56 h 37"/>
                <a:gd name="T12" fmla="*/ 14 w 25"/>
                <a:gd name="T13" fmla="*/ 38 h 37"/>
                <a:gd name="T14" fmla="*/ 14 w 25"/>
                <a:gd name="T15" fmla="*/ 38 h 37"/>
                <a:gd name="T16" fmla="*/ 14 w 25"/>
                <a:gd name="T17" fmla="*/ 18 h 37"/>
                <a:gd name="T18" fmla="*/ 14 w 25"/>
                <a:gd name="T19" fmla="*/ 0 h 37"/>
                <a:gd name="T20" fmla="*/ 30 w 25"/>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37"/>
                <a:gd name="T35" fmla="*/ 25 w 25"/>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37">
                  <a:moveTo>
                    <a:pt x="25" y="0"/>
                  </a:moveTo>
                  <a:lnTo>
                    <a:pt x="12" y="0"/>
                  </a:lnTo>
                  <a:lnTo>
                    <a:pt x="0" y="12"/>
                  </a:lnTo>
                  <a:lnTo>
                    <a:pt x="0" y="25"/>
                  </a:lnTo>
                  <a:lnTo>
                    <a:pt x="12" y="37"/>
                  </a:lnTo>
                  <a:lnTo>
                    <a:pt x="12" y="25"/>
                  </a:lnTo>
                  <a:lnTo>
                    <a:pt x="12" y="12"/>
                  </a:lnTo>
                  <a:lnTo>
                    <a:pt x="12" y="0"/>
                  </a:lnTo>
                  <a:lnTo>
                    <a:pt x="25"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11" name="Freeform 239"/>
            <p:cNvSpPr>
              <a:spLocks/>
            </p:cNvSpPr>
            <p:nvPr/>
          </p:nvSpPr>
          <p:spPr bwMode="auto">
            <a:xfrm>
              <a:off x="3041" y="2171"/>
              <a:ext cx="30" cy="39"/>
            </a:xfrm>
            <a:custGeom>
              <a:avLst/>
              <a:gdLst>
                <a:gd name="T0" fmla="*/ 0 w 25"/>
                <a:gd name="T1" fmla="*/ 39 h 25"/>
                <a:gd name="T2" fmla="*/ 0 w 25"/>
                <a:gd name="T3" fmla="*/ 19 h 25"/>
                <a:gd name="T4" fmla="*/ 16 w 25"/>
                <a:gd name="T5" fmla="*/ 0 h 25"/>
                <a:gd name="T6" fmla="*/ 30 w 25"/>
                <a:gd name="T7" fmla="*/ 0 h 25"/>
                <a:gd name="T8" fmla="*/ 16 w 25"/>
                <a:gd name="T9" fmla="*/ 19 h 25"/>
                <a:gd name="T10" fmla="*/ 16 w 25"/>
                <a:gd name="T11" fmla="*/ 39 h 25"/>
                <a:gd name="T12" fmla="*/ 0 w 25"/>
                <a:gd name="T13" fmla="*/ 39 h 25"/>
                <a:gd name="T14" fmla="*/ 0 60000 65536"/>
                <a:gd name="T15" fmla="*/ 0 60000 65536"/>
                <a:gd name="T16" fmla="*/ 0 60000 65536"/>
                <a:gd name="T17" fmla="*/ 0 60000 65536"/>
                <a:gd name="T18" fmla="*/ 0 60000 65536"/>
                <a:gd name="T19" fmla="*/ 0 60000 65536"/>
                <a:gd name="T20" fmla="*/ 0 60000 65536"/>
                <a:gd name="T21" fmla="*/ 0 w 25"/>
                <a:gd name="T22" fmla="*/ 0 h 25"/>
                <a:gd name="T23" fmla="*/ 25 w 25"/>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5">
                  <a:moveTo>
                    <a:pt x="0" y="25"/>
                  </a:moveTo>
                  <a:lnTo>
                    <a:pt x="0" y="12"/>
                  </a:lnTo>
                  <a:lnTo>
                    <a:pt x="13" y="0"/>
                  </a:lnTo>
                  <a:lnTo>
                    <a:pt x="25" y="0"/>
                  </a:lnTo>
                  <a:lnTo>
                    <a:pt x="13" y="12"/>
                  </a:lnTo>
                  <a:lnTo>
                    <a:pt x="13" y="25"/>
                  </a:lnTo>
                  <a:lnTo>
                    <a:pt x="0" y="25"/>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12" name="Freeform 240"/>
            <p:cNvSpPr>
              <a:spLocks/>
            </p:cNvSpPr>
            <p:nvPr/>
          </p:nvSpPr>
          <p:spPr bwMode="auto">
            <a:xfrm>
              <a:off x="3041" y="2114"/>
              <a:ext cx="105" cy="114"/>
            </a:xfrm>
            <a:custGeom>
              <a:avLst/>
              <a:gdLst>
                <a:gd name="T0" fmla="*/ 0 w 87"/>
                <a:gd name="T1" fmla="*/ 96 h 74"/>
                <a:gd name="T2" fmla="*/ 30 w 87"/>
                <a:gd name="T3" fmla="*/ 114 h 74"/>
                <a:gd name="T4" fmla="*/ 46 w 87"/>
                <a:gd name="T5" fmla="*/ 114 h 74"/>
                <a:gd name="T6" fmla="*/ 60 w 87"/>
                <a:gd name="T7" fmla="*/ 96 h 74"/>
                <a:gd name="T8" fmla="*/ 75 w 87"/>
                <a:gd name="T9" fmla="*/ 96 h 74"/>
                <a:gd name="T10" fmla="*/ 75 w 87"/>
                <a:gd name="T11" fmla="*/ 75 h 74"/>
                <a:gd name="T12" fmla="*/ 105 w 87"/>
                <a:gd name="T13" fmla="*/ 57 h 74"/>
                <a:gd name="T14" fmla="*/ 105 w 87"/>
                <a:gd name="T15" fmla="*/ 18 h 74"/>
                <a:gd name="T16" fmla="*/ 105 w 87"/>
                <a:gd name="T17" fmla="*/ 0 h 74"/>
                <a:gd name="T18" fmla="*/ 105 w 87"/>
                <a:gd name="T19" fmla="*/ 0 h 74"/>
                <a:gd name="T20" fmla="*/ 91 w 87"/>
                <a:gd name="T21" fmla="*/ 0 h 74"/>
                <a:gd name="T22" fmla="*/ 75 w 87"/>
                <a:gd name="T23" fmla="*/ 0 h 74"/>
                <a:gd name="T24" fmla="*/ 60 w 87"/>
                <a:gd name="T25" fmla="*/ 0 h 74"/>
                <a:gd name="T26" fmla="*/ 60 w 87"/>
                <a:gd name="T27" fmla="*/ 0 h 74"/>
                <a:gd name="T28" fmla="*/ 46 w 87"/>
                <a:gd name="T29" fmla="*/ 0 h 74"/>
                <a:gd name="T30" fmla="*/ 30 w 87"/>
                <a:gd name="T31" fmla="*/ 0 h 74"/>
                <a:gd name="T32" fmla="*/ 16 w 87"/>
                <a:gd name="T33" fmla="*/ 18 h 74"/>
                <a:gd name="T34" fmla="*/ 16 w 87"/>
                <a:gd name="T35" fmla="*/ 57 h 74"/>
                <a:gd name="T36" fmla="*/ 16 w 87"/>
                <a:gd name="T37" fmla="*/ 57 h 74"/>
                <a:gd name="T38" fmla="*/ 30 w 87"/>
                <a:gd name="T39" fmla="*/ 57 h 74"/>
                <a:gd name="T40" fmla="*/ 16 w 87"/>
                <a:gd name="T41" fmla="*/ 75 h 74"/>
                <a:gd name="T42" fmla="*/ 0 w 87"/>
                <a:gd name="T43" fmla="*/ 96 h 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7"/>
                <a:gd name="T67" fmla="*/ 0 h 74"/>
                <a:gd name="T68" fmla="*/ 87 w 87"/>
                <a:gd name="T69" fmla="*/ 74 h 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7" h="74">
                  <a:moveTo>
                    <a:pt x="0" y="62"/>
                  </a:moveTo>
                  <a:lnTo>
                    <a:pt x="25" y="74"/>
                  </a:lnTo>
                  <a:lnTo>
                    <a:pt x="38" y="74"/>
                  </a:lnTo>
                  <a:lnTo>
                    <a:pt x="50" y="62"/>
                  </a:lnTo>
                  <a:lnTo>
                    <a:pt x="62" y="62"/>
                  </a:lnTo>
                  <a:lnTo>
                    <a:pt x="62" y="49"/>
                  </a:lnTo>
                  <a:lnTo>
                    <a:pt x="87" y="37"/>
                  </a:lnTo>
                  <a:lnTo>
                    <a:pt x="87" y="12"/>
                  </a:lnTo>
                  <a:lnTo>
                    <a:pt x="87" y="0"/>
                  </a:lnTo>
                  <a:lnTo>
                    <a:pt x="75" y="0"/>
                  </a:lnTo>
                  <a:lnTo>
                    <a:pt x="62" y="0"/>
                  </a:lnTo>
                  <a:lnTo>
                    <a:pt x="50" y="0"/>
                  </a:lnTo>
                  <a:lnTo>
                    <a:pt x="38" y="0"/>
                  </a:lnTo>
                  <a:lnTo>
                    <a:pt x="25" y="0"/>
                  </a:lnTo>
                  <a:lnTo>
                    <a:pt x="13" y="12"/>
                  </a:lnTo>
                  <a:lnTo>
                    <a:pt x="13" y="37"/>
                  </a:lnTo>
                  <a:lnTo>
                    <a:pt x="25" y="37"/>
                  </a:lnTo>
                  <a:lnTo>
                    <a:pt x="13" y="49"/>
                  </a:lnTo>
                  <a:lnTo>
                    <a:pt x="0" y="62"/>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13" name="Freeform 241"/>
            <p:cNvSpPr>
              <a:spLocks/>
            </p:cNvSpPr>
            <p:nvPr/>
          </p:nvSpPr>
          <p:spPr bwMode="auto">
            <a:xfrm>
              <a:off x="2892" y="1999"/>
              <a:ext cx="299" cy="134"/>
            </a:xfrm>
            <a:custGeom>
              <a:avLst/>
              <a:gdLst>
                <a:gd name="T0" fmla="*/ 16 w 249"/>
                <a:gd name="T1" fmla="*/ 39 h 87"/>
                <a:gd name="T2" fmla="*/ 16 w 249"/>
                <a:gd name="T3" fmla="*/ 57 h 87"/>
                <a:gd name="T4" fmla="*/ 0 w 249"/>
                <a:gd name="T5" fmla="*/ 77 h 87"/>
                <a:gd name="T6" fmla="*/ 16 w 249"/>
                <a:gd name="T7" fmla="*/ 95 h 87"/>
                <a:gd name="T8" fmla="*/ 30 w 249"/>
                <a:gd name="T9" fmla="*/ 116 h 87"/>
                <a:gd name="T10" fmla="*/ 44 w 249"/>
                <a:gd name="T11" fmla="*/ 116 h 87"/>
                <a:gd name="T12" fmla="*/ 60 w 249"/>
                <a:gd name="T13" fmla="*/ 116 h 87"/>
                <a:gd name="T14" fmla="*/ 90 w 249"/>
                <a:gd name="T15" fmla="*/ 116 h 87"/>
                <a:gd name="T16" fmla="*/ 104 w 249"/>
                <a:gd name="T17" fmla="*/ 134 h 87"/>
                <a:gd name="T18" fmla="*/ 120 w 249"/>
                <a:gd name="T19" fmla="*/ 134 h 87"/>
                <a:gd name="T20" fmla="*/ 149 w 249"/>
                <a:gd name="T21" fmla="*/ 116 h 87"/>
                <a:gd name="T22" fmla="*/ 149 w 249"/>
                <a:gd name="T23" fmla="*/ 116 h 87"/>
                <a:gd name="T24" fmla="*/ 165 w 249"/>
                <a:gd name="T25" fmla="*/ 116 h 87"/>
                <a:gd name="T26" fmla="*/ 165 w 249"/>
                <a:gd name="T27" fmla="*/ 134 h 87"/>
                <a:gd name="T28" fmla="*/ 179 w 249"/>
                <a:gd name="T29" fmla="*/ 116 h 87"/>
                <a:gd name="T30" fmla="*/ 195 w 249"/>
                <a:gd name="T31" fmla="*/ 116 h 87"/>
                <a:gd name="T32" fmla="*/ 209 w 249"/>
                <a:gd name="T33" fmla="*/ 116 h 87"/>
                <a:gd name="T34" fmla="*/ 209 w 249"/>
                <a:gd name="T35" fmla="*/ 116 h 87"/>
                <a:gd name="T36" fmla="*/ 223 w 249"/>
                <a:gd name="T37" fmla="*/ 116 h 87"/>
                <a:gd name="T38" fmla="*/ 239 w 249"/>
                <a:gd name="T39" fmla="*/ 116 h 87"/>
                <a:gd name="T40" fmla="*/ 253 w 249"/>
                <a:gd name="T41" fmla="*/ 116 h 87"/>
                <a:gd name="T42" fmla="*/ 269 w 249"/>
                <a:gd name="T43" fmla="*/ 116 h 87"/>
                <a:gd name="T44" fmla="*/ 283 w 249"/>
                <a:gd name="T45" fmla="*/ 116 h 87"/>
                <a:gd name="T46" fmla="*/ 299 w 249"/>
                <a:gd name="T47" fmla="*/ 116 h 87"/>
                <a:gd name="T48" fmla="*/ 299 w 249"/>
                <a:gd name="T49" fmla="*/ 95 h 87"/>
                <a:gd name="T50" fmla="*/ 299 w 249"/>
                <a:gd name="T51" fmla="*/ 57 h 87"/>
                <a:gd name="T52" fmla="*/ 299 w 249"/>
                <a:gd name="T53" fmla="*/ 57 h 87"/>
                <a:gd name="T54" fmla="*/ 283 w 249"/>
                <a:gd name="T55" fmla="*/ 0 h 87"/>
                <a:gd name="T56" fmla="*/ 269 w 249"/>
                <a:gd name="T57" fmla="*/ 0 h 87"/>
                <a:gd name="T58" fmla="*/ 253 w 249"/>
                <a:gd name="T59" fmla="*/ 0 h 87"/>
                <a:gd name="T60" fmla="*/ 223 w 249"/>
                <a:gd name="T61" fmla="*/ 0 h 87"/>
                <a:gd name="T62" fmla="*/ 209 w 249"/>
                <a:gd name="T63" fmla="*/ 18 h 87"/>
                <a:gd name="T64" fmla="*/ 195 w 249"/>
                <a:gd name="T65" fmla="*/ 18 h 87"/>
                <a:gd name="T66" fmla="*/ 134 w 249"/>
                <a:gd name="T67" fmla="*/ 0 h 87"/>
                <a:gd name="T68" fmla="*/ 104 w 249"/>
                <a:gd name="T69" fmla="*/ 0 h 87"/>
                <a:gd name="T70" fmla="*/ 74 w 249"/>
                <a:gd name="T71" fmla="*/ 0 h 87"/>
                <a:gd name="T72" fmla="*/ 44 w 249"/>
                <a:gd name="T73" fmla="*/ 18 h 87"/>
                <a:gd name="T74" fmla="*/ 44 w 249"/>
                <a:gd name="T75" fmla="*/ 18 h 87"/>
                <a:gd name="T76" fmla="*/ 44 w 249"/>
                <a:gd name="T77" fmla="*/ 39 h 87"/>
                <a:gd name="T78" fmla="*/ 16 w 249"/>
                <a:gd name="T79" fmla="*/ 39 h 87"/>
                <a:gd name="T80" fmla="*/ 16 w 249"/>
                <a:gd name="T81" fmla="*/ 39 h 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9"/>
                <a:gd name="T124" fmla="*/ 0 h 87"/>
                <a:gd name="T125" fmla="*/ 249 w 249"/>
                <a:gd name="T126" fmla="*/ 87 h 8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9" h="87">
                  <a:moveTo>
                    <a:pt x="13" y="25"/>
                  </a:moveTo>
                  <a:lnTo>
                    <a:pt x="13" y="37"/>
                  </a:lnTo>
                  <a:lnTo>
                    <a:pt x="0" y="50"/>
                  </a:lnTo>
                  <a:lnTo>
                    <a:pt x="13" y="62"/>
                  </a:lnTo>
                  <a:lnTo>
                    <a:pt x="25" y="75"/>
                  </a:lnTo>
                  <a:lnTo>
                    <a:pt x="37" y="75"/>
                  </a:lnTo>
                  <a:lnTo>
                    <a:pt x="50" y="75"/>
                  </a:lnTo>
                  <a:lnTo>
                    <a:pt x="75" y="75"/>
                  </a:lnTo>
                  <a:lnTo>
                    <a:pt x="87" y="87"/>
                  </a:lnTo>
                  <a:lnTo>
                    <a:pt x="100" y="87"/>
                  </a:lnTo>
                  <a:lnTo>
                    <a:pt x="124" y="75"/>
                  </a:lnTo>
                  <a:lnTo>
                    <a:pt x="137" y="75"/>
                  </a:lnTo>
                  <a:lnTo>
                    <a:pt x="137" y="87"/>
                  </a:lnTo>
                  <a:lnTo>
                    <a:pt x="149" y="75"/>
                  </a:lnTo>
                  <a:lnTo>
                    <a:pt x="162" y="75"/>
                  </a:lnTo>
                  <a:lnTo>
                    <a:pt x="174" y="75"/>
                  </a:lnTo>
                  <a:lnTo>
                    <a:pt x="186" y="75"/>
                  </a:lnTo>
                  <a:lnTo>
                    <a:pt x="199" y="75"/>
                  </a:lnTo>
                  <a:lnTo>
                    <a:pt x="211" y="75"/>
                  </a:lnTo>
                  <a:lnTo>
                    <a:pt x="224" y="75"/>
                  </a:lnTo>
                  <a:lnTo>
                    <a:pt x="236" y="75"/>
                  </a:lnTo>
                  <a:lnTo>
                    <a:pt x="249" y="75"/>
                  </a:lnTo>
                  <a:lnTo>
                    <a:pt x="249" y="62"/>
                  </a:lnTo>
                  <a:lnTo>
                    <a:pt x="249" y="37"/>
                  </a:lnTo>
                  <a:lnTo>
                    <a:pt x="236" y="0"/>
                  </a:lnTo>
                  <a:lnTo>
                    <a:pt x="224" y="0"/>
                  </a:lnTo>
                  <a:lnTo>
                    <a:pt x="211" y="0"/>
                  </a:lnTo>
                  <a:lnTo>
                    <a:pt x="186" y="0"/>
                  </a:lnTo>
                  <a:lnTo>
                    <a:pt x="174" y="12"/>
                  </a:lnTo>
                  <a:lnTo>
                    <a:pt x="162" y="12"/>
                  </a:lnTo>
                  <a:lnTo>
                    <a:pt x="112" y="0"/>
                  </a:lnTo>
                  <a:lnTo>
                    <a:pt x="87" y="0"/>
                  </a:lnTo>
                  <a:lnTo>
                    <a:pt x="62" y="0"/>
                  </a:lnTo>
                  <a:lnTo>
                    <a:pt x="37" y="12"/>
                  </a:lnTo>
                  <a:lnTo>
                    <a:pt x="37" y="25"/>
                  </a:lnTo>
                  <a:lnTo>
                    <a:pt x="13" y="25"/>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14" name="Freeform 242"/>
            <p:cNvSpPr>
              <a:spLocks/>
            </p:cNvSpPr>
            <p:nvPr/>
          </p:nvSpPr>
          <p:spPr bwMode="auto">
            <a:xfrm>
              <a:off x="2997" y="2151"/>
              <a:ext cx="30" cy="20"/>
            </a:xfrm>
            <a:custGeom>
              <a:avLst/>
              <a:gdLst>
                <a:gd name="T0" fmla="*/ 30 w 25"/>
                <a:gd name="T1" fmla="*/ 0 h 13"/>
                <a:gd name="T2" fmla="*/ 16 w 25"/>
                <a:gd name="T3" fmla="*/ 0 h 13"/>
                <a:gd name="T4" fmla="*/ 0 w 25"/>
                <a:gd name="T5" fmla="*/ 20 h 13"/>
                <a:gd name="T6" fmla="*/ 0 w 25"/>
                <a:gd name="T7" fmla="*/ 20 h 13"/>
                <a:gd name="T8" fmla="*/ 0 w 25"/>
                <a:gd name="T9" fmla="*/ 20 h 13"/>
                <a:gd name="T10" fmla="*/ 16 w 25"/>
                <a:gd name="T11" fmla="*/ 20 h 13"/>
                <a:gd name="T12" fmla="*/ 16 w 25"/>
                <a:gd name="T13" fmla="*/ 20 h 13"/>
                <a:gd name="T14" fmla="*/ 30 w 25"/>
                <a:gd name="T15" fmla="*/ 20 h 13"/>
                <a:gd name="T16" fmla="*/ 30 w 25"/>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3"/>
                <a:gd name="T29" fmla="*/ 25 w 25"/>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3">
                  <a:moveTo>
                    <a:pt x="25" y="0"/>
                  </a:moveTo>
                  <a:lnTo>
                    <a:pt x="13" y="0"/>
                  </a:lnTo>
                  <a:lnTo>
                    <a:pt x="0" y="13"/>
                  </a:lnTo>
                  <a:lnTo>
                    <a:pt x="13" y="13"/>
                  </a:lnTo>
                  <a:lnTo>
                    <a:pt x="25" y="13"/>
                  </a:lnTo>
                  <a:lnTo>
                    <a:pt x="25"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15" name="Freeform 243"/>
            <p:cNvSpPr>
              <a:spLocks/>
            </p:cNvSpPr>
            <p:nvPr/>
          </p:nvSpPr>
          <p:spPr bwMode="auto">
            <a:xfrm>
              <a:off x="2817" y="1732"/>
              <a:ext cx="270" cy="190"/>
            </a:xfrm>
            <a:custGeom>
              <a:avLst/>
              <a:gdLst>
                <a:gd name="T0" fmla="*/ 270 w 224"/>
                <a:gd name="T1" fmla="*/ 133 h 124"/>
                <a:gd name="T2" fmla="*/ 254 w 224"/>
                <a:gd name="T3" fmla="*/ 133 h 124"/>
                <a:gd name="T4" fmla="*/ 240 w 224"/>
                <a:gd name="T5" fmla="*/ 133 h 124"/>
                <a:gd name="T6" fmla="*/ 210 w 224"/>
                <a:gd name="T7" fmla="*/ 152 h 124"/>
                <a:gd name="T8" fmla="*/ 195 w 224"/>
                <a:gd name="T9" fmla="*/ 152 h 124"/>
                <a:gd name="T10" fmla="*/ 195 w 224"/>
                <a:gd name="T11" fmla="*/ 172 h 124"/>
                <a:gd name="T12" fmla="*/ 210 w 224"/>
                <a:gd name="T13" fmla="*/ 172 h 124"/>
                <a:gd name="T14" fmla="*/ 195 w 224"/>
                <a:gd name="T15" fmla="*/ 190 h 124"/>
                <a:gd name="T16" fmla="*/ 195 w 224"/>
                <a:gd name="T17" fmla="*/ 190 h 124"/>
                <a:gd name="T18" fmla="*/ 180 w 224"/>
                <a:gd name="T19" fmla="*/ 152 h 124"/>
                <a:gd name="T20" fmla="*/ 165 w 224"/>
                <a:gd name="T21" fmla="*/ 152 h 124"/>
                <a:gd name="T22" fmla="*/ 165 w 224"/>
                <a:gd name="T23" fmla="*/ 152 h 124"/>
                <a:gd name="T24" fmla="*/ 149 w 224"/>
                <a:gd name="T25" fmla="*/ 152 h 124"/>
                <a:gd name="T26" fmla="*/ 135 w 224"/>
                <a:gd name="T27" fmla="*/ 172 h 124"/>
                <a:gd name="T28" fmla="*/ 119 w 224"/>
                <a:gd name="T29" fmla="*/ 190 h 124"/>
                <a:gd name="T30" fmla="*/ 119 w 224"/>
                <a:gd name="T31" fmla="*/ 190 h 124"/>
                <a:gd name="T32" fmla="*/ 119 w 224"/>
                <a:gd name="T33" fmla="*/ 190 h 124"/>
                <a:gd name="T34" fmla="*/ 119 w 224"/>
                <a:gd name="T35" fmla="*/ 152 h 124"/>
                <a:gd name="T36" fmla="*/ 135 w 224"/>
                <a:gd name="T37" fmla="*/ 133 h 124"/>
                <a:gd name="T38" fmla="*/ 135 w 224"/>
                <a:gd name="T39" fmla="*/ 133 h 124"/>
                <a:gd name="T40" fmla="*/ 135 w 224"/>
                <a:gd name="T41" fmla="*/ 115 h 124"/>
                <a:gd name="T42" fmla="*/ 119 w 224"/>
                <a:gd name="T43" fmla="*/ 95 h 124"/>
                <a:gd name="T44" fmla="*/ 105 w 224"/>
                <a:gd name="T45" fmla="*/ 95 h 124"/>
                <a:gd name="T46" fmla="*/ 90 w 224"/>
                <a:gd name="T47" fmla="*/ 95 h 124"/>
                <a:gd name="T48" fmla="*/ 75 w 224"/>
                <a:gd name="T49" fmla="*/ 115 h 124"/>
                <a:gd name="T50" fmla="*/ 60 w 224"/>
                <a:gd name="T51" fmla="*/ 115 h 124"/>
                <a:gd name="T52" fmla="*/ 16 w 224"/>
                <a:gd name="T53" fmla="*/ 115 h 124"/>
                <a:gd name="T54" fmla="*/ 0 w 224"/>
                <a:gd name="T55" fmla="*/ 115 h 124"/>
                <a:gd name="T56" fmla="*/ 0 w 224"/>
                <a:gd name="T57" fmla="*/ 77 h 124"/>
                <a:gd name="T58" fmla="*/ 30 w 224"/>
                <a:gd name="T59" fmla="*/ 38 h 124"/>
                <a:gd name="T60" fmla="*/ 16 w 224"/>
                <a:gd name="T61" fmla="*/ 38 h 124"/>
                <a:gd name="T62" fmla="*/ 30 w 224"/>
                <a:gd name="T63" fmla="*/ 18 h 124"/>
                <a:gd name="T64" fmla="*/ 60 w 224"/>
                <a:gd name="T65" fmla="*/ 18 h 124"/>
                <a:gd name="T66" fmla="*/ 75 w 224"/>
                <a:gd name="T67" fmla="*/ 38 h 124"/>
                <a:gd name="T68" fmla="*/ 119 w 224"/>
                <a:gd name="T69" fmla="*/ 18 h 124"/>
                <a:gd name="T70" fmla="*/ 119 w 224"/>
                <a:gd name="T71" fmla="*/ 38 h 124"/>
                <a:gd name="T72" fmla="*/ 119 w 224"/>
                <a:gd name="T73" fmla="*/ 18 h 124"/>
                <a:gd name="T74" fmla="*/ 135 w 224"/>
                <a:gd name="T75" fmla="*/ 18 h 124"/>
                <a:gd name="T76" fmla="*/ 149 w 224"/>
                <a:gd name="T77" fmla="*/ 18 h 124"/>
                <a:gd name="T78" fmla="*/ 180 w 224"/>
                <a:gd name="T79" fmla="*/ 0 h 124"/>
                <a:gd name="T80" fmla="*/ 210 w 224"/>
                <a:gd name="T81" fmla="*/ 0 h 124"/>
                <a:gd name="T82" fmla="*/ 224 w 224"/>
                <a:gd name="T83" fmla="*/ 38 h 124"/>
                <a:gd name="T84" fmla="*/ 240 w 224"/>
                <a:gd name="T85" fmla="*/ 38 h 124"/>
                <a:gd name="T86" fmla="*/ 254 w 224"/>
                <a:gd name="T87" fmla="*/ 38 h 124"/>
                <a:gd name="T88" fmla="*/ 270 w 224"/>
                <a:gd name="T89" fmla="*/ 77 h 124"/>
                <a:gd name="T90" fmla="*/ 270 w 224"/>
                <a:gd name="T91" fmla="*/ 115 h 124"/>
                <a:gd name="T92" fmla="*/ 254 w 224"/>
                <a:gd name="T93" fmla="*/ 115 h 124"/>
                <a:gd name="T94" fmla="*/ 270 w 224"/>
                <a:gd name="T95" fmla="*/ 133 h 1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4"/>
                <a:gd name="T145" fmla="*/ 0 h 124"/>
                <a:gd name="T146" fmla="*/ 224 w 224"/>
                <a:gd name="T147" fmla="*/ 124 h 1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4" h="124">
                  <a:moveTo>
                    <a:pt x="224" y="87"/>
                  </a:moveTo>
                  <a:lnTo>
                    <a:pt x="211" y="87"/>
                  </a:lnTo>
                  <a:lnTo>
                    <a:pt x="199" y="87"/>
                  </a:lnTo>
                  <a:lnTo>
                    <a:pt x="174" y="99"/>
                  </a:lnTo>
                  <a:lnTo>
                    <a:pt x="162" y="99"/>
                  </a:lnTo>
                  <a:lnTo>
                    <a:pt x="162" y="112"/>
                  </a:lnTo>
                  <a:lnTo>
                    <a:pt x="174" y="112"/>
                  </a:lnTo>
                  <a:lnTo>
                    <a:pt x="162" y="124"/>
                  </a:lnTo>
                  <a:lnTo>
                    <a:pt x="149" y="99"/>
                  </a:lnTo>
                  <a:lnTo>
                    <a:pt x="137" y="99"/>
                  </a:lnTo>
                  <a:lnTo>
                    <a:pt x="124" y="99"/>
                  </a:lnTo>
                  <a:lnTo>
                    <a:pt x="112" y="112"/>
                  </a:lnTo>
                  <a:lnTo>
                    <a:pt x="99" y="124"/>
                  </a:lnTo>
                  <a:lnTo>
                    <a:pt x="99" y="99"/>
                  </a:lnTo>
                  <a:lnTo>
                    <a:pt x="112" y="87"/>
                  </a:lnTo>
                  <a:lnTo>
                    <a:pt x="112" y="75"/>
                  </a:lnTo>
                  <a:lnTo>
                    <a:pt x="99" y="62"/>
                  </a:lnTo>
                  <a:lnTo>
                    <a:pt x="87" y="62"/>
                  </a:lnTo>
                  <a:lnTo>
                    <a:pt x="75" y="62"/>
                  </a:lnTo>
                  <a:lnTo>
                    <a:pt x="62" y="75"/>
                  </a:lnTo>
                  <a:lnTo>
                    <a:pt x="50" y="75"/>
                  </a:lnTo>
                  <a:lnTo>
                    <a:pt x="13" y="75"/>
                  </a:lnTo>
                  <a:lnTo>
                    <a:pt x="0" y="75"/>
                  </a:lnTo>
                  <a:lnTo>
                    <a:pt x="0" y="50"/>
                  </a:lnTo>
                  <a:lnTo>
                    <a:pt x="25" y="25"/>
                  </a:lnTo>
                  <a:lnTo>
                    <a:pt x="13" y="25"/>
                  </a:lnTo>
                  <a:lnTo>
                    <a:pt x="25" y="12"/>
                  </a:lnTo>
                  <a:lnTo>
                    <a:pt x="50" y="12"/>
                  </a:lnTo>
                  <a:lnTo>
                    <a:pt x="62" y="25"/>
                  </a:lnTo>
                  <a:lnTo>
                    <a:pt x="99" y="12"/>
                  </a:lnTo>
                  <a:lnTo>
                    <a:pt x="99" y="25"/>
                  </a:lnTo>
                  <a:lnTo>
                    <a:pt x="99" y="12"/>
                  </a:lnTo>
                  <a:lnTo>
                    <a:pt x="112" y="12"/>
                  </a:lnTo>
                  <a:lnTo>
                    <a:pt x="124" y="12"/>
                  </a:lnTo>
                  <a:lnTo>
                    <a:pt x="149" y="0"/>
                  </a:lnTo>
                  <a:lnTo>
                    <a:pt x="174" y="0"/>
                  </a:lnTo>
                  <a:lnTo>
                    <a:pt x="186" y="25"/>
                  </a:lnTo>
                  <a:lnTo>
                    <a:pt x="199" y="25"/>
                  </a:lnTo>
                  <a:lnTo>
                    <a:pt x="211" y="25"/>
                  </a:lnTo>
                  <a:lnTo>
                    <a:pt x="224" y="50"/>
                  </a:lnTo>
                  <a:lnTo>
                    <a:pt x="224" y="75"/>
                  </a:lnTo>
                  <a:lnTo>
                    <a:pt x="211" y="75"/>
                  </a:lnTo>
                  <a:lnTo>
                    <a:pt x="224" y="87"/>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16" name="Freeform 244"/>
            <p:cNvSpPr>
              <a:spLocks/>
            </p:cNvSpPr>
            <p:nvPr/>
          </p:nvSpPr>
          <p:spPr bwMode="auto">
            <a:xfrm>
              <a:off x="2908" y="1827"/>
              <a:ext cx="44" cy="57"/>
            </a:xfrm>
            <a:custGeom>
              <a:avLst/>
              <a:gdLst>
                <a:gd name="T0" fmla="*/ 0 w 37"/>
                <a:gd name="T1" fmla="*/ 0 h 37"/>
                <a:gd name="T2" fmla="*/ 14 w 37"/>
                <a:gd name="T3" fmla="*/ 39 h 37"/>
                <a:gd name="T4" fmla="*/ 29 w 37"/>
                <a:gd name="T5" fmla="*/ 57 h 37"/>
                <a:gd name="T6" fmla="*/ 44 w 37"/>
                <a:gd name="T7" fmla="*/ 39 h 37"/>
                <a:gd name="T8" fmla="*/ 44 w 37"/>
                <a:gd name="T9" fmla="*/ 39 h 37"/>
                <a:gd name="T10" fmla="*/ 29 w 37"/>
                <a:gd name="T11" fmla="*/ 20 h 37"/>
                <a:gd name="T12" fmla="*/ 29 w 37"/>
                <a:gd name="T13" fmla="*/ 0 h 37"/>
                <a:gd name="T14" fmla="*/ 14 w 37"/>
                <a:gd name="T15" fmla="*/ 0 h 37"/>
                <a:gd name="T16" fmla="*/ 0 w 37"/>
                <a:gd name="T17" fmla="*/ 0 h 37"/>
                <a:gd name="T18" fmla="*/ 0 w 37"/>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37"/>
                <a:gd name="T32" fmla="*/ 37 w 37"/>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37">
                  <a:moveTo>
                    <a:pt x="0" y="0"/>
                  </a:moveTo>
                  <a:lnTo>
                    <a:pt x="12" y="25"/>
                  </a:lnTo>
                  <a:lnTo>
                    <a:pt x="24" y="37"/>
                  </a:lnTo>
                  <a:lnTo>
                    <a:pt x="37" y="25"/>
                  </a:lnTo>
                  <a:lnTo>
                    <a:pt x="24" y="13"/>
                  </a:lnTo>
                  <a:lnTo>
                    <a:pt x="24" y="0"/>
                  </a:lnTo>
                  <a:lnTo>
                    <a:pt x="12" y="0"/>
                  </a:lnTo>
                  <a:lnTo>
                    <a:pt x="0" y="0"/>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17" name="Freeform 245"/>
            <p:cNvSpPr>
              <a:spLocks/>
            </p:cNvSpPr>
            <p:nvPr/>
          </p:nvSpPr>
          <p:spPr bwMode="auto">
            <a:xfrm>
              <a:off x="2833" y="1636"/>
              <a:ext cx="164" cy="134"/>
            </a:xfrm>
            <a:custGeom>
              <a:avLst/>
              <a:gdLst>
                <a:gd name="T0" fmla="*/ 14 w 136"/>
                <a:gd name="T1" fmla="*/ 114 h 87"/>
                <a:gd name="T2" fmla="*/ 0 w 136"/>
                <a:gd name="T3" fmla="*/ 95 h 87"/>
                <a:gd name="T4" fmla="*/ 0 w 136"/>
                <a:gd name="T5" fmla="*/ 95 h 87"/>
                <a:gd name="T6" fmla="*/ 0 w 136"/>
                <a:gd name="T7" fmla="*/ 77 h 87"/>
                <a:gd name="T8" fmla="*/ 29 w 136"/>
                <a:gd name="T9" fmla="*/ 57 h 87"/>
                <a:gd name="T10" fmla="*/ 45 w 136"/>
                <a:gd name="T11" fmla="*/ 39 h 87"/>
                <a:gd name="T12" fmla="*/ 45 w 136"/>
                <a:gd name="T13" fmla="*/ 18 h 87"/>
                <a:gd name="T14" fmla="*/ 89 w 136"/>
                <a:gd name="T15" fmla="*/ 0 h 87"/>
                <a:gd name="T16" fmla="*/ 119 w 136"/>
                <a:gd name="T17" fmla="*/ 18 h 87"/>
                <a:gd name="T18" fmla="*/ 134 w 136"/>
                <a:gd name="T19" fmla="*/ 18 h 87"/>
                <a:gd name="T20" fmla="*/ 150 w 136"/>
                <a:gd name="T21" fmla="*/ 39 h 87"/>
                <a:gd name="T22" fmla="*/ 164 w 136"/>
                <a:gd name="T23" fmla="*/ 39 h 87"/>
                <a:gd name="T24" fmla="*/ 164 w 136"/>
                <a:gd name="T25" fmla="*/ 57 h 87"/>
                <a:gd name="T26" fmla="*/ 150 w 136"/>
                <a:gd name="T27" fmla="*/ 95 h 87"/>
                <a:gd name="T28" fmla="*/ 164 w 136"/>
                <a:gd name="T29" fmla="*/ 95 h 87"/>
                <a:gd name="T30" fmla="*/ 134 w 136"/>
                <a:gd name="T31" fmla="*/ 114 h 87"/>
                <a:gd name="T32" fmla="*/ 119 w 136"/>
                <a:gd name="T33" fmla="*/ 114 h 87"/>
                <a:gd name="T34" fmla="*/ 104 w 136"/>
                <a:gd name="T35" fmla="*/ 114 h 87"/>
                <a:gd name="T36" fmla="*/ 89 w 136"/>
                <a:gd name="T37" fmla="*/ 114 h 87"/>
                <a:gd name="T38" fmla="*/ 59 w 136"/>
                <a:gd name="T39" fmla="*/ 134 h 87"/>
                <a:gd name="T40" fmla="*/ 45 w 136"/>
                <a:gd name="T41" fmla="*/ 114 h 87"/>
                <a:gd name="T42" fmla="*/ 14 w 136"/>
                <a:gd name="T43" fmla="*/ 114 h 87"/>
                <a:gd name="T44" fmla="*/ 14 w 136"/>
                <a:gd name="T45" fmla="*/ 114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6"/>
                <a:gd name="T70" fmla="*/ 0 h 87"/>
                <a:gd name="T71" fmla="*/ 136 w 136"/>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6" h="87">
                  <a:moveTo>
                    <a:pt x="12" y="74"/>
                  </a:moveTo>
                  <a:lnTo>
                    <a:pt x="0" y="62"/>
                  </a:lnTo>
                  <a:lnTo>
                    <a:pt x="0" y="50"/>
                  </a:lnTo>
                  <a:lnTo>
                    <a:pt x="24" y="37"/>
                  </a:lnTo>
                  <a:lnTo>
                    <a:pt x="37" y="25"/>
                  </a:lnTo>
                  <a:lnTo>
                    <a:pt x="37" y="12"/>
                  </a:lnTo>
                  <a:lnTo>
                    <a:pt x="74" y="0"/>
                  </a:lnTo>
                  <a:lnTo>
                    <a:pt x="99" y="12"/>
                  </a:lnTo>
                  <a:lnTo>
                    <a:pt x="111" y="12"/>
                  </a:lnTo>
                  <a:lnTo>
                    <a:pt x="124" y="25"/>
                  </a:lnTo>
                  <a:lnTo>
                    <a:pt x="136" y="25"/>
                  </a:lnTo>
                  <a:lnTo>
                    <a:pt x="136" y="37"/>
                  </a:lnTo>
                  <a:lnTo>
                    <a:pt x="124" y="62"/>
                  </a:lnTo>
                  <a:lnTo>
                    <a:pt x="136" y="62"/>
                  </a:lnTo>
                  <a:lnTo>
                    <a:pt x="111" y="74"/>
                  </a:lnTo>
                  <a:lnTo>
                    <a:pt x="99" y="74"/>
                  </a:lnTo>
                  <a:lnTo>
                    <a:pt x="86" y="74"/>
                  </a:lnTo>
                  <a:lnTo>
                    <a:pt x="74" y="74"/>
                  </a:lnTo>
                  <a:lnTo>
                    <a:pt x="49" y="87"/>
                  </a:lnTo>
                  <a:lnTo>
                    <a:pt x="37" y="74"/>
                  </a:lnTo>
                  <a:lnTo>
                    <a:pt x="12" y="74"/>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18" name="Freeform 246"/>
            <p:cNvSpPr>
              <a:spLocks/>
            </p:cNvSpPr>
            <p:nvPr/>
          </p:nvSpPr>
          <p:spPr bwMode="auto">
            <a:xfrm>
              <a:off x="2787" y="1827"/>
              <a:ext cx="149" cy="115"/>
            </a:xfrm>
            <a:custGeom>
              <a:avLst/>
              <a:gdLst>
                <a:gd name="T0" fmla="*/ 30 w 124"/>
                <a:gd name="T1" fmla="*/ 20 h 75"/>
                <a:gd name="T2" fmla="*/ 30 w 124"/>
                <a:gd name="T3" fmla="*/ 38 h 75"/>
                <a:gd name="T4" fmla="*/ 0 w 124"/>
                <a:gd name="T5" fmla="*/ 57 h 75"/>
                <a:gd name="T6" fmla="*/ 0 w 124"/>
                <a:gd name="T7" fmla="*/ 77 h 75"/>
                <a:gd name="T8" fmla="*/ 16 w 124"/>
                <a:gd name="T9" fmla="*/ 95 h 75"/>
                <a:gd name="T10" fmla="*/ 30 w 124"/>
                <a:gd name="T11" fmla="*/ 95 h 75"/>
                <a:gd name="T12" fmla="*/ 46 w 124"/>
                <a:gd name="T13" fmla="*/ 95 h 75"/>
                <a:gd name="T14" fmla="*/ 75 w 124"/>
                <a:gd name="T15" fmla="*/ 115 h 75"/>
                <a:gd name="T16" fmla="*/ 90 w 124"/>
                <a:gd name="T17" fmla="*/ 95 h 75"/>
                <a:gd name="T18" fmla="*/ 120 w 124"/>
                <a:gd name="T19" fmla="*/ 115 h 75"/>
                <a:gd name="T20" fmla="*/ 135 w 124"/>
                <a:gd name="T21" fmla="*/ 95 h 75"/>
                <a:gd name="T22" fmla="*/ 135 w 124"/>
                <a:gd name="T23" fmla="*/ 95 h 75"/>
                <a:gd name="T24" fmla="*/ 149 w 124"/>
                <a:gd name="T25" fmla="*/ 77 h 75"/>
                <a:gd name="T26" fmla="*/ 149 w 124"/>
                <a:gd name="T27" fmla="*/ 38 h 75"/>
                <a:gd name="T28" fmla="*/ 135 w 124"/>
                <a:gd name="T29" fmla="*/ 20 h 75"/>
                <a:gd name="T30" fmla="*/ 120 w 124"/>
                <a:gd name="T31" fmla="*/ 0 h 75"/>
                <a:gd name="T32" fmla="*/ 105 w 124"/>
                <a:gd name="T33" fmla="*/ 20 h 75"/>
                <a:gd name="T34" fmla="*/ 46 w 124"/>
                <a:gd name="T35" fmla="*/ 20 h 75"/>
                <a:gd name="T36" fmla="*/ 30 w 124"/>
                <a:gd name="T37" fmla="*/ 20 h 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
                <a:gd name="T58" fmla="*/ 0 h 75"/>
                <a:gd name="T59" fmla="*/ 124 w 124"/>
                <a:gd name="T60" fmla="*/ 75 h 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 h="75">
                  <a:moveTo>
                    <a:pt x="25" y="13"/>
                  </a:moveTo>
                  <a:lnTo>
                    <a:pt x="25" y="25"/>
                  </a:lnTo>
                  <a:lnTo>
                    <a:pt x="0" y="37"/>
                  </a:lnTo>
                  <a:lnTo>
                    <a:pt x="0" y="50"/>
                  </a:lnTo>
                  <a:lnTo>
                    <a:pt x="13" y="62"/>
                  </a:lnTo>
                  <a:lnTo>
                    <a:pt x="25" y="62"/>
                  </a:lnTo>
                  <a:lnTo>
                    <a:pt x="38" y="62"/>
                  </a:lnTo>
                  <a:lnTo>
                    <a:pt x="62" y="75"/>
                  </a:lnTo>
                  <a:lnTo>
                    <a:pt x="75" y="62"/>
                  </a:lnTo>
                  <a:lnTo>
                    <a:pt x="100" y="75"/>
                  </a:lnTo>
                  <a:lnTo>
                    <a:pt x="112" y="62"/>
                  </a:lnTo>
                  <a:lnTo>
                    <a:pt x="124" y="50"/>
                  </a:lnTo>
                  <a:lnTo>
                    <a:pt x="124" y="25"/>
                  </a:lnTo>
                  <a:lnTo>
                    <a:pt x="112" y="13"/>
                  </a:lnTo>
                  <a:lnTo>
                    <a:pt x="100" y="0"/>
                  </a:lnTo>
                  <a:lnTo>
                    <a:pt x="87" y="13"/>
                  </a:lnTo>
                  <a:lnTo>
                    <a:pt x="38" y="13"/>
                  </a:lnTo>
                  <a:lnTo>
                    <a:pt x="25" y="13"/>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19" name="Freeform 247"/>
            <p:cNvSpPr>
              <a:spLocks/>
            </p:cNvSpPr>
            <p:nvPr/>
          </p:nvSpPr>
          <p:spPr bwMode="auto">
            <a:xfrm>
              <a:off x="2668" y="1770"/>
              <a:ext cx="149" cy="77"/>
            </a:xfrm>
            <a:custGeom>
              <a:avLst/>
              <a:gdLst>
                <a:gd name="T0" fmla="*/ 149 w 124"/>
                <a:gd name="T1" fmla="*/ 57 h 50"/>
                <a:gd name="T2" fmla="*/ 135 w 124"/>
                <a:gd name="T3" fmla="*/ 39 h 50"/>
                <a:gd name="T4" fmla="*/ 105 w 124"/>
                <a:gd name="T5" fmla="*/ 39 h 50"/>
                <a:gd name="T6" fmla="*/ 105 w 124"/>
                <a:gd name="T7" fmla="*/ 39 h 50"/>
                <a:gd name="T8" fmla="*/ 75 w 124"/>
                <a:gd name="T9" fmla="*/ 18 h 50"/>
                <a:gd name="T10" fmla="*/ 30 w 124"/>
                <a:gd name="T11" fmla="*/ 0 h 50"/>
                <a:gd name="T12" fmla="*/ 0 w 124"/>
                <a:gd name="T13" fmla="*/ 18 h 50"/>
                <a:gd name="T14" fmla="*/ 14 w 124"/>
                <a:gd name="T15" fmla="*/ 39 h 50"/>
                <a:gd name="T16" fmla="*/ 14 w 124"/>
                <a:gd name="T17" fmla="*/ 57 h 50"/>
                <a:gd name="T18" fmla="*/ 30 w 124"/>
                <a:gd name="T19" fmla="*/ 57 h 50"/>
                <a:gd name="T20" fmla="*/ 44 w 124"/>
                <a:gd name="T21" fmla="*/ 39 h 50"/>
                <a:gd name="T22" fmla="*/ 44 w 124"/>
                <a:gd name="T23" fmla="*/ 57 h 50"/>
                <a:gd name="T24" fmla="*/ 60 w 124"/>
                <a:gd name="T25" fmla="*/ 57 h 50"/>
                <a:gd name="T26" fmla="*/ 75 w 124"/>
                <a:gd name="T27" fmla="*/ 77 h 50"/>
                <a:gd name="T28" fmla="*/ 105 w 124"/>
                <a:gd name="T29" fmla="*/ 77 h 50"/>
                <a:gd name="T30" fmla="*/ 119 w 124"/>
                <a:gd name="T31" fmla="*/ 77 h 50"/>
                <a:gd name="T32" fmla="*/ 135 w 124"/>
                <a:gd name="T33" fmla="*/ 77 h 50"/>
                <a:gd name="T34" fmla="*/ 149 w 124"/>
                <a:gd name="T35" fmla="*/ 77 h 50"/>
                <a:gd name="T36" fmla="*/ 149 w 124"/>
                <a:gd name="T37" fmla="*/ 57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
                <a:gd name="T58" fmla="*/ 0 h 50"/>
                <a:gd name="T59" fmla="*/ 124 w 124"/>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 h="50">
                  <a:moveTo>
                    <a:pt x="124" y="37"/>
                  </a:moveTo>
                  <a:lnTo>
                    <a:pt x="112" y="25"/>
                  </a:lnTo>
                  <a:lnTo>
                    <a:pt x="87" y="25"/>
                  </a:lnTo>
                  <a:lnTo>
                    <a:pt x="62" y="12"/>
                  </a:lnTo>
                  <a:lnTo>
                    <a:pt x="25" y="0"/>
                  </a:lnTo>
                  <a:lnTo>
                    <a:pt x="0" y="12"/>
                  </a:lnTo>
                  <a:lnTo>
                    <a:pt x="12" y="25"/>
                  </a:lnTo>
                  <a:lnTo>
                    <a:pt x="12" y="37"/>
                  </a:lnTo>
                  <a:lnTo>
                    <a:pt x="25" y="37"/>
                  </a:lnTo>
                  <a:lnTo>
                    <a:pt x="37" y="25"/>
                  </a:lnTo>
                  <a:lnTo>
                    <a:pt x="37" y="37"/>
                  </a:lnTo>
                  <a:lnTo>
                    <a:pt x="50" y="37"/>
                  </a:lnTo>
                  <a:lnTo>
                    <a:pt x="62" y="50"/>
                  </a:lnTo>
                  <a:lnTo>
                    <a:pt x="87" y="50"/>
                  </a:lnTo>
                  <a:lnTo>
                    <a:pt x="99" y="50"/>
                  </a:lnTo>
                  <a:lnTo>
                    <a:pt x="112" y="50"/>
                  </a:lnTo>
                  <a:lnTo>
                    <a:pt x="124" y="50"/>
                  </a:lnTo>
                  <a:lnTo>
                    <a:pt x="124" y="37"/>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20" name="Freeform 248"/>
            <p:cNvSpPr>
              <a:spLocks/>
            </p:cNvSpPr>
            <p:nvPr/>
          </p:nvSpPr>
          <p:spPr bwMode="auto">
            <a:xfrm>
              <a:off x="2683" y="1675"/>
              <a:ext cx="164" cy="152"/>
            </a:xfrm>
            <a:custGeom>
              <a:avLst/>
              <a:gdLst>
                <a:gd name="T0" fmla="*/ 16 w 137"/>
                <a:gd name="T1" fmla="*/ 95 h 99"/>
                <a:gd name="T2" fmla="*/ 16 w 137"/>
                <a:gd name="T3" fmla="*/ 75 h 99"/>
                <a:gd name="T4" fmla="*/ 16 w 137"/>
                <a:gd name="T5" fmla="*/ 57 h 99"/>
                <a:gd name="T6" fmla="*/ 0 w 137"/>
                <a:gd name="T7" fmla="*/ 57 h 99"/>
                <a:gd name="T8" fmla="*/ 16 w 137"/>
                <a:gd name="T9" fmla="*/ 38 h 99"/>
                <a:gd name="T10" fmla="*/ 16 w 137"/>
                <a:gd name="T11" fmla="*/ 18 h 99"/>
                <a:gd name="T12" fmla="*/ 45 w 137"/>
                <a:gd name="T13" fmla="*/ 0 h 99"/>
                <a:gd name="T14" fmla="*/ 90 w 137"/>
                <a:gd name="T15" fmla="*/ 0 h 99"/>
                <a:gd name="T16" fmla="*/ 120 w 137"/>
                <a:gd name="T17" fmla="*/ 18 h 99"/>
                <a:gd name="T18" fmla="*/ 134 w 137"/>
                <a:gd name="T19" fmla="*/ 18 h 99"/>
                <a:gd name="T20" fmla="*/ 150 w 137"/>
                <a:gd name="T21" fmla="*/ 18 h 99"/>
                <a:gd name="T22" fmla="*/ 150 w 137"/>
                <a:gd name="T23" fmla="*/ 57 h 99"/>
                <a:gd name="T24" fmla="*/ 150 w 137"/>
                <a:gd name="T25" fmla="*/ 57 h 99"/>
                <a:gd name="T26" fmla="*/ 150 w 137"/>
                <a:gd name="T27" fmla="*/ 75 h 99"/>
                <a:gd name="T28" fmla="*/ 164 w 137"/>
                <a:gd name="T29" fmla="*/ 95 h 99"/>
                <a:gd name="T30" fmla="*/ 150 w 137"/>
                <a:gd name="T31" fmla="*/ 114 h 99"/>
                <a:gd name="T32" fmla="*/ 134 w 137"/>
                <a:gd name="T33" fmla="*/ 134 h 99"/>
                <a:gd name="T34" fmla="*/ 134 w 137"/>
                <a:gd name="T35" fmla="*/ 152 h 99"/>
                <a:gd name="T36" fmla="*/ 104 w 137"/>
                <a:gd name="T37" fmla="*/ 134 h 99"/>
                <a:gd name="T38" fmla="*/ 75 w 137"/>
                <a:gd name="T39" fmla="*/ 134 h 99"/>
                <a:gd name="T40" fmla="*/ 60 w 137"/>
                <a:gd name="T41" fmla="*/ 114 h 99"/>
                <a:gd name="T42" fmla="*/ 45 w 137"/>
                <a:gd name="T43" fmla="*/ 114 h 99"/>
                <a:gd name="T44" fmla="*/ 16 w 137"/>
                <a:gd name="T45" fmla="*/ 95 h 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
                <a:gd name="T70" fmla="*/ 0 h 99"/>
                <a:gd name="T71" fmla="*/ 137 w 137"/>
                <a:gd name="T72" fmla="*/ 99 h 9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 h="99">
                  <a:moveTo>
                    <a:pt x="13" y="62"/>
                  </a:moveTo>
                  <a:lnTo>
                    <a:pt x="13" y="49"/>
                  </a:lnTo>
                  <a:lnTo>
                    <a:pt x="13" y="37"/>
                  </a:lnTo>
                  <a:lnTo>
                    <a:pt x="0" y="37"/>
                  </a:lnTo>
                  <a:lnTo>
                    <a:pt x="13" y="25"/>
                  </a:lnTo>
                  <a:lnTo>
                    <a:pt x="13" y="12"/>
                  </a:lnTo>
                  <a:lnTo>
                    <a:pt x="38" y="0"/>
                  </a:lnTo>
                  <a:lnTo>
                    <a:pt x="75" y="0"/>
                  </a:lnTo>
                  <a:lnTo>
                    <a:pt x="100" y="12"/>
                  </a:lnTo>
                  <a:lnTo>
                    <a:pt x="112" y="12"/>
                  </a:lnTo>
                  <a:lnTo>
                    <a:pt x="125" y="12"/>
                  </a:lnTo>
                  <a:lnTo>
                    <a:pt x="125" y="37"/>
                  </a:lnTo>
                  <a:lnTo>
                    <a:pt x="125" y="49"/>
                  </a:lnTo>
                  <a:lnTo>
                    <a:pt x="137" y="62"/>
                  </a:lnTo>
                  <a:lnTo>
                    <a:pt x="125" y="74"/>
                  </a:lnTo>
                  <a:lnTo>
                    <a:pt x="112" y="87"/>
                  </a:lnTo>
                  <a:lnTo>
                    <a:pt x="112" y="99"/>
                  </a:lnTo>
                  <a:lnTo>
                    <a:pt x="87" y="87"/>
                  </a:lnTo>
                  <a:lnTo>
                    <a:pt x="63" y="87"/>
                  </a:lnTo>
                  <a:lnTo>
                    <a:pt x="50" y="74"/>
                  </a:lnTo>
                  <a:lnTo>
                    <a:pt x="38" y="74"/>
                  </a:lnTo>
                  <a:lnTo>
                    <a:pt x="13" y="62"/>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21" name="Freeform 249"/>
            <p:cNvSpPr>
              <a:spLocks/>
            </p:cNvSpPr>
            <p:nvPr/>
          </p:nvSpPr>
          <p:spPr bwMode="auto">
            <a:xfrm>
              <a:off x="2773" y="1616"/>
              <a:ext cx="104" cy="97"/>
            </a:xfrm>
            <a:custGeom>
              <a:avLst/>
              <a:gdLst>
                <a:gd name="T0" fmla="*/ 0 w 87"/>
                <a:gd name="T1" fmla="*/ 59 h 63"/>
                <a:gd name="T2" fmla="*/ 14 w 87"/>
                <a:gd name="T3" fmla="*/ 59 h 63"/>
                <a:gd name="T4" fmla="*/ 14 w 87"/>
                <a:gd name="T5" fmla="*/ 38 h 63"/>
                <a:gd name="T6" fmla="*/ 14 w 87"/>
                <a:gd name="T7" fmla="*/ 20 h 63"/>
                <a:gd name="T8" fmla="*/ 30 w 87"/>
                <a:gd name="T9" fmla="*/ 20 h 63"/>
                <a:gd name="T10" fmla="*/ 30 w 87"/>
                <a:gd name="T11" fmla="*/ 0 h 63"/>
                <a:gd name="T12" fmla="*/ 30 w 87"/>
                <a:gd name="T13" fmla="*/ 20 h 63"/>
                <a:gd name="T14" fmla="*/ 44 w 87"/>
                <a:gd name="T15" fmla="*/ 38 h 63"/>
                <a:gd name="T16" fmla="*/ 60 w 87"/>
                <a:gd name="T17" fmla="*/ 38 h 63"/>
                <a:gd name="T18" fmla="*/ 88 w 87"/>
                <a:gd name="T19" fmla="*/ 38 h 63"/>
                <a:gd name="T20" fmla="*/ 104 w 87"/>
                <a:gd name="T21" fmla="*/ 38 h 63"/>
                <a:gd name="T22" fmla="*/ 104 w 87"/>
                <a:gd name="T23" fmla="*/ 38 h 63"/>
                <a:gd name="T24" fmla="*/ 104 w 87"/>
                <a:gd name="T25" fmla="*/ 59 h 63"/>
                <a:gd name="T26" fmla="*/ 74 w 87"/>
                <a:gd name="T27" fmla="*/ 77 h 63"/>
                <a:gd name="T28" fmla="*/ 60 w 87"/>
                <a:gd name="T29" fmla="*/ 97 h 63"/>
                <a:gd name="T30" fmla="*/ 44 w 87"/>
                <a:gd name="T31" fmla="*/ 77 h 63"/>
                <a:gd name="T32" fmla="*/ 14 w 87"/>
                <a:gd name="T33" fmla="*/ 59 h 63"/>
                <a:gd name="T34" fmla="*/ 0 w 87"/>
                <a:gd name="T35" fmla="*/ 59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7"/>
                <a:gd name="T55" fmla="*/ 0 h 63"/>
                <a:gd name="T56" fmla="*/ 87 w 87"/>
                <a:gd name="T57" fmla="*/ 63 h 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7" h="63">
                  <a:moveTo>
                    <a:pt x="0" y="38"/>
                  </a:moveTo>
                  <a:lnTo>
                    <a:pt x="12" y="38"/>
                  </a:lnTo>
                  <a:lnTo>
                    <a:pt x="12" y="25"/>
                  </a:lnTo>
                  <a:lnTo>
                    <a:pt x="12" y="13"/>
                  </a:lnTo>
                  <a:lnTo>
                    <a:pt x="25" y="13"/>
                  </a:lnTo>
                  <a:lnTo>
                    <a:pt x="25" y="0"/>
                  </a:lnTo>
                  <a:lnTo>
                    <a:pt x="25" y="13"/>
                  </a:lnTo>
                  <a:lnTo>
                    <a:pt x="37" y="25"/>
                  </a:lnTo>
                  <a:lnTo>
                    <a:pt x="50" y="25"/>
                  </a:lnTo>
                  <a:lnTo>
                    <a:pt x="74" y="25"/>
                  </a:lnTo>
                  <a:lnTo>
                    <a:pt x="87" y="25"/>
                  </a:lnTo>
                  <a:lnTo>
                    <a:pt x="87" y="38"/>
                  </a:lnTo>
                  <a:lnTo>
                    <a:pt x="62" y="50"/>
                  </a:lnTo>
                  <a:lnTo>
                    <a:pt x="50" y="63"/>
                  </a:lnTo>
                  <a:lnTo>
                    <a:pt x="37" y="50"/>
                  </a:lnTo>
                  <a:lnTo>
                    <a:pt x="12" y="38"/>
                  </a:lnTo>
                  <a:lnTo>
                    <a:pt x="0" y="38"/>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22" name="Freeform 250"/>
            <p:cNvSpPr>
              <a:spLocks/>
            </p:cNvSpPr>
            <p:nvPr/>
          </p:nvSpPr>
          <p:spPr bwMode="auto">
            <a:xfrm>
              <a:off x="2787" y="1579"/>
              <a:ext cx="135" cy="76"/>
            </a:xfrm>
            <a:custGeom>
              <a:avLst/>
              <a:gdLst>
                <a:gd name="T0" fmla="*/ 0 w 112"/>
                <a:gd name="T1" fmla="*/ 57 h 49"/>
                <a:gd name="T2" fmla="*/ 0 w 112"/>
                <a:gd name="T3" fmla="*/ 37 h 49"/>
                <a:gd name="T4" fmla="*/ 16 w 112"/>
                <a:gd name="T5" fmla="*/ 19 h 49"/>
                <a:gd name="T6" fmla="*/ 46 w 112"/>
                <a:gd name="T7" fmla="*/ 37 h 49"/>
                <a:gd name="T8" fmla="*/ 46 w 112"/>
                <a:gd name="T9" fmla="*/ 37 h 49"/>
                <a:gd name="T10" fmla="*/ 46 w 112"/>
                <a:gd name="T11" fmla="*/ 0 h 49"/>
                <a:gd name="T12" fmla="*/ 60 w 112"/>
                <a:gd name="T13" fmla="*/ 19 h 49"/>
                <a:gd name="T14" fmla="*/ 90 w 112"/>
                <a:gd name="T15" fmla="*/ 19 h 49"/>
                <a:gd name="T16" fmla="*/ 90 w 112"/>
                <a:gd name="T17" fmla="*/ 19 h 49"/>
                <a:gd name="T18" fmla="*/ 135 w 112"/>
                <a:gd name="T19" fmla="*/ 57 h 49"/>
                <a:gd name="T20" fmla="*/ 121 w 112"/>
                <a:gd name="T21" fmla="*/ 57 h 49"/>
                <a:gd name="T22" fmla="*/ 90 w 112"/>
                <a:gd name="T23" fmla="*/ 76 h 49"/>
                <a:gd name="T24" fmla="*/ 75 w 112"/>
                <a:gd name="T25" fmla="*/ 76 h 49"/>
                <a:gd name="T26" fmla="*/ 46 w 112"/>
                <a:gd name="T27" fmla="*/ 76 h 49"/>
                <a:gd name="T28" fmla="*/ 30 w 112"/>
                <a:gd name="T29" fmla="*/ 76 h 49"/>
                <a:gd name="T30" fmla="*/ 30 w 112"/>
                <a:gd name="T31" fmla="*/ 57 h 49"/>
                <a:gd name="T32" fmla="*/ 16 w 112"/>
                <a:gd name="T33" fmla="*/ 37 h 49"/>
                <a:gd name="T34" fmla="*/ 16 w 112"/>
                <a:gd name="T35" fmla="*/ 57 h 49"/>
                <a:gd name="T36" fmla="*/ 0 w 112"/>
                <a:gd name="T37" fmla="*/ 57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49"/>
                <a:gd name="T59" fmla="*/ 112 w 112"/>
                <a:gd name="T60" fmla="*/ 49 h 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49">
                  <a:moveTo>
                    <a:pt x="0" y="37"/>
                  </a:moveTo>
                  <a:lnTo>
                    <a:pt x="0" y="24"/>
                  </a:lnTo>
                  <a:lnTo>
                    <a:pt x="13" y="12"/>
                  </a:lnTo>
                  <a:lnTo>
                    <a:pt x="38" y="24"/>
                  </a:lnTo>
                  <a:lnTo>
                    <a:pt x="38" y="0"/>
                  </a:lnTo>
                  <a:lnTo>
                    <a:pt x="50" y="12"/>
                  </a:lnTo>
                  <a:lnTo>
                    <a:pt x="75" y="12"/>
                  </a:lnTo>
                  <a:lnTo>
                    <a:pt x="112" y="37"/>
                  </a:lnTo>
                  <a:lnTo>
                    <a:pt x="100" y="37"/>
                  </a:lnTo>
                  <a:lnTo>
                    <a:pt x="75" y="49"/>
                  </a:lnTo>
                  <a:lnTo>
                    <a:pt x="62" y="49"/>
                  </a:lnTo>
                  <a:lnTo>
                    <a:pt x="38" y="49"/>
                  </a:lnTo>
                  <a:lnTo>
                    <a:pt x="25" y="49"/>
                  </a:lnTo>
                  <a:lnTo>
                    <a:pt x="25" y="37"/>
                  </a:lnTo>
                  <a:lnTo>
                    <a:pt x="13" y="24"/>
                  </a:lnTo>
                  <a:lnTo>
                    <a:pt x="13" y="37"/>
                  </a:lnTo>
                  <a:lnTo>
                    <a:pt x="0" y="37"/>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58123" name="Freeform 251"/>
            <p:cNvSpPr>
              <a:spLocks/>
            </p:cNvSpPr>
            <p:nvPr/>
          </p:nvSpPr>
          <p:spPr bwMode="auto">
            <a:xfrm>
              <a:off x="2833" y="1541"/>
              <a:ext cx="89" cy="75"/>
            </a:xfrm>
            <a:custGeom>
              <a:avLst/>
              <a:gdLst>
                <a:gd name="T0" fmla="*/ 0 w 74"/>
                <a:gd name="T1" fmla="*/ 38 h 49"/>
                <a:gd name="T2" fmla="*/ 0 w 74"/>
                <a:gd name="T3" fmla="*/ 18 h 49"/>
                <a:gd name="T4" fmla="*/ 14 w 74"/>
                <a:gd name="T5" fmla="*/ 0 h 49"/>
                <a:gd name="T6" fmla="*/ 45 w 74"/>
                <a:gd name="T7" fmla="*/ 0 h 49"/>
                <a:gd name="T8" fmla="*/ 45 w 74"/>
                <a:gd name="T9" fmla="*/ 0 h 49"/>
                <a:gd name="T10" fmla="*/ 59 w 74"/>
                <a:gd name="T11" fmla="*/ 0 h 49"/>
                <a:gd name="T12" fmla="*/ 89 w 74"/>
                <a:gd name="T13" fmla="*/ 0 h 49"/>
                <a:gd name="T14" fmla="*/ 75 w 74"/>
                <a:gd name="T15" fmla="*/ 0 h 49"/>
                <a:gd name="T16" fmla="*/ 89 w 74"/>
                <a:gd name="T17" fmla="*/ 38 h 49"/>
                <a:gd name="T18" fmla="*/ 89 w 74"/>
                <a:gd name="T19" fmla="*/ 38 h 49"/>
                <a:gd name="T20" fmla="*/ 89 w 74"/>
                <a:gd name="T21" fmla="*/ 75 h 49"/>
                <a:gd name="T22" fmla="*/ 75 w 74"/>
                <a:gd name="T23" fmla="*/ 75 h 49"/>
                <a:gd name="T24" fmla="*/ 45 w 74"/>
                <a:gd name="T25" fmla="*/ 57 h 49"/>
                <a:gd name="T26" fmla="*/ 14 w 74"/>
                <a:gd name="T27" fmla="*/ 57 h 49"/>
                <a:gd name="T28" fmla="*/ 0 w 74"/>
                <a:gd name="T29" fmla="*/ 38 h 49"/>
                <a:gd name="T30" fmla="*/ 0 w 74"/>
                <a:gd name="T31" fmla="*/ 38 h 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4"/>
                <a:gd name="T49" fmla="*/ 0 h 49"/>
                <a:gd name="T50" fmla="*/ 74 w 74"/>
                <a:gd name="T51" fmla="*/ 49 h 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4" h="49">
                  <a:moveTo>
                    <a:pt x="0" y="25"/>
                  </a:moveTo>
                  <a:lnTo>
                    <a:pt x="0" y="12"/>
                  </a:lnTo>
                  <a:lnTo>
                    <a:pt x="12" y="0"/>
                  </a:lnTo>
                  <a:lnTo>
                    <a:pt x="37" y="0"/>
                  </a:lnTo>
                  <a:lnTo>
                    <a:pt x="49" y="0"/>
                  </a:lnTo>
                  <a:lnTo>
                    <a:pt x="74" y="0"/>
                  </a:lnTo>
                  <a:lnTo>
                    <a:pt x="62" y="0"/>
                  </a:lnTo>
                  <a:lnTo>
                    <a:pt x="74" y="25"/>
                  </a:lnTo>
                  <a:lnTo>
                    <a:pt x="74" y="49"/>
                  </a:lnTo>
                  <a:lnTo>
                    <a:pt x="62" y="49"/>
                  </a:lnTo>
                  <a:lnTo>
                    <a:pt x="37" y="37"/>
                  </a:lnTo>
                  <a:lnTo>
                    <a:pt x="12" y="37"/>
                  </a:lnTo>
                  <a:lnTo>
                    <a:pt x="0" y="25"/>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780" name="Freeform 169"/>
            <p:cNvSpPr>
              <a:spLocks/>
            </p:cNvSpPr>
            <p:nvPr/>
          </p:nvSpPr>
          <p:spPr bwMode="auto">
            <a:xfrm>
              <a:off x="2524" y="2602"/>
              <a:ext cx="149" cy="268"/>
            </a:xfrm>
            <a:custGeom>
              <a:avLst/>
              <a:gdLst>
                <a:gd name="T0" fmla="*/ 0 w 124"/>
                <a:gd name="T1" fmla="*/ 211 h 174"/>
                <a:gd name="T2" fmla="*/ 30 w 124"/>
                <a:gd name="T3" fmla="*/ 229 h 174"/>
                <a:gd name="T4" fmla="*/ 30 w 124"/>
                <a:gd name="T5" fmla="*/ 268 h 174"/>
                <a:gd name="T6" fmla="*/ 149 w 124"/>
                <a:gd name="T7" fmla="*/ 268 h 174"/>
                <a:gd name="T8" fmla="*/ 149 w 124"/>
                <a:gd name="T9" fmla="*/ 250 h 174"/>
                <a:gd name="T10" fmla="*/ 119 w 124"/>
                <a:gd name="T11" fmla="*/ 193 h 174"/>
                <a:gd name="T12" fmla="*/ 149 w 124"/>
                <a:gd name="T13" fmla="*/ 134 h 174"/>
                <a:gd name="T14" fmla="*/ 119 w 124"/>
                <a:gd name="T15" fmla="*/ 95 h 174"/>
                <a:gd name="T16" fmla="*/ 135 w 124"/>
                <a:gd name="T17" fmla="*/ 95 h 174"/>
                <a:gd name="T18" fmla="*/ 135 w 124"/>
                <a:gd name="T19" fmla="*/ 39 h 174"/>
                <a:gd name="T20" fmla="*/ 105 w 124"/>
                <a:gd name="T21" fmla="*/ 0 h 174"/>
                <a:gd name="T22" fmla="*/ 119 w 124"/>
                <a:gd name="T23" fmla="*/ 59 h 174"/>
                <a:gd name="T24" fmla="*/ 90 w 124"/>
                <a:gd name="T25" fmla="*/ 77 h 174"/>
                <a:gd name="T26" fmla="*/ 105 w 124"/>
                <a:gd name="T27" fmla="*/ 95 h 174"/>
                <a:gd name="T28" fmla="*/ 75 w 124"/>
                <a:gd name="T29" fmla="*/ 116 h 174"/>
                <a:gd name="T30" fmla="*/ 75 w 124"/>
                <a:gd name="T31" fmla="*/ 154 h 174"/>
                <a:gd name="T32" fmla="*/ 60 w 124"/>
                <a:gd name="T33" fmla="*/ 173 h 174"/>
                <a:gd name="T34" fmla="*/ 44 w 124"/>
                <a:gd name="T35" fmla="*/ 154 h 174"/>
                <a:gd name="T36" fmla="*/ 30 w 124"/>
                <a:gd name="T37" fmla="*/ 154 h 174"/>
                <a:gd name="T38" fmla="*/ 0 w 124"/>
                <a:gd name="T39" fmla="*/ 211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4"/>
                <a:gd name="T61" fmla="*/ 0 h 174"/>
                <a:gd name="T62" fmla="*/ 124 w 124"/>
                <a:gd name="T63" fmla="*/ 174 h 1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4" h="174">
                  <a:moveTo>
                    <a:pt x="0" y="137"/>
                  </a:moveTo>
                  <a:lnTo>
                    <a:pt x="25" y="149"/>
                  </a:lnTo>
                  <a:lnTo>
                    <a:pt x="25" y="174"/>
                  </a:lnTo>
                  <a:lnTo>
                    <a:pt x="124" y="174"/>
                  </a:lnTo>
                  <a:lnTo>
                    <a:pt x="124" y="162"/>
                  </a:lnTo>
                  <a:lnTo>
                    <a:pt x="99" y="125"/>
                  </a:lnTo>
                  <a:lnTo>
                    <a:pt x="124" y="87"/>
                  </a:lnTo>
                  <a:lnTo>
                    <a:pt x="99" y="62"/>
                  </a:lnTo>
                  <a:lnTo>
                    <a:pt x="112" y="62"/>
                  </a:lnTo>
                  <a:lnTo>
                    <a:pt x="112" y="25"/>
                  </a:lnTo>
                  <a:lnTo>
                    <a:pt x="87" y="0"/>
                  </a:lnTo>
                  <a:lnTo>
                    <a:pt x="99" y="38"/>
                  </a:lnTo>
                  <a:lnTo>
                    <a:pt x="75" y="50"/>
                  </a:lnTo>
                  <a:lnTo>
                    <a:pt x="87" y="62"/>
                  </a:lnTo>
                  <a:lnTo>
                    <a:pt x="62" y="75"/>
                  </a:lnTo>
                  <a:lnTo>
                    <a:pt x="62" y="100"/>
                  </a:lnTo>
                  <a:lnTo>
                    <a:pt x="50" y="112"/>
                  </a:lnTo>
                  <a:lnTo>
                    <a:pt x="37" y="100"/>
                  </a:lnTo>
                  <a:lnTo>
                    <a:pt x="25" y="100"/>
                  </a:lnTo>
                  <a:lnTo>
                    <a:pt x="0" y="137"/>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sp>
          <p:nvSpPr>
            <p:cNvPr id="781" name="Freeform 177"/>
            <p:cNvSpPr>
              <a:spLocks/>
            </p:cNvSpPr>
            <p:nvPr/>
          </p:nvSpPr>
          <p:spPr bwMode="auto">
            <a:xfrm>
              <a:off x="2584" y="2831"/>
              <a:ext cx="134" cy="192"/>
            </a:xfrm>
            <a:custGeom>
              <a:avLst/>
              <a:gdLst>
                <a:gd name="T0" fmla="*/ 0 w 112"/>
                <a:gd name="T1" fmla="*/ 135 h 125"/>
                <a:gd name="T2" fmla="*/ 14 w 112"/>
                <a:gd name="T3" fmla="*/ 192 h 125"/>
                <a:gd name="T4" fmla="*/ 30 w 112"/>
                <a:gd name="T5" fmla="*/ 192 h 125"/>
                <a:gd name="T6" fmla="*/ 44 w 112"/>
                <a:gd name="T7" fmla="*/ 172 h 125"/>
                <a:gd name="T8" fmla="*/ 59 w 112"/>
                <a:gd name="T9" fmla="*/ 172 h 125"/>
                <a:gd name="T10" fmla="*/ 89 w 112"/>
                <a:gd name="T11" fmla="*/ 154 h 125"/>
                <a:gd name="T12" fmla="*/ 89 w 112"/>
                <a:gd name="T13" fmla="*/ 115 h 125"/>
                <a:gd name="T14" fmla="*/ 118 w 112"/>
                <a:gd name="T15" fmla="*/ 97 h 125"/>
                <a:gd name="T16" fmla="*/ 134 w 112"/>
                <a:gd name="T17" fmla="*/ 20 h 125"/>
                <a:gd name="T18" fmla="*/ 104 w 112"/>
                <a:gd name="T19" fmla="*/ 0 h 125"/>
                <a:gd name="T20" fmla="*/ 89 w 112"/>
                <a:gd name="T21" fmla="*/ 20 h 125"/>
                <a:gd name="T22" fmla="*/ 89 w 112"/>
                <a:gd name="T23" fmla="*/ 38 h 125"/>
                <a:gd name="T24" fmla="*/ 44 w 112"/>
                <a:gd name="T25" fmla="*/ 38 h 125"/>
                <a:gd name="T26" fmla="*/ 44 w 112"/>
                <a:gd name="T27" fmla="*/ 58 h 125"/>
                <a:gd name="T28" fmla="*/ 59 w 112"/>
                <a:gd name="T29" fmla="*/ 58 h 125"/>
                <a:gd name="T30" fmla="*/ 59 w 112"/>
                <a:gd name="T31" fmla="*/ 135 h 125"/>
                <a:gd name="T32" fmla="*/ 0 w 112"/>
                <a:gd name="T33" fmla="*/ 135 h 1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2"/>
                <a:gd name="T52" fmla="*/ 0 h 125"/>
                <a:gd name="T53" fmla="*/ 112 w 112"/>
                <a:gd name="T54" fmla="*/ 125 h 1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2" h="125">
                  <a:moveTo>
                    <a:pt x="0" y="88"/>
                  </a:moveTo>
                  <a:lnTo>
                    <a:pt x="12" y="125"/>
                  </a:lnTo>
                  <a:lnTo>
                    <a:pt x="25" y="125"/>
                  </a:lnTo>
                  <a:lnTo>
                    <a:pt x="37" y="112"/>
                  </a:lnTo>
                  <a:lnTo>
                    <a:pt x="49" y="112"/>
                  </a:lnTo>
                  <a:lnTo>
                    <a:pt x="74" y="100"/>
                  </a:lnTo>
                  <a:lnTo>
                    <a:pt x="74" y="75"/>
                  </a:lnTo>
                  <a:lnTo>
                    <a:pt x="99" y="63"/>
                  </a:lnTo>
                  <a:lnTo>
                    <a:pt x="112" y="13"/>
                  </a:lnTo>
                  <a:lnTo>
                    <a:pt x="87" y="0"/>
                  </a:lnTo>
                  <a:lnTo>
                    <a:pt x="74" y="13"/>
                  </a:lnTo>
                  <a:lnTo>
                    <a:pt x="74" y="25"/>
                  </a:lnTo>
                  <a:lnTo>
                    <a:pt x="37" y="25"/>
                  </a:lnTo>
                  <a:lnTo>
                    <a:pt x="37" y="38"/>
                  </a:lnTo>
                  <a:lnTo>
                    <a:pt x="49" y="38"/>
                  </a:lnTo>
                  <a:lnTo>
                    <a:pt x="49" y="88"/>
                  </a:lnTo>
                  <a:lnTo>
                    <a:pt x="0" y="88"/>
                  </a:lnTo>
                  <a:close/>
                </a:path>
              </a:pathLst>
            </a:custGeom>
            <a:grpFill/>
            <a:ln w="19050" cap="rnd">
              <a:noFill/>
              <a:prstDash val="sysDot"/>
              <a:round/>
              <a:headEnd/>
              <a:tailEnd/>
            </a:ln>
          </p:spPr>
          <p:txBody>
            <a:bodyPr/>
            <a:lstStyle/>
            <a:p>
              <a:pPr fontAlgn="auto">
                <a:spcBef>
                  <a:spcPts val="0"/>
                </a:spcBef>
                <a:spcAft>
                  <a:spcPts val="0"/>
                </a:spcAft>
                <a:defRPr/>
              </a:pPr>
              <a:endParaRPr lang="en-US" dirty="0">
                <a:latin typeface="+mn-lt"/>
                <a:cs typeface="+mn-cs"/>
              </a:endParaRPr>
            </a:p>
          </p:txBody>
        </p:sp>
      </p:grpSp>
      <p:sp>
        <p:nvSpPr>
          <p:cNvPr id="57355" name="Freeform 252"/>
          <p:cNvSpPr>
            <a:spLocks/>
          </p:cNvSpPr>
          <p:nvPr/>
        </p:nvSpPr>
        <p:spPr bwMode="auto">
          <a:xfrm>
            <a:off x="4764088" y="2719388"/>
            <a:ext cx="249237" cy="417512"/>
          </a:xfrm>
          <a:custGeom>
            <a:avLst/>
            <a:gdLst>
              <a:gd name="T0" fmla="*/ 163 w 161"/>
              <a:gd name="T1" fmla="*/ 306 h 211"/>
              <a:gd name="T2" fmla="*/ 163 w 161"/>
              <a:gd name="T3" fmla="*/ 306 h 211"/>
              <a:gd name="T4" fmla="*/ 149 w 161"/>
              <a:gd name="T5" fmla="*/ 306 h 211"/>
              <a:gd name="T6" fmla="*/ 149 w 161"/>
              <a:gd name="T7" fmla="*/ 286 h 211"/>
              <a:gd name="T8" fmla="*/ 133 w 161"/>
              <a:gd name="T9" fmla="*/ 286 h 211"/>
              <a:gd name="T10" fmla="*/ 119 w 161"/>
              <a:gd name="T11" fmla="*/ 306 h 211"/>
              <a:gd name="T12" fmla="*/ 74 w 161"/>
              <a:gd name="T13" fmla="*/ 324 h 211"/>
              <a:gd name="T14" fmla="*/ 59 w 161"/>
              <a:gd name="T15" fmla="*/ 306 h 211"/>
              <a:gd name="T16" fmla="*/ 29 w 161"/>
              <a:gd name="T17" fmla="*/ 306 h 211"/>
              <a:gd name="T18" fmla="*/ 29 w 161"/>
              <a:gd name="T19" fmla="*/ 286 h 211"/>
              <a:gd name="T20" fmla="*/ 44 w 161"/>
              <a:gd name="T21" fmla="*/ 286 h 211"/>
              <a:gd name="T22" fmla="*/ 29 w 161"/>
              <a:gd name="T23" fmla="*/ 267 h 211"/>
              <a:gd name="T24" fmla="*/ 29 w 161"/>
              <a:gd name="T25" fmla="*/ 247 h 211"/>
              <a:gd name="T26" fmla="*/ 29 w 161"/>
              <a:gd name="T27" fmla="*/ 229 h 211"/>
              <a:gd name="T28" fmla="*/ 44 w 161"/>
              <a:gd name="T29" fmla="*/ 229 h 211"/>
              <a:gd name="T30" fmla="*/ 44 w 161"/>
              <a:gd name="T31" fmla="*/ 210 h 211"/>
              <a:gd name="T32" fmla="*/ 74 w 161"/>
              <a:gd name="T33" fmla="*/ 190 h 211"/>
              <a:gd name="T34" fmla="*/ 89 w 161"/>
              <a:gd name="T35" fmla="*/ 172 h 211"/>
              <a:gd name="T36" fmla="*/ 74 w 161"/>
              <a:gd name="T37" fmla="*/ 152 h 211"/>
              <a:gd name="T38" fmla="*/ 59 w 161"/>
              <a:gd name="T39" fmla="*/ 152 h 211"/>
              <a:gd name="T40" fmla="*/ 59 w 161"/>
              <a:gd name="T41" fmla="*/ 152 h 211"/>
              <a:gd name="T42" fmla="*/ 59 w 161"/>
              <a:gd name="T43" fmla="*/ 114 h 211"/>
              <a:gd name="T44" fmla="*/ 44 w 161"/>
              <a:gd name="T45" fmla="*/ 77 h 211"/>
              <a:gd name="T46" fmla="*/ 0 w 161"/>
              <a:gd name="T47" fmla="*/ 38 h 211"/>
              <a:gd name="T48" fmla="*/ 14 w 161"/>
              <a:gd name="T49" fmla="*/ 38 h 211"/>
              <a:gd name="T50" fmla="*/ 44 w 161"/>
              <a:gd name="T51" fmla="*/ 38 h 211"/>
              <a:gd name="T52" fmla="*/ 59 w 161"/>
              <a:gd name="T53" fmla="*/ 38 h 211"/>
              <a:gd name="T54" fmla="*/ 89 w 161"/>
              <a:gd name="T55" fmla="*/ 18 h 211"/>
              <a:gd name="T56" fmla="*/ 119 w 161"/>
              <a:gd name="T57" fmla="*/ 0 h 211"/>
              <a:gd name="T58" fmla="*/ 119 w 161"/>
              <a:gd name="T59" fmla="*/ 18 h 211"/>
              <a:gd name="T60" fmla="*/ 119 w 161"/>
              <a:gd name="T61" fmla="*/ 38 h 211"/>
              <a:gd name="T62" fmla="*/ 119 w 161"/>
              <a:gd name="T63" fmla="*/ 77 h 211"/>
              <a:gd name="T64" fmla="*/ 133 w 161"/>
              <a:gd name="T65" fmla="*/ 95 h 211"/>
              <a:gd name="T66" fmla="*/ 149 w 161"/>
              <a:gd name="T67" fmla="*/ 114 h 211"/>
              <a:gd name="T68" fmla="*/ 149 w 161"/>
              <a:gd name="T69" fmla="*/ 152 h 211"/>
              <a:gd name="T70" fmla="*/ 163 w 161"/>
              <a:gd name="T71" fmla="*/ 152 h 211"/>
              <a:gd name="T72" fmla="*/ 163 w 161"/>
              <a:gd name="T73" fmla="*/ 190 h 211"/>
              <a:gd name="T74" fmla="*/ 177 w 161"/>
              <a:gd name="T75" fmla="*/ 229 h 211"/>
              <a:gd name="T76" fmla="*/ 193 w 161"/>
              <a:gd name="T77" fmla="*/ 247 h 211"/>
              <a:gd name="T78" fmla="*/ 177 w 161"/>
              <a:gd name="T79" fmla="*/ 286 h 211"/>
              <a:gd name="T80" fmla="*/ 163 w 161"/>
              <a:gd name="T81" fmla="*/ 286 h 211"/>
              <a:gd name="T82" fmla="*/ 163 w 161"/>
              <a:gd name="T83" fmla="*/ 306 h 2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1"/>
              <a:gd name="T127" fmla="*/ 0 h 211"/>
              <a:gd name="T128" fmla="*/ 161 w 161"/>
              <a:gd name="T129" fmla="*/ 211 h 2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1" h="211">
                <a:moveTo>
                  <a:pt x="136" y="199"/>
                </a:moveTo>
                <a:lnTo>
                  <a:pt x="136" y="199"/>
                </a:lnTo>
                <a:lnTo>
                  <a:pt x="124" y="199"/>
                </a:lnTo>
                <a:lnTo>
                  <a:pt x="124" y="186"/>
                </a:lnTo>
                <a:lnTo>
                  <a:pt x="111" y="186"/>
                </a:lnTo>
                <a:lnTo>
                  <a:pt x="99" y="199"/>
                </a:lnTo>
                <a:lnTo>
                  <a:pt x="62" y="211"/>
                </a:lnTo>
                <a:lnTo>
                  <a:pt x="49" y="199"/>
                </a:lnTo>
                <a:lnTo>
                  <a:pt x="24" y="199"/>
                </a:lnTo>
                <a:lnTo>
                  <a:pt x="24" y="186"/>
                </a:lnTo>
                <a:lnTo>
                  <a:pt x="37" y="186"/>
                </a:lnTo>
                <a:lnTo>
                  <a:pt x="24" y="174"/>
                </a:lnTo>
                <a:lnTo>
                  <a:pt x="24" y="161"/>
                </a:lnTo>
                <a:lnTo>
                  <a:pt x="24" y="149"/>
                </a:lnTo>
                <a:lnTo>
                  <a:pt x="37" y="149"/>
                </a:lnTo>
                <a:lnTo>
                  <a:pt x="37" y="137"/>
                </a:lnTo>
                <a:lnTo>
                  <a:pt x="62" y="124"/>
                </a:lnTo>
                <a:lnTo>
                  <a:pt x="74" y="112"/>
                </a:lnTo>
                <a:lnTo>
                  <a:pt x="62" y="99"/>
                </a:lnTo>
                <a:lnTo>
                  <a:pt x="49" y="99"/>
                </a:lnTo>
                <a:lnTo>
                  <a:pt x="49" y="74"/>
                </a:lnTo>
                <a:lnTo>
                  <a:pt x="37" y="50"/>
                </a:lnTo>
                <a:lnTo>
                  <a:pt x="0" y="25"/>
                </a:lnTo>
                <a:lnTo>
                  <a:pt x="12" y="25"/>
                </a:lnTo>
                <a:lnTo>
                  <a:pt x="37" y="25"/>
                </a:lnTo>
                <a:lnTo>
                  <a:pt x="49" y="25"/>
                </a:lnTo>
                <a:lnTo>
                  <a:pt x="74" y="12"/>
                </a:lnTo>
                <a:lnTo>
                  <a:pt x="99" y="0"/>
                </a:lnTo>
                <a:lnTo>
                  <a:pt x="99" y="12"/>
                </a:lnTo>
                <a:lnTo>
                  <a:pt x="99" y="25"/>
                </a:lnTo>
                <a:lnTo>
                  <a:pt x="99" y="50"/>
                </a:lnTo>
                <a:lnTo>
                  <a:pt x="111" y="62"/>
                </a:lnTo>
                <a:lnTo>
                  <a:pt x="124" y="74"/>
                </a:lnTo>
                <a:lnTo>
                  <a:pt x="124" y="99"/>
                </a:lnTo>
                <a:lnTo>
                  <a:pt x="136" y="99"/>
                </a:lnTo>
                <a:lnTo>
                  <a:pt x="136" y="124"/>
                </a:lnTo>
                <a:lnTo>
                  <a:pt x="148" y="149"/>
                </a:lnTo>
                <a:lnTo>
                  <a:pt x="161" y="161"/>
                </a:lnTo>
                <a:lnTo>
                  <a:pt x="148" y="186"/>
                </a:lnTo>
                <a:lnTo>
                  <a:pt x="136" y="186"/>
                </a:lnTo>
                <a:lnTo>
                  <a:pt x="136" y="199"/>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56" name="Freeform 253"/>
          <p:cNvSpPr>
            <a:spLocks/>
          </p:cNvSpPr>
          <p:nvPr/>
        </p:nvSpPr>
        <p:spPr bwMode="auto">
          <a:xfrm>
            <a:off x="4513263" y="2692400"/>
            <a:ext cx="441325" cy="519113"/>
          </a:xfrm>
          <a:custGeom>
            <a:avLst/>
            <a:gdLst>
              <a:gd name="T0" fmla="*/ 297 w 286"/>
              <a:gd name="T1" fmla="*/ 0 h 262"/>
              <a:gd name="T2" fmla="*/ 269 w 286"/>
              <a:gd name="T3" fmla="*/ 0 h 262"/>
              <a:gd name="T4" fmla="*/ 253 w 286"/>
              <a:gd name="T5" fmla="*/ 0 h 262"/>
              <a:gd name="T6" fmla="*/ 223 w 286"/>
              <a:gd name="T7" fmla="*/ 0 h 262"/>
              <a:gd name="T8" fmla="*/ 194 w 286"/>
              <a:gd name="T9" fmla="*/ 38 h 262"/>
              <a:gd name="T10" fmla="*/ 149 w 286"/>
              <a:gd name="T11" fmla="*/ 77 h 262"/>
              <a:gd name="T12" fmla="*/ 149 w 286"/>
              <a:gd name="T13" fmla="*/ 97 h 262"/>
              <a:gd name="T14" fmla="*/ 134 w 286"/>
              <a:gd name="T15" fmla="*/ 115 h 262"/>
              <a:gd name="T16" fmla="*/ 104 w 286"/>
              <a:gd name="T17" fmla="*/ 133 h 262"/>
              <a:gd name="T18" fmla="*/ 90 w 286"/>
              <a:gd name="T19" fmla="*/ 192 h 262"/>
              <a:gd name="T20" fmla="*/ 74 w 286"/>
              <a:gd name="T21" fmla="*/ 230 h 262"/>
              <a:gd name="T22" fmla="*/ 44 w 286"/>
              <a:gd name="T23" fmla="*/ 230 h 262"/>
              <a:gd name="T24" fmla="*/ 16 w 286"/>
              <a:gd name="T25" fmla="*/ 287 h 262"/>
              <a:gd name="T26" fmla="*/ 0 w 286"/>
              <a:gd name="T27" fmla="*/ 305 h 262"/>
              <a:gd name="T28" fmla="*/ 30 w 286"/>
              <a:gd name="T29" fmla="*/ 305 h 262"/>
              <a:gd name="T30" fmla="*/ 0 w 286"/>
              <a:gd name="T31" fmla="*/ 325 h 262"/>
              <a:gd name="T32" fmla="*/ 0 w 286"/>
              <a:gd name="T33" fmla="*/ 344 h 262"/>
              <a:gd name="T34" fmla="*/ 0 w 286"/>
              <a:gd name="T35" fmla="*/ 364 h 262"/>
              <a:gd name="T36" fmla="*/ 0 w 286"/>
              <a:gd name="T37" fmla="*/ 382 h 262"/>
              <a:gd name="T38" fmla="*/ 44 w 286"/>
              <a:gd name="T39" fmla="*/ 402 h 262"/>
              <a:gd name="T40" fmla="*/ 90 w 286"/>
              <a:gd name="T41" fmla="*/ 364 h 262"/>
              <a:gd name="T42" fmla="*/ 104 w 286"/>
              <a:gd name="T43" fmla="*/ 287 h 262"/>
              <a:gd name="T44" fmla="*/ 104 w 286"/>
              <a:gd name="T45" fmla="*/ 249 h 262"/>
              <a:gd name="T46" fmla="*/ 119 w 286"/>
              <a:gd name="T47" fmla="*/ 210 h 262"/>
              <a:gd name="T48" fmla="*/ 134 w 286"/>
              <a:gd name="T49" fmla="*/ 172 h 262"/>
              <a:gd name="T50" fmla="*/ 164 w 286"/>
              <a:gd name="T51" fmla="*/ 97 h 262"/>
              <a:gd name="T52" fmla="*/ 223 w 286"/>
              <a:gd name="T53" fmla="*/ 77 h 262"/>
              <a:gd name="T54" fmla="*/ 209 w 286"/>
              <a:gd name="T55" fmla="*/ 58 h 262"/>
              <a:gd name="T56" fmla="*/ 253 w 286"/>
              <a:gd name="T57" fmla="*/ 58 h 262"/>
              <a:gd name="T58" fmla="*/ 283 w 286"/>
              <a:gd name="T59" fmla="*/ 38 h 262"/>
              <a:gd name="T60" fmla="*/ 313 w 286"/>
              <a:gd name="T61" fmla="*/ 20 h 262"/>
              <a:gd name="T62" fmla="*/ 327 w 286"/>
              <a:gd name="T63" fmla="*/ 0 h 2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6"/>
              <a:gd name="T97" fmla="*/ 0 h 262"/>
              <a:gd name="T98" fmla="*/ 286 w 286"/>
              <a:gd name="T99" fmla="*/ 262 h 2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6" h="262">
                <a:moveTo>
                  <a:pt x="273" y="0"/>
                </a:moveTo>
                <a:lnTo>
                  <a:pt x="248" y="0"/>
                </a:lnTo>
                <a:lnTo>
                  <a:pt x="236" y="0"/>
                </a:lnTo>
                <a:lnTo>
                  <a:pt x="224" y="0"/>
                </a:lnTo>
                <a:lnTo>
                  <a:pt x="211" y="0"/>
                </a:lnTo>
                <a:lnTo>
                  <a:pt x="199" y="0"/>
                </a:lnTo>
                <a:lnTo>
                  <a:pt x="186" y="0"/>
                </a:lnTo>
                <a:lnTo>
                  <a:pt x="186" y="25"/>
                </a:lnTo>
                <a:lnTo>
                  <a:pt x="162" y="25"/>
                </a:lnTo>
                <a:lnTo>
                  <a:pt x="149" y="25"/>
                </a:lnTo>
                <a:lnTo>
                  <a:pt x="124" y="50"/>
                </a:lnTo>
                <a:lnTo>
                  <a:pt x="137" y="50"/>
                </a:lnTo>
                <a:lnTo>
                  <a:pt x="124" y="63"/>
                </a:lnTo>
                <a:lnTo>
                  <a:pt x="124" y="75"/>
                </a:lnTo>
                <a:lnTo>
                  <a:pt x="112" y="75"/>
                </a:lnTo>
                <a:lnTo>
                  <a:pt x="99" y="75"/>
                </a:lnTo>
                <a:lnTo>
                  <a:pt x="87" y="87"/>
                </a:lnTo>
                <a:lnTo>
                  <a:pt x="87" y="100"/>
                </a:lnTo>
                <a:lnTo>
                  <a:pt x="75" y="125"/>
                </a:lnTo>
                <a:lnTo>
                  <a:pt x="50" y="150"/>
                </a:lnTo>
                <a:lnTo>
                  <a:pt x="62" y="150"/>
                </a:lnTo>
                <a:lnTo>
                  <a:pt x="37" y="150"/>
                </a:lnTo>
                <a:lnTo>
                  <a:pt x="37" y="162"/>
                </a:lnTo>
                <a:lnTo>
                  <a:pt x="13" y="187"/>
                </a:lnTo>
                <a:lnTo>
                  <a:pt x="0" y="187"/>
                </a:lnTo>
                <a:lnTo>
                  <a:pt x="0" y="199"/>
                </a:lnTo>
                <a:lnTo>
                  <a:pt x="13" y="199"/>
                </a:lnTo>
                <a:lnTo>
                  <a:pt x="25" y="199"/>
                </a:lnTo>
                <a:lnTo>
                  <a:pt x="13" y="212"/>
                </a:lnTo>
                <a:lnTo>
                  <a:pt x="0" y="212"/>
                </a:lnTo>
                <a:lnTo>
                  <a:pt x="0" y="224"/>
                </a:lnTo>
                <a:lnTo>
                  <a:pt x="0" y="237"/>
                </a:lnTo>
                <a:lnTo>
                  <a:pt x="0" y="249"/>
                </a:lnTo>
                <a:lnTo>
                  <a:pt x="13" y="262"/>
                </a:lnTo>
                <a:lnTo>
                  <a:pt x="37" y="262"/>
                </a:lnTo>
                <a:lnTo>
                  <a:pt x="50" y="249"/>
                </a:lnTo>
                <a:lnTo>
                  <a:pt x="75" y="237"/>
                </a:lnTo>
                <a:lnTo>
                  <a:pt x="87" y="224"/>
                </a:lnTo>
                <a:lnTo>
                  <a:pt x="87" y="187"/>
                </a:lnTo>
                <a:lnTo>
                  <a:pt x="87" y="162"/>
                </a:lnTo>
                <a:lnTo>
                  <a:pt x="87" y="150"/>
                </a:lnTo>
                <a:lnTo>
                  <a:pt x="99" y="137"/>
                </a:lnTo>
                <a:lnTo>
                  <a:pt x="112" y="125"/>
                </a:lnTo>
                <a:lnTo>
                  <a:pt x="112" y="112"/>
                </a:lnTo>
                <a:lnTo>
                  <a:pt x="124" y="100"/>
                </a:lnTo>
                <a:lnTo>
                  <a:pt x="137" y="63"/>
                </a:lnTo>
                <a:lnTo>
                  <a:pt x="162" y="63"/>
                </a:lnTo>
                <a:lnTo>
                  <a:pt x="186" y="50"/>
                </a:lnTo>
                <a:lnTo>
                  <a:pt x="162" y="38"/>
                </a:lnTo>
                <a:lnTo>
                  <a:pt x="174" y="38"/>
                </a:lnTo>
                <a:lnTo>
                  <a:pt x="199" y="38"/>
                </a:lnTo>
                <a:lnTo>
                  <a:pt x="211" y="38"/>
                </a:lnTo>
                <a:lnTo>
                  <a:pt x="236" y="25"/>
                </a:lnTo>
                <a:lnTo>
                  <a:pt x="261" y="13"/>
                </a:lnTo>
                <a:lnTo>
                  <a:pt x="286" y="0"/>
                </a:lnTo>
                <a:lnTo>
                  <a:pt x="273" y="0"/>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57" name="Freeform 254"/>
          <p:cNvSpPr>
            <a:spLocks/>
          </p:cNvSpPr>
          <p:nvPr/>
        </p:nvSpPr>
        <p:spPr bwMode="auto">
          <a:xfrm>
            <a:off x="4725988" y="3211513"/>
            <a:ext cx="38100" cy="47625"/>
          </a:xfrm>
          <a:custGeom>
            <a:avLst/>
            <a:gdLst>
              <a:gd name="T0" fmla="*/ 14 w 25"/>
              <a:gd name="T1" fmla="*/ 0 h 24"/>
              <a:gd name="T2" fmla="*/ 0 w 25"/>
              <a:gd name="T3" fmla="*/ 0 h 24"/>
              <a:gd name="T4" fmla="*/ 14 w 25"/>
              <a:gd name="T5" fmla="*/ 37 h 24"/>
              <a:gd name="T6" fmla="*/ 14 w 25"/>
              <a:gd name="T7" fmla="*/ 19 h 24"/>
              <a:gd name="T8" fmla="*/ 30 w 25"/>
              <a:gd name="T9" fmla="*/ 19 h 24"/>
              <a:gd name="T10" fmla="*/ 14 w 25"/>
              <a:gd name="T11" fmla="*/ 0 h 24"/>
              <a:gd name="T12" fmla="*/ 0 60000 65536"/>
              <a:gd name="T13" fmla="*/ 0 60000 65536"/>
              <a:gd name="T14" fmla="*/ 0 60000 65536"/>
              <a:gd name="T15" fmla="*/ 0 60000 65536"/>
              <a:gd name="T16" fmla="*/ 0 60000 65536"/>
              <a:gd name="T17" fmla="*/ 0 60000 65536"/>
              <a:gd name="T18" fmla="*/ 0 w 25"/>
              <a:gd name="T19" fmla="*/ 0 h 24"/>
              <a:gd name="T20" fmla="*/ 25 w 25"/>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5" h="24">
                <a:moveTo>
                  <a:pt x="12" y="0"/>
                </a:moveTo>
                <a:lnTo>
                  <a:pt x="0" y="0"/>
                </a:lnTo>
                <a:lnTo>
                  <a:pt x="12" y="24"/>
                </a:lnTo>
                <a:lnTo>
                  <a:pt x="12" y="12"/>
                </a:lnTo>
                <a:lnTo>
                  <a:pt x="25" y="12"/>
                </a:lnTo>
                <a:lnTo>
                  <a:pt x="12" y="0"/>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58" name="Freeform 255"/>
          <p:cNvSpPr>
            <a:spLocks/>
          </p:cNvSpPr>
          <p:nvPr/>
        </p:nvSpPr>
        <p:spPr bwMode="auto">
          <a:xfrm>
            <a:off x="4608513" y="3309938"/>
            <a:ext cx="39687" cy="25400"/>
          </a:xfrm>
          <a:custGeom>
            <a:avLst/>
            <a:gdLst>
              <a:gd name="T0" fmla="*/ 16 w 25"/>
              <a:gd name="T1" fmla="*/ 0 h 13"/>
              <a:gd name="T2" fmla="*/ 0 w 25"/>
              <a:gd name="T3" fmla="*/ 19 h 13"/>
              <a:gd name="T4" fmla="*/ 16 w 25"/>
              <a:gd name="T5" fmla="*/ 19 h 13"/>
              <a:gd name="T6" fmla="*/ 31 w 25"/>
              <a:gd name="T7" fmla="*/ 19 h 13"/>
              <a:gd name="T8" fmla="*/ 16 w 25"/>
              <a:gd name="T9" fmla="*/ 0 h 13"/>
              <a:gd name="T10" fmla="*/ 0 60000 65536"/>
              <a:gd name="T11" fmla="*/ 0 60000 65536"/>
              <a:gd name="T12" fmla="*/ 0 60000 65536"/>
              <a:gd name="T13" fmla="*/ 0 60000 65536"/>
              <a:gd name="T14" fmla="*/ 0 60000 65536"/>
              <a:gd name="T15" fmla="*/ 0 w 25"/>
              <a:gd name="T16" fmla="*/ 0 h 13"/>
              <a:gd name="T17" fmla="*/ 25 w 25"/>
              <a:gd name="T18" fmla="*/ 13 h 13"/>
            </a:gdLst>
            <a:ahLst/>
            <a:cxnLst>
              <a:cxn ang="T10">
                <a:pos x="T0" y="T1"/>
              </a:cxn>
              <a:cxn ang="T11">
                <a:pos x="T2" y="T3"/>
              </a:cxn>
              <a:cxn ang="T12">
                <a:pos x="T4" y="T5"/>
              </a:cxn>
              <a:cxn ang="T13">
                <a:pos x="T6" y="T7"/>
              </a:cxn>
              <a:cxn ang="T14">
                <a:pos x="T8" y="T9"/>
              </a:cxn>
            </a:cxnLst>
            <a:rect l="T15" t="T16" r="T17" b="T18"/>
            <a:pathLst>
              <a:path w="25" h="13">
                <a:moveTo>
                  <a:pt x="13" y="0"/>
                </a:moveTo>
                <a:lnTo>
                  <a:pt x="0" y="13"/>
                </a:lnTo>
                <a:lnTo>
                  <a:pt x="13" y="13"/>
                </a:lnTo>
                <a:lnTo>
                  <a:pt x="25" y="13"/>
                </a:lnTo>
                <a:lnTo>
                  <a:pt x="13" y="0"/>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59" name="Freeform 256"/>
          <p:cNvSpPr>
            <a:spLocks/>
          </p:cNvSpPr>
          <p:nvPr/>
        </p:nvSpPr>
        <p:spPr bwMode="auto">
          <a:xfrm>
            <a:off x="4838700" y="3654425"/>
            <a:ext cx="136525" cy="98425"/>
          </a:xfrm>
          <a:custGeom>
            <a:avLst/>
            <a:gdLst>
              <a:gd name="T0" fmla="*/ 105 w 87"/>
              <a:gd name="T1" fmla="*/ 0 h 50"/>
              <a:gd name="T2" fmla="*/ 105 w 87"/>
              <a:gd name="T3" fmla="*/ 20 h 50"/>
              <a:gd name="T4" fmla="*/ 91 w 87"/>
              <a:gd name="T5" fmla="*/ 38 h 50"/>
              <a:gd name="T6" fmla="*/ 105 w 87"/>
              <a:gd name="T7" fmla="*/ 58 h 50"/>
              <a:gd name="T8" fmla="*/ 91 w 87"/>
              <a:gd name="T9" fmla="*/ 76 h 50"/>
              <a:gd name="T10" fmla="*/ 60 w 87"/>
              <a:gd name="T11" fmla="*/ 76 h 50"/>
              <a:gd name="T12" fmla="*/ 30 w 87"/>
              <a:gd name="T13" fmla="*/ 76 h 50"/>
              <a:gd name="T14" fmla="*/ 16 w 87"/>
              <a:gd name="T15" fmla="*/ 76 h 50"/>
              <a:gd name="T16" fmla="*/ 0 w 87"/>
              <a:gd name="T17" fmla="*/ 58 h 50"/>
              <a:gd name="T18" fmla="*/ 16 w 87"/>
              <a:gd name="T19" fmla="*/ 58 h 50"/>
              <a:gd name="T20" fmla="*/ 0 w 87"/>
              <a:gd name="T21" fmla="*/ 38 h 50"/>
              <a:gd name="T22" fmla="*/ 16 w 87"/>
              <a:gd name="T23" fmla="*/ 20 h 50"/>
              <a:gd name="T24" fmla="*/ 16 w 87"/>
              <a:gd name="T25" fmla="*/ 0 h 50"/>
              <a:gd name="T26" fmla="*/ 45 w 87"/>
              <a:gd name="T27" fmla="*/ 20 h 50"/>
              <a:gd name="T28" fmla="*/ 60 w 87"/>
              <a:gd name="T29" fmla="*/ 0 h 50"/>
              <a:gd name="T30" fmla="*/ 91 w 87"/>
              <a:gd name="T31" fmla="*/ 20 h 50"/>
              <a:gd name="T32" fmla="*/ 105 w 87"/>
              <a:gd name="T33" fmla="*/ 0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7"/>
              <a:gd name="T52" fmla="*/ 0 h 50"/>
              <a:gd name="T53" fmla="*/ 87 w 87"/>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7" h="50">
                <a:moveTo>
                  <a:pt x="87" y="0"/>
                </a:moveTo>
                <a:lnTo>
                  <a:pt x="87" y="13"/>
                </a:lnTo>
                <a:lnTo>
                  <a:pt x="75" y="25"/>
                </a:lnTo>
                <a:lnTo>
                  <a:pt x="87" y="38"/>
                </a:lnTo>
                <a:lnTo>
                  <a:pt x="75" y="50"/>
                </a:lnTo>
                <a:lnTo>
                  <a:pt x="50" y="50"/>
                </a:lnTo>
                <a:lnTo>
                  <a:pt x="25" y="50"/>
                </a:lnTo>
                <a:lnTo>
                  <a:pt x="13" y="50"/>
                </a:lnTo>
                <a:lnTo>
                  <a:pt x="0" y="38"/>
                </a:lnTo>
                <a:lnTo>
                  <a:pt x="13" y="38"/>
                </a:lnTo>
                <a:lnTo>
                  <a:pt x="0" y="25"/>
                </a:lnTo>
                <a:lnTo>
                  <a:pt x="13" y="13"/>
                </a:lnTo>
                <a:lnTo>
                  <a:pt x="13" y="0"/>
                </a:lnTo>
                <a:lnTo>
                  <a:pt x="37" y="13"/>
                </a:lnTo>
                <a:lnTo>
                  <a:pt x="50" y="0"/>
                </a:lnTo>
                <a:lnTo>
                  <a:pt x="75" y="13"/>
                </a:lnTo>
                <a:lnTo>
                  <a:pt x="87" y="0"/>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60" name="Freeform 257"/>
          <p:cNvSpPr>
            <a:spLocks/>
          </p:cNvSpPr>
          <p:nvPr/>
        </p:nvSpPr>
        <p:spPr bwMode="auto">
          <a:xfrm>
            <a:off x="4916488" y="3729038"/>
            <a:ext cx="58737" cy="73025"/>
          </a:xfrm>
          <a:custGeom>
            <a:avLst/>
            <a:gdLst>
              <a:gd name="T0" fmla="*/ 45 w 37"/>
              <a:gd name="T1" fmla="*/ 0 h 37"/>
              <a:gd name="T2" fmla="*/ 15 w 37"/>
              <a:gd name="T3" fmla="*/ 18 h 37"/>
              <a:gd name="T4" fmla="*/ 0 w 37"/>
              <a:gd name="T5" fmla="*/ 36 h 37"/>
              <a:gd name="T6" fmla="*/ 30 w 37"/>
              <a:gd name="T7" fmla="*/ 56 h 37"/>
              <a:gd name="T8" fmla="*/ 30 w 37"/>
              <a:gd name="T9" fmla="*/ 36 h 37"/>
              <a:gd name="T10" fmla="*/ 45 w 37"/>
              <a:gd name="T11" fmla="*/ 18 h 37"/>
              <a:gd name="T12" fmla="*/ 45 w 37"/>
              <a:gd name="T13" fmla="*/ 0 h 37"/>
              <a:gd name="T14" fmla="*/ 45 w 37"/>
              <a:gd name="T15" fmla="*/ 0 h 37"/>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37"/>
              <a:gd name="T26" fmla="*/ 37 w 37"/>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37">
                <a:moveTo>
                  <a:pt x="37" y="0"/>
                </a:moveTo>
                <a:lnTo>
                  <a:pt x="12" y="12"/>
                </a:lnTo>
                <a:lnTo>
                  <a:pt x="0" y="24"/>
                </a:lnTo>
                <a:lnTo>
                  <a:pt x="25" y="37"/>
                </a:lnTo>
                <a:lnTo>
                  <a:pt x="25" y="24"/>
                </a:lnTo>
                <a:lnTo>
                  <a:pt x="37" y="12"/>
                </a:lnTo>
                <a:lnTo>
                  <a:pt x="37" y="0"/>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61" name="Freeform 258"/>
          <p:cNvSpPr>
            <a:spLocks/>
          </p:cNvSpPr>
          <p:nvPr/>
        </p:nvSpPr>
        <p:spPr bwMode="auto">
          <a:xfrm>
            <a:off x="4821238" y="3752850"/>
            <a:ext cx="114300" cy="149225"/>
          </a:xfrm>
          <a:custGeom>
            <a:avLst/>
            <a:gdLst>
              <a:gd name="T0" fmla="*/ 75 w 74"/>
              <a:gd name="T1" fmla="*/ 19 h 75"/>
              <a:gd name="T2" fmla="*/ 75 w 74"/>
              <a:gd name="T3" fmla="*/ 19 h 75"/>
              <a:gd name="T4" fmla="*/ 59 w 74"/>
              <a:gd name="T5" fmla="*/ 19 h 75"/>
              <a:gd name="T6" fmla="*/ 45 w 74"/>
              <a:gd name="T7" fmla="*/ 19 h 75"/>
              <a:gd name="T8" fmla="*/ 45 w 74"/>
              <a:gd name="T9" fmla="*/ 39 h 75"/>
              <a:gd name="T10" fmla="*/ 30 w 74"/>
              <a:gd name="T11" fmla="*/ 19 h 75"/>
              <a:gd name="T12" fmla="*/ 14 w 74"/>
              <a:gd name="T13" fmla="*/ 19 h 75"/>
              <a:gd name="T14" fmla="*/ 45 w 74"/>
              <a:gd name="T15" fmla="*/ 57 h 75"/>
              <a:gd name="T16" fmla="*/ 14 w 74"/>
              <a:gd name="T17" fmla="*/ 39 h 75"/>
              <a:gd name="T18" fmla="*/ 14 w 74"/>
              <a:gd name="T19" fmla="*/ 57 h 75"/>
              <a:gd name="T20" fmla="*/ 30 w 74"/>
              <a:gd name="T21" fmla="*/ 57 h 75"/>
              <a:gd name="T22" fmla="*/ 45 w 74"/>
              <a:gd name="T23" fmla="*/ 77 h 75"/>
              <a:gd name="T24" fmla="*/ 30 w 74"/>
              <a:gd name="T25" fmla="*/ 77 h 75"/>
              <a:gd name="T26" fmla="*/ 45 w 74"/>
              <a:gd name="T27" fmla="*/ 96 h 75"/>
              <a:gd name="T28" fmla="*/ 30 w 74"/>
              <a:gd name="T29" fmla="*/ 96 h 75"/>
              <a:gd name="T30" fmla="*/ 30 w 74"/>
              <a:gd name="T31" fmla="*/ 77 h 75"/>
              <a:gd name="T32" fmla="*/ 45 w 74"/>
              <a:gd name="T33" fmla="*/ 96 h 75"/>
              <a:gd name="T34" fmla="*/ 45 w 74"/>
              <a:gd name="T35" fmla="*/ 116 h 75"/>
              <a:gd name="T36" fmla="*/ 14 w 74"/>
              <a:gd name="T37" fmla="*/ 116 h 75"/>
              <a:gd name="T38" fmla="*/ 14 w 74"/>
              <a:gd name="T39" fmla="*/ 116 h 75"/>
              <a:gd name="T40" fmla="*/ 0 w 74"/>
              <a:gd name="T41" fmla="*/ 77 h 75"/>
              <a:gd name="T42" fmla="*/ 0 w 74"/>
              <a:gd name="T43" fmla="*/ 57 h 75"/>
              <a:gd name="T44" fmla="*/ 30 w 74"/>
              <a:gd name="T45" fmla="*/ 77 h 75"/>
              <a:gd name="T46" fmla="*/ 0 w 74"/>
              <a:gd name="T47" fmla="*/ 57 h 75"/>
              <a:gd name="T48" fmla="*/ 0 w 74"/>
              <a:gd name="T49" fmla="*/ 57 h 75"/>
              <a:gd name="T50" fmla="*/ 0 w 74"/>
              <a:gd name="T51" fmla="*/ 19 h 75"/>
              <a:gd name="T52" fmla="*/ 14 w 74"/>
              <a:gd name="T53" fmla="*/ 19 h 75"/>
              <a:gd name="T54" fmla="*/ 14 w 74"/>
              <a:gd name="T55" fmla="*/ 0 h 75"/>
              <a:gd name="T56" fmla="*/ 45 w 74"/>
              <a:gd name="T57" fmla="*/ 0 h 75"/>
              <a:gd name="T58" fmla="*/ 75 w 74"/>
              <a:gd name="T59" fmla="*/ 0 h 75"/>
              <a:gd name="T60" fmla="*/ 89 w 74"/>
              <a:gd name="T61" fmla="*/ 0 h 75"/>
              <a:gd name="T62" fmla="*/ 89 w 74"/>
              <a:gd name="T63" fmla="*/ 0 h 75"/>
              <a:gd name="T64" fmla="*/ 75 w 74"/>
              <a:gd name="T65" fmla="*/ 19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75"/>
              <a:gd name="T101" fmla="*/ 74 w 74"/>
              <a:gd name="T102" fmla="*/ 75 h 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75">
                <a:moveTo>
                  <a:pt x="62" y="12"/>
                </a:moveTo>
                <a:lnTo>
                  <a:pt x="62" y="12"/>
                </a:lnTo>
                <a:lnTo>
                  <a:pt x="49" y="12"/>
                </a:lnTo>
                <a:lnTo>
                  <a:pt x="37" y="12"/>
                </a:lnTo>
                <a:lnTo>
                  <a:pt x="37" y="25"/>
                </a:lnTo>
                <a:lnTo>
                  <a:pt x="25" y="12"/>
                </a:lnTo>
                <a:lnTo>
                  <a:pt x="12" y="12"/>
                </a:lnTo>
                <a:lnTo>
                  <a:pt x="37" y="37"/>
                </a:lnTo>
                <a:lnTo>
                  <a:pt x="12" y="25"/>
                </a:lnTo>
                <a:lnTo>
                  <a:pt x="12" y="37"/>
                </a:lnTo>
                <a:lnTo>
                  <a:pt x="25" y="37"/>
                </a:lnTo>
                <a:lnTo>
                  <a:pt x="37" y="50"/>
                </a:lnTo>
                <a:lnTo>
                  <a:pt x="25" y="50"/>
                </a:lnTo>
                <a:lnTo>
                  <a:pt x="37" y="62"/>
                </a:lnTo>
                <a:lnTo>
                  <a:pt x="25" y="62"/>
                </a:lnTo>
                <a:lnTo>
                  <a:pt x="25" y="50"/>
                </a:lnTo>
                <a:lnTo>
                  <a:pt x="37" y="62"/>
                </a:lnTo>
                <a:lnTo>
                  <a:pt x="37" y="75"/>
                </a:lnTo>
                <a:lnTo>
                  <a:pt x="12" y="75"/>
                </a:lnTo>
                <a:lnTo>
                  <a:pt x="0" y="50"/>
                </a:lnTo>
                <a:lnTo>
                  <a:pt x="0" y="37"/>
                </a:lnTo>
                <a:lnTo>
                  <a:pt x="25" y="50"/>
                </a:lnTo>
                <a:lnTo>
                  <a:pt x="0" y="37"/>
                </a:lnTo>
                <a:lnTo>
                  <a:pt x="0" y="12"/>
                </a:lnTo>
                <a:lnTo>
                  <a:pt x="12" y="12"/>
                </a:lnTo>
                <a:lnTo>
                  <a:pt x="12" y="0"/>
                </a:lnTo>
                <a:lnTo>
                  <a:pt x="37" y="0"/>
                </a:lnTo>
                <a:lnTo>
                  <a:pt x="62" y="0"/>
                </a:lnTo>
                <a:lnTo>
                  <a:pt x="74" y="0"/>
                </a:lnTo>
                <a:lnTo>
                  <a:pt x="62" y="12"/>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62" name="Freeform 259"/>
          <p:cNvSpPr>
            <a:spLocks/>
          </p:cNvSpPr>
          <p:nvPr/>
        </p:nvSpPr>
        <p:spPr bwMode="auto">
          <a:xfrm>
            <a:off x="4878388" y="3825875"/>
            <a:ext cx="38100" cy="76200"/>
          </a:xfrm>
          <a:custGeom>
            <a:avLst/>
            <a:gdLst>
              <a:gd name="T0" fmla="*/ 0 w 25"/>
              <a:gd name="T1" fmla="*/ 0 h 38"/>
              <a:gd name="T2" fmla="*/ 30 w 25"/>
              <a:gd name="T3" fmla="*/ 20 h 38"/>
              <a:gd name="T4" fmla="*/ 30 w 25"/>
              <a:gd name="T5" fmla="*/ 59 h 38"/>
              <a:gd name="T6" fmla="*/ 30 w 25"/>
              <a:gd name="T7" fmla="*/ 39 h 38"/>
              <a:gd name="T8" fmla="*/ 14 w 25"/>
              <a:gd name="T9" fmla="*/ 20 h 38"/>
              <a:gd name="T10" fmla="*/ 0 w 25"/>
              <a:gd name="T11" fmla="*/ 0 h 38"/>
              <a:gd name="T12" fmla="*/ 0 60000 65536"/>
              <a:gd name="T13" fmla="*/ 0 60000 65536"/>
              <a:gd name="T14" fmla="*/ 0 60000 65536"/>
              <a:gd name="T15" fmla="*/ 0 60000 65536"/>
              <a:gd name="T16" fmla="*/ 0 60000 65536"/>
              <a:gd name="T17" fmla="*/ 0 60000 65536"/>
              <a:gd name="T18" fmla="*/ 0 w 25"/>
              <a:gd name="T19" fmla="*/ 0 h 38"/>
              <a:gd name="T20" fmla="*/ 25 w 25"/>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25" h="38">
                <a:moveTo>
                  <a:pt x="0" y="0"/>
                </a:moveTo>
                <a:lnTo>
                  <a:pt x="25" y="13"/>
                </a:lnTo>
                <a:lnTo>
                  <a:pt x="25" y="38"/>
                </a:lnTo>
                <a:lnTo>
                  <a:pt x="25" y="25"/>
                </a:lnTo>
                <a:lnTo>
                  <a:pt x="12" y="13"/>
                </a:lnTo>
                <a:lnTo>
                  <a:pt x="0" y="0"/>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63" name="Freeform 260"/>
          <p:cNvSpPr>
            <a:spLocks/>
          </p:cNvSpPr>
          <p:nvPr/>
        </p:nvSpPr>
        <p:spPr bwMode="auto">
          <a:xfrm>
            <a:off x="4859338" y="3949700"/>
            <a:ext cx="57150" cy="25400"/>
          </a:xfrm>
          <a:custGeom>
            <a:avLst/>
            <a:gdLst>
              <a:gd name="T0" fmla="*/ 0 w 37"/>
              <a:gd name="T1" fmla="*/ 0 h 13"/>
              <a:gd name="T2" fmla="*/ 14 w 37"/>
              <a:gd name="T3" fmla="*/ 19 h 13"/>
              <a:gd name="T4" fmla="*/ 29 w 37"/>
              <a:gd name="T5" fmla="*/ 19 h 13"/>
              <a:gd name="T6" fmla="*/ 44 w 37"/>
              <a:gd name="T7" fmla="*/ 0 h 13"/>
              <a:gd name="T8" fmla="*/ 44 w 37"/>
              <a:gd name="T9" fmla="*/ 0 h 13"/>
              <a:gd name="T10" fmla="*/ 0 w 37"/>
              <a:gd name="T11" fmla="*/ 0 h 13"/>
              <a:gd name="T12" fmla="*/ 0 w 37"/>
              <a:gd name="T13" fmla="*/ 0 h 13"/>
              <a:gd name="T14" fmla="*/ 0 60000 65536"/>
              <a:gd name="T15" fmla="*/ 0 60000 65536"/>
              <a:gd name="T16" fmla="*/ 0 60000 65536"/>
              <a:gd name="T17" fmla="*/ 0 60000 65536"/>
              <a:gd name="T18" fmla="*/ 0 60000 65536"/>
              <a:gd name="T19" fmla="*/ 0 60000 65536"/>
              <a:gd name="T20" fmla="*/ 0 60000 65536"/>
              <a:gd name="T21" fmla="*/ 0 w 37"/>
              <a:gd name="T22" fmla="*/ 0 h 13"/>
              <a:gd name="T23" fmla="*/ 37 w 37"/>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13">
                <a:moveTo>
                  <a:pt x="0" y="0"/>
                </a:moveTo>
                <a:lnTo>
                  <a:pt x="12" y="13"/>
                </a:lnTo>
                <a:lnTo>
                  <a:pt x="24" y="13"/>
                </a:lnTo>
                <a:lnTo>
                  <a:pt x="37" y="0"/>
                </a:lnTo>
                <a:lnTo>
                  <a:pt x="0" y="0"/>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64" name="Freeform 261"/>
          <p:cNvSpPr>
            <a:spLocks/>
          </p:cNvSpPr>
          <p:nvPr/>
        </p:nvSpPr>
        <p:spPr bwMode="auto">
          <a:xfrm>
            <a:off x="4648200" y="3581400"/>
            <a:ext cx="211138" cy="171450"/>
          </a:xfrm>
          <a:custGeom>
            <a:avLst/>
            <a:gdLst>
              <a:gd name="T0" fmla="*/ 0 w 137"/>
              <a:gd name="T1" fmla="*/ 18 h 87"/>
              <a:gd name="T2" fmla="*/ 0 w 137"/>
              <a:gd name="T3" fmla="*/ 38 h 87"/>
              <a:gd name="T4" fmla="*/ 0 w 137"/>
              <a:gd name="T5" fmla="*/ 38 h 87"/>
              <a:gd name="T6" fmla="*/ 44 w 137"/>
              <a:gd name="T7" fmla="*/ 57 h 87"/>
              <a:gd name="T8" fmla="*/ 44 w 137"/>
              <a:gd name="T9" fmla="*/ 57 h 87"/>
              <a:gd name="T10" fmla="*/ 44 w 137"/>
              <a:gd name="T11" fmla="*/ 57 h 87"/>
              <a:gd name="T12" fmla="*/ 44 w 137"/>
              <a:gd name="T13" fmla="*/ 76 h 87"/>
              <a:gd name="T14" fmla="*/ 74 w 137"/>
              <a:gd name="T15" fmla="*/ 95 h 87"/>
              <a:gd name="T16" fmla="*/ 104 w 137"/>
              <a:gd name="T17" fmla="*/ 95 h 87"/>
              <a:gd name="T18" fmla="*/ 104 w 137"/>
              <a:gd name="T19" fmla="*/ 115 h 87"/>
              <a:gd name="T20" fmla="*/ 119 w 137"/>
              <a:gd name="T21" fmla="*/ 115 h 87"/>
              <a:gd name="T22" fmla="*/ 134 w 137"/>
              <a:gd name="T23" fmla="*/ 133 h 87"/>
              <a:gd name="T24" fmla="*/ 148 w 137"/>
              <a:gd name="T25" fmla="*/ 133 h 87"/>
              <a:gd name="T26" fmla="*/ 148 w 137"/>
              <a:gd name="T27" fmla="*/ 133 h 87"/>
              <a:gd name="T28" fmla="*/ 164 w 137"/>
              <a:gd name="T29" fmla="*/ 133 h 87"/>
              <a:gd name="T30" fmla="*/ 148 w 137"/>
              <a:gd name="T31" fmla="*/ 133 h 87"/>
              <a:gd name="T32" fmla="*/ 164 w 137"/>
              <a:gd name="T33" fmla="*/ 115 h 87"/>
              <a:gd name="T34" fmla="*/ 148 w 137"/>
              <a:gd name="T35" fmla="*/ 95 h 87"/>
              <a:gd name="T36" fmla="*/ 164 w 137"/>
              <a:gd name="T37" fmla="*/ 95 h 87"/>
              <a:gd name="T38" fmla="*/ 164 w 137"/>
              <a:gd name="T39" fmla="*/ 76 h 87"/>
              <a:gd name="T40" fmla="*/ 164 w 137"/>
              <a:gd name="T41" fmla="*/ 57 h 87"/>
              <a:gd name="T42" fmla="*/ 134 w 137"/>
              <a:gd name="T43" fmla="*/ 57 h 87"/>
              <a:gd name="T44" fmla="*/ 119 w 137"/>
              <a:gd name="T45" fmla="*/ 38 h 87"/>
              <a:gd name="T46" fmla="*/ 119 w 137"/>
              <a:gd name="T47" fmla="*/ 38 h 87"/>
              <a:gd name="T48" fmla="*/ 104 w 137"/>
              <a:gd name="T49" fmla="*/ 38 h 87"/>
              <a:gd name="T50" fmla="*/ 90 w 137"/>
              <a:gd name="T51" fmla="*/ 57 h 87"/>
              <a:gd name="T52" fmla="*/ 74 w 137"/>
              <a:gd name="T53" fmla="*/ 18 h 87"/>
              <a:gd name="T54" fmla="*/ 44 w 137"/>
              <a:gd name="T55" fmla="*/ 0 h 87"/>
              <a:gd name="T56" fmla="*/ 30 w 137"/>
              <a:gd name="T57" fmla="*/ 18 h 87"/>
              <a:gd name="T58" fmla="*/ 30 w 137"/>
              <a:gd name="T59" fmla="*/ 18 h 87"/>
              <a:gd name="T60" fmla="*/ 14 w 137"/>
              <a:gd name="T61" fmla="*/ 18 h 87"/>
              <a:gd name="T62" fmla="*/ 0 w 137"/>
              <a:gd name="T63" fmla="*/ 18 h 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7"/>
              <a:gd name="T97" fmla="*/ 0 h 87"/>
              <a:gd name="T98" fmla="*/ 137 w 137"/>
              <a:gd name="T99" fmla="*/ 87 h 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7" h="87">
                <a:moveTo>
                  <a:pt x="0" y="12"/>
                </a:moveTo>
                <a:lnTo>
                  <a:pt x="0" y="25"/>
                </a:lnTo>
                <a:lnTo>
                  <a:pt x="37" y="37"/>
                </a:lnTo>
                <a:lnTo>
                  <a:pt x="37" y="50"/>
                </a:lnTo>
                <a:lnTo>
                  <a:pt x="62" y="62"/>
                </a:lnTo>
                <a:lnTo>
                  <a:pt x="87" y="62"/>
                </a:lnTo>
                <a:lnTo>
                  <a:pt x="87" y="75"/>
                </a:lnTo>
                <a:lnTo>
                  <a:pt x="99" y="75"/>
                </a:lnTo>
                <a:lnTo>
                  <a:pt x="112" y="87"/>
                </a:lnTo>
                <a:lnTo>
                  <a:pt x="124" y="87"/>
                </a:lnTo>
                <a:lnTo>
                  <a:pt x="137" y="87"/>
                </a:lnTo>
                <a:lnTo>
                  <a:pt x="124" y="87"/>
                </a:lnTo>
                <a:lnTo>
                  <a:pt x="137" y="75"/>
                </a:lnTo>
                <a:lnTo>
                  <a:pt x="124" y="62"/>
                </a:lnTo>
                <a:lnTo>
                  <a:pt x="137" y="62"/>
                </a:lnTo>
                <a:lnTo>
                  <a:pt x="137" y="50"/>
                </a:lnTo>
                <a:lnTo>
                  <a:pt x="137" y="37"/>
                </a:lnTo>
                <a:lnTo>
                  <a:pt x="112" y="37"/>
                </a:lnTo>
                <a:lnTo>
                  <a:pt x="99" y="25"/>
                </a:lnTo>
                <a:lnTo>
                  <a:pt x="87" y="25"/>
                </a:lnTo>
                <a:lnTo>
                  <a:pt x="75" y="37"/>
                </a:lnTo>
                <a:lnTo>
                  <a:pt x="62" y="12"/>
                </a:lnTo>
                <a:lnTo>
                  <a:pt x="37" y="0"/>
                </a:lnTo>
                <a:lnTo>
                  <a:pt x="25" y="12"/>
                </a:lnTo>
                <a:lnTo>
                  <a:pt x="12" y="12"/>
                </a:lnTo>
                <a:lnTo>
                  <a:pt x="0" y="12"/>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65" name="Freeform 262"/>
          <p:cNvSpPr>
            <a:spLocks/>
          </p:cNvSpPr>
          <p:nvPr/>
        </p:nvSpPr>
        <p:spPr bwMode="auto">
          <a:xfrm>
            <a:off x="4589463" y="3506788"/>
            <a:ext cx="152400" cy="98425"/>
          </a:xfrm>
          <a:custGeom>
            <a:avLst/>
            <a:gdLst>
              <a:gd name="T0" fmla="*/ 0 w 99"/>
              <a:gd name="T1" fmla="*/ 58 h 49"/>
              <a:gd name="T2" fmla="*/ 0 w 99"/>
              <a:gd name="T3" fmla="*/ 58 h 49"/>
              <a:gd name="T4" fmla="*/ 14 w 99"/>
              <a:gd name="T5" fmla="*/ 58 h 49"/>
              <a:gd name="T6" fmla="*/ 30 w 99"/>
              <a:gd name="T7" fmla="*/ 58 h 49"/>
              <a:gd name="T8" fmla="*/ 44 w 99"/>
              <a:gd name="T9" fmla="*/ 58 h 49"/>
              <a:gd name="T10" fmla="*/ 44 w 99"/>
              <a:gd name="T11" fmla="*/ 58 h 49"/>
              <a:gd name="T12" fmla="*/ 44 w 99"/>
              <a:gd name="T13" fmla="*/ 77 h 49"/>
              <a:gd name="T14" fmla="*/ 74 w 99"/>
              <a:gd name="T15" fmla="*/ 77 h 49"/>
              <a:gd name="T16" fmla="*/ 88 w 99"/>
              <a:gd name="T17" fmla="*/ 58 h 49"/>
              <a:gd name="T18" fmla="*/ 88 w 99"/>
              <a:gd name="T19" fmla="*/ 58 h 49"/>
              <a:gd name="T20" fmla="*/ 104 w 99"/>
              <a:gd name="T21" fmla="*/ 58 h 49"/>
              <a:gd name="T22" fmla="*/ 118 w 99"/>
              <a:gd name="T23" fmla="*/ 39 h 49"/>
              <a:gd name="T24" fmla="*/ 118 w 99"/>
              <a:gd name="T25" fmla="*/ 19 h 49"/>
              <a:gd name="T26" fmla="*/ 104 w 99"/>
              <a:gd name="T27" fmla="*/ 19 h 49"/>
              <a:gd name="T28" fmla="*/ 88 w 99"/>
              <a:gd name="T29" fmla="*/ 0 h 49"/>
              <a:gd name="T30" fmla="*/ 74 w 99"/>
              <a:gd name="T31" fmla="*/ 19 h 49"/>
              <a:gd name="T32" fmla="*/ 58 w 99"/>
              <a:gd name="T33" fmla="*/ 19 h 49"/>
              <a:gd name="T34" fmla="*/ 44 w 99"/>
              <a:gd name="T35" fmla="*/ 19 h 49"/>
              <a:gd name="T36" fmla="*/ 44 w 99"/>
              <a:gd name="T37" fmla="*/ 39 h 49"/>
              <a:gd name="T38" fmla="*/ 14 w 99"/>
              <a:gd name="T39" fmla="*/ 39 h 49"/>
              <a:gd name="T40" fmla="*/ 0 w 99"/>
              <a:gd name="T41" fmla="*/ 39 h 49"/>
              <a:gd name="T42" fmla="*/ 0 w 99"/>
              <a:gd name="T43" fmla="*/ 58 h 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9"/>
              <a:gd name="T67" fmla="*/ 0 h 49"/>
              <a:gd name="T68" fmla="*/ 99 w 99"/>
              <a:gd name="T69" fmla="*/ 49 h 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9" h="49">
                <a:moveTo>
                  <a:pt x="0" y="37"/>
                </a:moveTo>
                <a:lnTo>
                  <a:pt x="0" y="37"/>
                </a:lnTo>
                <a:lnTo>
                  <a:pt x="12" y="37"/>
                </a:lnTo>
                <a:lnTo>
                  <a:pt x="25" y="37"/>
                </a:lnTo>
                <a:lnTo>
                  <a:pt x="37" y="37"/>
                </a:lnTo>
                <a:lnTo>
                  <a:pt x="37" y="49"/>
                </a:lnTo>
                <a:lnTo>
                  <a:pt x="62" y="49"/>
                </a:lnTo>
                <a:lnTo>
                  <a:pt x="74" y="37"/>
                </a:lnTo>
                <a:lnTo>
                  <a:pt x="87" y="37"/>
                </a:lnTo>
                <a:lnTo>
                  <a:pt x="99" y="25"/>
                </a:lnTo>
                <a:lnTo>
                  <a:pt x="99" y="12"/>
                </a:lnTo>
                <a:lnTo>
                  <a:pt x="87" y="12"/>
                </a:lnTo>
                <a:lnTo>
                  <a:pt x="74" y="0"/>
                </a:lnTo>
                <a:lnTo>
                  <a:pt x="62" y="12"/>
                </a:lnTo>
                <a:lnTo>
                  <a:pt x="49" y="12"/>
                </a:lnTo>
                <a:lnTo>
                  <a:pt x="37" y="12"/>
                </a:lnTo>
                <a:lnTo>
                  <a:pt x="37" y="25"/>
                </a:lnTo>
                <a:lnTo>
                  <a:pt x="12" y="25"/>
                </a:lnTo>
                <a:lnTo>
                  <a:pt x="0" y="25"/>
                </a:lnTo>
                <a:lnTo>
                  <a:pt x="0" y="37"/>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66" name="Freeform 263"/>
          <p:cNvSpPr>
            <a:spLocks/>
          </p:cNvSpPr>
          <p:nvPr/>
        </p:nvSpPr>
        <p:spPr bwMode="auto">
          <a:xfrm>
            <a:off x="4705350" y="3557588"/>
            <a:ext cx="133350" cy="96837"/>
          </a:xfrm>
          <a:custGeom>
            <a:avLst/>
            <a:gdLst>
              <a:gd name="T0" fmla="*/ 30 w 87"/>
              <a:gd name="T1" fmla="*/ 0 h 49"/>
              <a:gd name="T2" fmla="*/ 16 w 87"/>
              <a:gd name="T3" fmla="*/ 18 h 49"/>
              <a:gd name="T4" fmla="*/ 0 w 87"/>
              <a:gd name="T5" fmla="*/ 37 h 49"/>
              <a:gd name="T6" fmla="*/ 30 w 87"/>
              <a:gd name="T7" fmla="*/ 37 h 49"/>
              <a:gd name="T8" fmla="*/ 30 w 87"/>
              <a:gd name="T9" fmla="*/ 57 h 49"/>
              <a:gd name="T10" fmla="*/ 30 w 87"/>
              <a:gd name="T11" fmla="*/ 75 h 49"/>
              <a:gd name="T12" fmla="*/ 60 w 87"/>
              <a:gd name="T13" fmla="*/ 57 h 49"/>
              <a:gd name="T14" fmla="*/ 60 w 87"/>
              <a:gd name="T15" fmla="*/ 57 h 49"/>
              <a:gd name="T16" fmla="*/ 74 w 87"/>
              <a:gd name="T17" fmla="*/ 57 h 49"/>
              <a:gd name="T18" fmla="*/ 74 w 87"/>
              <a:gd name="T19" fmla="*/ 37 h 49"/>
              <a:gd name="T20" fmla="*/ 90 w 87"/>
              <a:gd name="T21" fmla="*/ 18 h 49"/>
              <a:gd name="T22" fmla="*/ 104 w 87"/>
              <a:gd name="T23" fmla="*/ 18 h 49"/>
              <a:gd name="T24" fmla="*/ 104 w 87"/>
              <a:gd name="T25" fmla="*/ 0 h 49"/>
              <a:gd name="T26" fmla="*/ 74 w 87"/>
              <a:gd name="T27" fmla="*/ 0 h 49"/>
              <a:gd name="T28" fmla="*/ 60 w 87"/>
              <a:gd name="T29" fmla="*/ 0 h 49"/>
              <a:gd name="T30" fmla="*/ 30 w 87"/>
              <a:gd name="T31" fmla="*/ 0 h 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
              <a:gd name="T49" fmla="*/ 0 h 49"/>
              <a:gd name="T50" fmla="*/ 87 w 87"/>
              <a:gd name="T51" fmla="*/ 49 h 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 h="49">
                <a:moveTo>
                  <a:pt x="25" y="0"/>
                </a:moveTo>
                <a:lnTo>
                  <a:pt x="13" y="12"/>
                </a:lnTo>
                <a:lnTo>
                  <a:pt x="0" y="24"/>
                </a:lnTo>
                <a:lnTo>
                  <a:pt x="25" y="24"/>
                </a:lnTo>
                <a:lnTo>
                  <a:pt x="25" y="37"/>
                </a:lnTo>
                <a:lnTo>
                  <a:pt x="25" y="49"/>
                </a:lnTo>
                <a:lnTo>
                  <a:pt x="50" y="37"/>
                </a:lnTo>
                <a:lnTo>
                  <a:pt x="62" y="37"/>
                </a:lnTo>
                <a:lnTo>
                  <a:pt x="62" y="24"/>
                </a:lnTo>
                <a:lnTo>
                  <a:pt x="75" y="12"/>
                </a:lnTo>
                <a:lnTo>
                  <a:pt x="87" y="12"/>
                </a:lnTo>
                <a:lnTo>
                  <a:pt x="87" y="0"/>
                </a:lnTo>
                <a:lnTo>
                  <a:pt x="62" y="0"/>
                </a:lnTo>
                <a:lnTo>
                  <a:pt x="50" y="0"/>
                </a:lnTo>
                <a:lnTo>
                  <a:pt x="25" y="0"/>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67" name="Freeform 264"/>
          <p:cNvSpPr>
            <a:spLocks/>
          </p:cNvSpPr>
          <p:nvPr/>
        </p:nvSpPr>
        <p:spPr bwMode="auto">
          <a:xfrm>
            <a:off x="4513263" y="3557588"/>
            <a:ext cx="55562" cy="73025"/>
          </a:xfrm>
          <a:custGeom>
            <a:avLst/>
            <a:gdLst>
              <a:gd name="T0" fmla="*/ 44 w 37"/>
              <a:gd name="T1" fmla="*/ 18 h 37"/>
              <a:gd name="T2" fmla="*/ 15 w 37"/>
              <a:gd name="T3" fmla="*/ 0 h 37"/>
              <a:gd name="T4" fmla="*/ 0 w 37"/>
              <a:gd name="T5" fmla="*/ 18 h 37"/>
              <a:gd name="T6" fmla="*/ 0 w 37"/>
              <a:gd name="T7" fmla="*/ 18 h 37"/>
              <a:gd name="T8" fmla="*/ 0 w 37"/>
              <a:gd name="T9" fmla="*/ 36 h 37"/>
              <a:gd name="T10" fmla="*/ 15 w 37"/>
              <a:gd name="T11" fmla="*/ 56 h 37"/>
              <a:gd name="T12" fmla="*/ 30 w 37"/>
              <a:gd name="T13" fmla="*/ 36 h 37"/>
              <a:gd name="T14" fmla="*/ 30 w 37"/>
              <a:gd name="T15" fmla="*/ 18 h 37"/>
              <a:gd name="T16" fmla="*/ 30 w 37"/>
              <a:gd name="T17" fmla="*/ 18 h 37"/>
              <a:gd name="T18" fmla="*/ 44 w 37"/>
              <a:gd name="T19" fmla="*/ 18 h 37"/>
              <a:gd name="T20" fmla="*/ 44 w 37"/>
              <a:gd name="T21" fmla="*/ 18 h 37"/>
              <a:gd name="T22" fmla="*/ 44 w 37"/>
              <a:gd name="T23" fmla="*/ 18 h 37"/>
              <a:gd name="T24" fmla="*/ 44 w 37"/>
              <a:gd name="T25" fmla="*/ 18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37"/>
              <a:gd name="T41" fmla="*/ 37 w 37"/>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37">
                <a:moveTo>
                  <a:pt x="37" y="12"/>
                </a:moveTo>
                <a:lnTo>
                  <a:pt x="13" y="0"/>
                </a:lnTo>
                <a:lnTo>
                  <a:pt x="0" y="12"/>
                </a:lnTo>
                <a:lnTo>
                  <a:pt x="0" y="24"/>
                </a:lnTo>
                <a:lnTo>
                  <a:pt x="13" y="37"/>
                </a:lnTo>
                <a:lnTo>
                  <a:pt x="25" y="24"/>
                </a:lnTo>
                <a:lnTo>
                  <a:pt x="25" y="12"/>
                </a:lnTo>
                <a:lnTo>
                  <a:pt x="37" y="12"/>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68" name="Freeform 265"/>
          <p:cNvSpPr>
            <a:spLocks/>
          </p:cNvSpPr>
          <p:nvPr/>
        </p:nvSpPr>
        <p:spPr bwMode="auto">
          <a:xfrm>
            <a:off x="4494213" y="3581400"/>
            <a:ext cx="247650" cy="271463"/>
          </a:xfrm>
          <a:custGeom>
            <a:avLst/>
            <a:gdLst>
              <a:gd name="T0" fmla="*/ 14 w 161"/>
              <a:gd name="T1" fmla="*/ 18 h 137"/>
              <a:gd name="T2" fmla="*/ 14 w 161"/>
              <a:gd name="T3" fmla="*/ 39 h 137"/>
              <a:gd name="T4" fmla="*/ 0 w 161"/>
              <a:gd name="T5" fmla="*/ 39 h 137"/>
              <a:gd name="T6" fmla="*/ 0 w 161"/>
              <a:gd name="T7" fmla="*/ 57 h 137"/>
              <a:gd name="T8" fmla="*/ 0 w 161"/>
              <a:gd name="T9" fmla="*/ 57 h 137"/>
              <a:gd name="T10" fmla="*/ 0 w 161"/>
              <a:gd name="T11" fmla="*/ 77 h 137"/>
              <a:gd name="T12" fmla="*/ 14 w 161"/>
              <a:gd name="T13" fmla="*/ 77 h 137"/>
              <a:gd name="T14" fmla="*/ 14 w 161"/>
              <a:gd name="T15" fmla="*/ 57 h 137"/>
              <a:gd name="T16" fmla="*/ 30 w 161"/>
              <a:gd name="T17" fmla="*/ 57 h 137"/>
              <a:gd name="T18" fmla="*/ 59 w 161"/>
              <a:gd name="T19" fmla="*/ 57 h 137"/>
              <a:gd name="T20" fmla="*/ 74 w 161"/>
              <a:gd name="T21" fmla="*/ 57 h 137"/>
              <a:gd name="T22" fmla="*/ 89 w 161"/>
              <a:gd name="T23" fmla="*/ 77 h 137"/>
              <a:gd name="T24" fmla="*/ 89 w 161"/>
              <a:gd name="T25" fmla="*/ 95 h 137"/>
              <a:gd name="T26" fmla="*/ 119 w 161"/>
              <a:gd name="T27" fmla="*/ 134 h 137"/>
              <a:gd name="T28" fmla="*/ 149 w 161"/>
              <a:gd name="T29" fmla="*/ 134 h 137"/>
              <a:gd name="T30" fmla="*/ 163 w 161"/>
              <a:gd name="T31" fmla="*/ 152 h 137"/>
              <a:gd name="T32" fmla="*/ 163 w 161"/>
              <a:gd name="T33" fmla="*/ 191 h 137"/>
              <a:gd name="T34" fmla="*/ 163 w 161"/>
              <a:gd name="T35" fmla="*/ 191 h 137"/>
              <a:gd name="T36" fmla="*/ 163 w 161"/>
              <a:gd name="T37" fmla="*/ 211 h 137"/>
              <a:gd name="T38" fmla="*/ 179 w 161"/>
              <a:gd name="T39" fmla="*/ 191 h 137"/>
              <a:gd name="T40" fmla="*/ 179 w 161"/>
              <a:gd name="T41" fmla="*/ 172 h 137"/>
              <a:gd name="T42" fmla="*/ 179 w 161"/>
              <a:gd name="T43" fmla="*/ 134 h 137"/>
              <a:gd name="T44" fmla="*/ 193 w 161"/>
              <a:gd name="T45" fmla="*/ 152 h 137"/>
              <a:gd name="T46" fmla="*/ 193 w 161"/>
              <a:gd name="T47" fmla="*/ 172 h 137"/>
              <a:gd name="T48" fmla="*/ 193 w 161"/>
              <a:gd name="T49" fmla="*/ 152 h 137"/>
              <a:gd name="T50" fmla="*/ 179 w 161"/>
              <a:gd name="T51" fmla="*/ 134 h 137"/>
              <a:gd name="T52" fmla="*/ 163 w 161"/>
              <a:gd name="T53" fmla="*/ 134 h 137"/>
              <a:gd name="T54" fmla="*/ 163 w 161"/>
              <a:gd name="T55" fmla="*/ 116 h 137"/>
              <a:gd name="T56" fmla="*/ 149 w 161"/>
              <a:gd name="T57" fmla="*/ 116 h 137"/>
              <a:gd name="T58" fmla="*/ 133 w 161"/>
              <a:gd name="T59" fmla="*/ 95 h 137"/>
              <a:gd name="T60" fmla="*/ 119 w 161"/>
              <a:gd name="T61" fmla="*/ 95 h 137"/>
              <a:gd name="T62" fmla="*/ 119 w 161"/>
              <a:gd name="T63" fmla="*/ 57 h 137"/>
              <a:gd name="T64" fmla="*/ 104 w 161"/>
              <a:gd name="T65" fmla="*/ 57 h 137"/>
              <a:gd name="T66" fmla="*/ 104 w 161"/>
              <a:gd name="T67" fmla="*/ 57 h 137"/>
              <a:gd name="T68" fmla="*/ 104 w 161"/>
              <a:gd name="T69" fmla="*/ 39 h 137"/>
              <a:gd name="T70" fmla="*/ 119 w 161"/>
              <a:gd name="T71" fmla="*/ 39 h 137"/>
              <a:gd name="T72" fmla="*/ 119 w 161"/>
              <a:gd name="T73" fmla="*/ 18 h 137"/>
              <a:gd name="T74" fmla="*/ 119 w 161"/>
              <a:gd name="T75" fmla="*/ 0 h 137"/>
              <a:gd name="T76" fmla="*/ 104 w 161"/>
              <a:gd name="T77" fmla="*/ 0 h 137"/>
              <a:gd name="T78" fmla="*/ 89 w 161"/>
              <a:gd name="T79" fmla="*/ 0 h 137"/>
              <a:gd name="T80" fmla="*/ 74 w 161"/>
              <a:gd name="T81" fmla="*/ 0 h 137"/>
              <a:gd name="T82" fmla="*/ 59 w 161"/>
              <a:gd name="T83" fmla="*/ 0 h 137"/>
              <a:gd name="T84" fmla="*/ 59 w 161"/>
              <a:gd name="T85" fmla="*/ 0 h 137"/>
              <a:gd name="T86" fmla="*/ 44 w 161"/>
              <a:gd name="T87" fmla="*/ 0 h 137"/>
              <a:gd name="T88" fmla="*/ 44 w 161"/>
              <a:gd name="T89" fmla="*/ 18 h 137"/>
              <a:gd name="T90" fmla="*/ 30 w 161"/>
              <a:gd name="T91" fmla="*/ 39 h 137"/>
              <a:gd name="T92" fmla="*/ 14 w 161"/>
              <a:gd name="T93" fmla="*/ 39 h 137"/>
              <a:gd name="T94" fmla="*/ 14 w 161"/>
              <a:gd name="T95" fmla="*/ 18 h 1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1"/>
              <a:gd name="T145" fmla="*/ 0 h 137"/>
              <a:gd name="T146" fmla="*/ 161 w 161"/>
              <a:gd name="T147" fmla="*/ 137 h 1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1" h="137">
                <a:moveTo>
                  <a:pt x="12" y="12"/>
                </a:moveTo>
                <a:lnTo>
                  <a:pt x="12" y="25"/>
                </a:lnTo>
                <a:lnTo>
                  <a:pt x="0" y="25"/>
                </a:lnTo>
                <a:lnTo>
                  <a:pt x="0" y="37"/>
                </a:lnTo>
                <a:lnTo>
                  <a:pt x="0" y="50"/>
                </a:lnTo>
                <a:lnTo>
                  <a:pt x="12" y="50"/>
                </a:lnTo>
                <a:lnTo>
                  <a:pt x="12" y="37"/>
                </a:lnTo>
                <a:lnTo>
                  <a:pt x="25" y="37"/>
                </a:lnTo>
                <a:lnTo>
                  <a:pt x="49" y="37"/>
                </a:lnTo>
                <a:lnTo>
                  <a:pt x="62" y="37"/>
                </a:lnTo>
                <a:lnTo>
                  <a:pt x="74" y="50"/>
                </a:lnTo>
                <a:lnTo>
                  <a:pt x="74" y="62"/>
                </a:lnTo>
                <a:lnTo>
                  <a:pt x="99" y="87"/>
                </a:lnTo>
                <a:lnTo>
                  <a:pt x="124" y="87"/>
                </a:lnTo>
                <a:lnTo>
                  <a:pt x="136" y="99"/>
                </a:lnTo>
                <a:lnTo>
                  <a:pt x="136" y="124"/>
                </a:lnTo>
                <a:lnTo>
                  <a:pt x="136" y="137"/>
                </a:lnTo>
                <a:lnTo>
                  <a:pt x="149" y="124"/>
                </a:lnTo>
                <a:lnTo>
                  <a:pt x="149" y="112"/>
                </a:lnTo>
                <a:lnTo>
                  <a:pt x="149" y="87"/>
                </a:lnTo>
                <a:lnTo>
                  <a:pt x="161" y="99"/>
                </a:lnTo>
                <a:lnTo>
                  <a:pt x="161" y="112"/>
                </a:lnTo>
                <a:lnTo>
                  <a:pt x="161" y="99"/>
                </a:lnTo>
                <a:lnTo>
                  <a:pt x="149" y="87"/>
                </a:lnTo>
                <a:lnTo>
                  <a:pt x="136" y="87"/>
                </a:lnTo>
                <a:lnTo>
                  <a:pt x="136" y="75"/>
                </a:lnTo>
                <a:lnTo>
                  <a:pt x="124" y="75"/>
                </a:lnTo>
                <a:lnTo>
                  <a:pt x="111" y="62"/>
                </a:lnTo>
                <a:lnTo>
                  <a:pt x="99" y="62"/>
                </a:lnTo>
                <a:lnTo>
                  <a:pt x="99" y="37"/>
                </a:lnTo>
                <a:lnTo>
                  <a:pt x="87" y="37"/>
                </a:lnTo>
                <a:lnTo>
                  <a:pt x="87" y="25"/>
                </a:lnTo>
                <a:lnTo>
                  <a:pt x="99" y="25"/>
                </a:lnTo>
                <a:lnTo>
                  <a:pt x="99" y="12"/>
                </a:lnTo>
                <a:lnTo>
                  <a:pt x="99" y="0"/>
                </a:lnTo>
                <a:lnTo>
                  <a:pt x="87" y="0"/>
                </a:lnTo>
                <a:lnTo>
                  <a:pt x="74" y="0"/>
                </a:lnTo>
                <a:lnTo>
                  <a:pt x="62" y="0"/>
                </a:lnTo>
                <a:lnTo>
                  <a:pt x="49" y="0"/>
                </a:lnTo>
                <a:lnTo>
                  <a:pt x="37" y="0"/>
                </a:lnTo>
                <a:lnTo>
                  <a:pt x="37" y="12"/>
                </a:lnTo>
                <a:lnTo>
                  <a:pt x="25" y="25"/>
                </a:lnTo>
                <a:lnTo>
                  <a:pt x="12" y="25"/>
                </a:lnTo>
                <a:lnTo>
                  <a:pt x="12" y="12"/>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69" name="Freeform 266"/>
          <p:cNvSpPr>
            <a:spLocks/>
          </p:cNvSpPr>
          <p:nvPr/>
        </p:nvSpPr>
        <p:spPr bwMode="auto">
          <a:xfrm>
            <a:off x="4629150" y="3825875"/>
            <a:ext cx="57150" cy="50800"/>
          </a:xfrm>
          <a:custGeom>
            <a:avLst/>
            <a:gdLst>
              <a:gd name="T0" fmla="*/ 45 w 37"/>
              <a:gd name="T1" fmla="*/ 20 h 25"/>
              <a:gd name="T2" fmla="*/ 45 w 37"/>
              <a:gd name="T3" fmla="*/ 20 h 25"/>
              <a:gd name="T4" fmla="*/ 45 w 37"/>
              <a:gd name="T5" fmla="*/ 39 h 25"/>
              <a:gd name="T6" fmla="*/ 15 w 37"/>
              <a:gd name="T7" fmla="*/ 39 h 25"/>
              <a:gd name="T8" fmla="*/ 0 w 37"/>
              <a:gd name="T9" fmla="*/ 39 h 25"/>
              <a:gd name="T10" fmla="*/ 0 w 37"/>
              <a:gd name="T11" fmla="*/ 39 h 25"/>
              <a:gd name="T12" fmla="*/ 15 w 37"/>
              <a:gd name="T13" fmla="*/ 20 h 25"/>
              <a:gd name="T14" fmla="*/ 15 w 37"/>
              <a:gd name="T15" fmla="*/ 20 h 25"/>
              <a:gd name="T16" fmla="*/ 29 w 37"/>
              <a:gd name="T17" fmla="*/ 0 h 25"/>
              <a:gd name="T18" fmla="*/ 45 w 37"/>
              <a:gd name="T19" fmla="*/ 0 h 25"/>
              <a:gd name="T20" fmla="*/ 45 w 37"/>
              <a:gd name="T21" fmla="*/ 20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25"/>
              <a:gd name="T35" fmla="*/ 37 w 37"/>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25">
                <a:moveTo>
                  <a:pt x="37" y="13"/>
                </a:moveTo>
                <a:lnTo>
                  <a:pt x="37" y="13"/>
                </a:lnTo>
                <a:lnTo>
                  <a:pt x="37" y="25"/>
                </a:lnTo>
                <a:lnTo>
                  <a:pt x="12" y="25"/>
                </a:lnTo>
                <a:lnTo>
                  <a:pt x="0" y="25"/>
                </a:lnTo>
                <a:lnTo>
                  <a:pt x="12" y="13"/>
                </a:lnTo>
                <a:lnTo>
                  <a:pt x="24" y="0"/>
                </a:lnTo>
                <a:lnTo>
                  <a:pt x="37" y="0"/>
                </a:lnTo>
                <a:lnTo>
                  <a:pt x="37" y="13"/>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70" name="Freeform 267"/>
          <p:cNvSpPr>
            <a:spLocks/>
          </p:cNvSpPr>
          <p:nvPr/>
        </p:nvSpPr>
        <p:spPr bwMode="auto">
          <a:xfrm>
            <a:off x="4281488" y="3457575"/>
            <a:ext cx="250825" cy="295275"/>
          </a:xfrm>
          <a:custGeom>
            <a:avLst/>
            <a:gdLst>
              <a:gd name="T0" fmla="*/ 165 w 162"/>
              <a:gd name="T1" fmla="*/ 172 h 149"/>
              <a:gd name="T2" fmla="*/ 149 w 162"/>
              <a:gd name="T3" fmla="*/ 172 h 149"/>
              <a:gd name="T4" fmla="*/ 149 w 162"/>
              <a:gd name="T5" fmla="*/ 191 h 149"/>
              <a:gd name="T6" fmla="*/ 135 w 162"/>
              <a:gd name="T7" fmla="*/ 191 h 149"/>
              <a:gd name="T8" fmla="*/ 119 w 162"/>
              <a:gd name="T9" fmla="*/ 191 h 149"/>
              <a:gd name="T10" fmla="*/ 119 w 162"/>
              <a:gd name="T11" fmla="*/ 229 h 149"/>
              <a:gd name="T12" fmla="*/ 75 w 162"/>
              <a:gd name="T13" fmla="*/ 191 h 149"/>
              <a:gd name="T14" fmla="*/ 75 w 162"/>
              <a:gd name="T15" fmla="*/ 172 h 149"/>
              <a:gd name="T16" fmla="*/ 30 w 162"/>
              <a:gd name="T17" fmla="*/ 172 h 149"/>
              <a:gd name="T18" fmla="*/ 16 w 162"/>
              <a:gd name="T19" fmla="*/ 152 h 149"/>
              <a:gd name="T20" fmla="*/ 30 w 162"/>
              <a:gd name="T21" fmla="*/ 152 h 149"/>
              <a:gd name="T22" fmla="*/ 45 w 162"/>
              <a:gd name="T23" fmla="*/ 95 h 149"/>
              <a:gd name="T24" fmla="*/ 30 w 162"/>
              <a:gd name="T25" fmla="*/ 95 h 149"/>
              <a:gd name="T26" fmla="*/ 16 w 162"/>
              <a:gd name="T27" fmla="*/ 77 h 149"/>
              <a:gd name="T28" fmla="*/ 0 w 162"/>
              <a:gd name="T29" fmla="*/ 57 h 149"/>
              <a:gd name="T30" fmla="*/ 0 w 162"/>
              <a:gd name="T31" fmla="*/ 38 h 149"/>
              <a:gd name="T32" fmla="*/ 16 w 162"/>
              <a:gd name="T33" fmla="*/ 38 h 149"/>
              <a:gd name="T34" fmla="*/ 30 w 162"/>
              <a:gd name="T35" fmla="*/ 38 h 149"/>
              <a:gd name="T36" fmla="*/ 60 w 162"/>
              <a:gd name="T37" fmla="*/ 18 h 149"/>
              <a:gd name="T38" fmla="*/ 75 w 162"/>
              <a:gd name="T39" fmla="*/ 18 h 149"/>
              <a:gd name="T40" fmla="*/ 105 w 162"/>
              <a:gd name="T41" fmla="*/ 0 h 149"/>
              <a:gd name="T42" fmla="*/ 135 w 162"/>
              <a:gd name="T43" fmla="*/ 18 h 149"/>
              <a:gd name="T44" fmla="*/ 165 w 162"/>
              <a:gd name="T45" fmla="*/ 38 h 149"/>
              <a:gd name="T46" fmla="*/ 179 w 162"/>
              <a:gd name="T47" fmla="*/ 38 h 149"/>
              <a:gd name="T48" fmla="*/ 195 w 162"/>
              <a:gd name="T49" fmla="*/ 38 h 149"/>
              <a:gd name="T50" fmla="*/ 195 w 162"/>
              <a:gd name="T51" fmla="*/ 38 h 149"/>
              <a:gd name="T52" fmla="*/ 195 w 162"/>
              <a:gd name="T53" fmla="*/ 57 h 149"/>
              <a:gd name="T54" fmla="*/ 195 w 162"/>
              <a:gd name="T55" fmla="*/ 77 h 149"/>
              <a:gd name="T56" fmla="*/ 179 w 162"/>
              <a:gd name="T57" fmla="*/ 95 h 149"/>
              <a:gd name="T58" fmla="*/ 179 w 162"/>
              <a:gd name="T59" fmla="*/ 95 h 149"/>
              <a:gd name="T60" fmla="*/ 179 w 162"/>
              <a:gd name="T61" fmla="*/ 134 h 149"/>
              <a:gd name="T62" fmla="*/ 179 w 162"/>
              <a:gd name="T63" fmla="*/ 134 h 149"/>
              <a:gd name="T64" fmla="*/ 165 w 162"/>
              <a:gd name="T65" fmla="*/ 152 h 149"/>
              <a:gd name="T66" fmla="*/ 165 w 162"/>
              <a:gd name="T67" fmla="*/ 172 h 1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2"/>
              <a:gd name="T103" fmla="*/ 0 h 149"/>
              <a:gd name="T104" fmla="*/ 162 w 162"/>
              <a:gd name="T105" fmla="*/ 149 h 1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2" h="149">
                <a:moveTo>
                  <a:pt x="137" y="112"/>
                </a:moveTo>
                <a:lnTo>
                  <a:pt x="124" y="112"/>
                </a:lnTo>
                <a:lnTo>
                  <a:pt x="124" y="124"/>
                </a:lnTo>
                <a:lnTo>
                  <a:pt x="112" y="124"/>
                </a:lnTo>
                <a:lnTo>
                  <a:pt x="99" y="124"/>
                </a:lnTo>
                <a:lnTo>
                  <a:pt x="99" y="149"/>
                </a:lnTo>
                <a:lnTo>
                  <a:pt x="62" y="124"/>
                </a:lnTo>
                <a:lnTo>
                  <a:pt x="62" y="112"/>
                </a:lnTo>
                <a:lnTo>
                  <a:pt x="25" y="112"/>
                </a:lnTo>
                <a:lnTo>
                  <a:pt x="13" y="99"/>
                </a:lnTo>
                <a:lnTo>
                  <a:pt x="25" y="99"/>
                </a:lnTo>
                <a:lnTo>
                  <a:pt x="37" y="62"/>
                </a:lnTo>
                <a:lnTo>
                  <a:pt x="25" y="62"/>
                </a:lnTo>
                <a:lnTo>
                  <a:pt x="13" y="50"/>
                </a:lnTo>
                <a:lnTo>
                  <a:pt x="0" y="37"/>
                </a:lnTo>
                <a:lnTo>
                  <a:pt x="0" y="25"/>
                </a:lnTo>
                <a:lnTo>
                  <a:pt x="13" y="25"/>
                </a:lnTo>
                <a:lnTo>
                  <a:pt x="25" y="25"/>
                </a:lnTo>
                <a:lnTo>
                  <a:pt x="50" y="12"/>
                </a:lnTo>
                <a:lnTo>
                  <a:pt x="62" y="12"/>
                </a:lnTo>
                <a:lnTo>
                  <a:pt x="87" y="0"/>
                </a:lnTo>
                <a:lnTo>
                  <a:pt x="112" y="12"/>
                </a:lnTo>
                <a:lnTo>
                  <a:pt x="137" y="25"/>
                </a:lnTo>
                <a:lnTo>
                  <a:pt x="149" y="25"/>
                </a:lnTo>
                <a:lnTo>
                  <a:pt x="162" y="25"/>
                </a:lnTo>
                <a:lnTo>
                  <a:pt x="162" y="37"/>
                </a:lnTo>
                <a:lnTo>
                  <a:pt x="162" y="50"/>
                </a:lnTo>
                <a:lnTo>
                  <a:pt x="149" y="62"/>
                </a:lnTo>
                <a:lnTo>
                  <a:pt x="149" y="87"/>
                </a:lnTo>
                <a:lnTo>
                  <a:pt x="137" y="99"/>
                </a:lnTo>
                <a:lnTo>
                  <a:pt x="137" y="112"/>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71" name="Freeform 268"/>
          <p:cNvSpPr>
            <a:spLocks/>
          </p:cNvSpPr>
          <p:nvPr/>
        </p:nvSpPr>
        <p:spPr bwMode="auto">
          <a:xfrm>
            <a:off x="4184650" y="3654425"/>
            <a:ext cx="249238" cy="271463"/>
          </a:xfrm>
          <a:custGeom>
            <a:avLst/>
            <a:gdLst>
              <a:gd name="T0" fmla="*/ 90 w 161"/>
              <a:gd name="T1" fmla="*/ 0 h 137"/>
              <a:gd name="T2" fmla="*/ 90 w 161"/>
              <a:gd name="T3" fmla="*/ 0 h 137"/>
              <a:gd name="T4" fmla="*/ 74 w 161"/>
              <a:gd name="T5" fmla="*/ 0 h 137"/>
              <a:gd name="T6" fmla="*/ 44 w 161"/>
              <a:gd name="T7" fmla="*/ 0 h 137"/>
              <a:gd name="T8" fmla="*/ 30 w 161"/>
              <a:gd name="T9" fmla="*/ 0 h 137"/>
              <a:gd name="T10" fmla="*/ 16 w 161"/>
              <a:gd name="T11" fmla="*/ 0 h 137"/>
              <a:gd name="T12" fmla="*/ 0 w 161"/>
              <a:gd name="T13" fmla="*/ 0 h 137"/>
              <a:gd name="T14" fmla="*/ 0 w 161"/>
              <a:gd name="T15" fmla="*/ 38 h 137"/>
              <a:gd name="T16" fmla="*/ 16 w 161"/>
              <a:gd name="T17" fmla="*/ 38 h 137"/>
              <a:gd name="T18" fmla="*/ 30 w 161"/>
              <a:gd name="T19" fmla="*/ 38 h 137"/>
              <a:gd name="T20" fmla="*/ 44 w 161"/>
              <a:gd name="T21" fmla="*/ 58 h 137"/>
              <a:gd name="T22" fmla="*/ 30 w 161"/>
              <a:gd name="T23" fmla="*/ 77 h 137"/>
              <a:gd name="T24" fmla="*/ 30 w 161"/>
              <a:gd name="T25" fmla="*/ 115 h 137"/>
              <a:gd name="T26" fmla="*/ 16 w 161"/>
              <a:gd name="T27" fmla="*/ 133 h 137"/>
              <a:gd name="T28" fmla="*/ 30 w 161"/>
              <a:gd name="T29" fmla="*/ 153 h 137"/>
              <a:gd name="T30" fmla="*/ 30 w 161"/>
              <a:gd name="T31" fmla="*/ 172 h 137"/>
              <a:gd name="T32" fmla="*/ 44 w 161"/>
              <a:gd name="T33" fmla="*/ 210 h 137"/>
              <a:gd name="T34" fmla="*/ 60 w 161"/>
              <a:gd name="T35" fmla="*/ 192 h 137"/>
              <a:gd name="T36" fmla="*/ 90 w 161"/>
              <a:gd name="T37" fmla="*/ 192 h 137"/>
              <a:gd name="T38" fmla="*/ 119 w 161"/>
              <a:gd name="T39" fmla="*/ 192 h 137"/>
              <a:gd name="T40" fmla="*/ 119 w 161"/>
              <a:gd name="T41" fmla="*/ 192 h 137"/>
              <a:gd name="T42" fmla="*/ 134 w 161"/>
              <a:gd name="T43" fmla="*/ 133 h 137"/>
              <a:gd name="T44" fmla="*/ 164 w 161"/>
              <a:gd name="T45" fmla="*/ 95 h 137"/>
              <a:gd name="T46" fmla="*/ 193 w 161"/>
              <a:gd name="T47" fmla="*/ 77 h 137"/>
              <a:gd name="T48" fmla="*/ 149 w 161"/>
              <a:gd name="T49" fmla="*/ 20 h 137"/>
              <a:gd name="T50" fmla="*/ 134 w 161"/>
              <a:gd name="T51" fmla="*/ 20 h 137"/>
              <a:gd name="T52" fmla="*/ 104 w 161"/>
              <a:gd name="T53" fmla="*/ 20 h 137"/>
              <a:gd name="T54" fmla="*/ 90 w 161"/>
              <a:gd name="T55" fmla="*/ 0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1"/>
              <a:gd name="T85" fmla="*/ 0 h 137"/>
              <a:gd name="T86" fmla="*/ 161 w 161"/>
              <a:gd name="T87" fmla="*/ 137 h 1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1" h="137">
                <a:moveTo>
                  <a:pt x="75" y="0"/>
                </a:moveTo>
                <a:lnTo>
                  <a:pt x="75" y="0"/>
                </a:lnTo>
                <a:lnTo>
                  <a:pt x="62" y="0"/>
                </a:lnTo>
                <a:lnTo>
                  <a:pt x="37" y="0"/>
                </a:lnTo>
                <a:lnTo>
                  <a:pt x="25" y="0"/>
                </a:lnTo>
                <a:lnTo>
                  <a:pt x="13" y="0"/>
                </a:lnTo>
                <a:lnTo>
                  <a:pt x="0" y="0"/>
                </a:lnTo>
                <a:lnTo>
                  <a:pt x="0" y="25"/>
                </a:lnTo>
                <a:lnTo>
                  <a:pt x="13" y="25"/>
                </a:lnTo>
                <a:lnTo>
                  <a:pt x="25" y="25"/>
                </a:lnTo>
                <a:lnTo>
                  <a:pt x="37" y="38"/>
                </a:lnTo>
                <a:lnTo>
                  <a:pt x="25" y="50"/>
                </a:lnTo>
                <a:lnTo>
                  <a:pt x="25" y="75"/>
                </a:lnTo>
                <a:lnTo>
                  <a:pt x="13" y="87"/>
                </a:lnTo>
                <a:lnTo>
                  <a:pt x="25" y="100"/>
                </a:lnTo>
                <a:lnTo>
                  <a:pt x="25" y="112"/>
                </a:lnTo>
                <a:lnTo>
                  <a:pt x="37" y="137"/>
                </a:lnTo>
                <a:lnTo>
                  <a:pt x="50" y="125"/>
                </a:lnTo>
                <a:lnTo>
                  <a:pt x="75" y="125"/>
                </a:lnTo>
                <a:lnTo>
                  <a:pt x="99" y="125"/>
                </a:lnTo>
                <a:lnTo>
                  <a:pt x="112" y="87"/>
                </a:lnTo>
                <a:lnTo>
                  <a:pt x="137" y="62"/>
                </a:lnTo>
                <a:lnTo>
                  <a:pt x="161" y="50"/>
                </a:lnTo>
                <a:lnTo>
                  <a:pt x="124" y="13"/>
                </a:lnTo>
                <a:lnTo>
                  <a:pt x="112" y="13"/>
                </a:lnTo>
                <a:lnTo>
                  <a:pt x="87" y="13"/>
                </a:lnTo>
                <a:lnTo>
                  <a:pt x="75" y="0"/>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72" name="Freeform 269"/>
          <p:cNvSpPr>
            <a:spLocks/>
          </p:cNvSpPr>
          <p:nvPr/>
        </p:nvSpPr>
        <p:spPr bwMode="auto">
          <a:xfrm>
            <a:off x="4167188" y="3703638"/>
            <a:ext cx="74612" cy="173037"/>
          </a:xfrm>
          <a:custGeom>
            <a:avLst/>
            <a:gdLst>
              <a:gd name="T0" fmla="*/ 14 w 49"/>
              <a:gd name="T1" fmla="*/ 0 h 87"/>
              <a:gd name="T2" fmla="*/ 14 w 49"/>
              <a:gd name="T3" fmla="*/ 39 h 87"/>
              <a:gd name="T4" fmla="*/ 0 w 49"/>
              <a:gd name="T5" fmla="*/ 57 h 87"/>
              <a:gd name="T6" fmla="*/ 0 w 49"/>
              <a:gd name="T7" fmla="*/ 95 h 87"/>
              <a:gd name="T8" fmla="*/ 0 w 49"/>
              <a:gd name="T9" fmla="*/ 95 h 87"/>
              <a:gd name="T10" fmla="*/ 0 w 49"/>
              <a:gd name="T11" fmla="*/ 134 h 87"/>
              <a:gd name="T12" fmla="*/ 30 w 49"/>
              <a:gd name="T13" fmla="*/ 134 h 87"/>
              <a:gd name="T14" fmla="*/ 44 w 49"/>
              <a:gd name="T15" fmla="*/ 134 h 87"/>
              <a:gd name="T16" fmla="*/ 44 w 49"/>
              <a:gd name="T17" fmla="*/ 116 h 87"/>
              <a:gd name="T18" fmla="*/ 30 w 49"/>
              <a:gd name="T19" fmla="*/ 95 h 87"/>
              <a:gd name="T20" fmla="*/ 44 w 49"/>
              <a:gd name="T21" fmla="*/ 77 h 87"/>
              <a:gd name="T22" fmla="*/ 44 w 49"/>
              <a:gd name="T23" fmla="*/ 39 h 87"/>
              <a:gd name="T24" fmla="*/ 44 w 49"/>
              <a:gd name="T25" fmla="*/ 39 h 87"/>
              <a:gd name="T26" fmla="*/ 58 w 49"/>
              <a:gd name="T27" fmla="*/ 20 h 87"/>
              <a:gd name="T28" fmla="*/ 44 w 49"/>
              <a:gd name="T29" fmla="*/ 0 h 87"/>
              <a:gd name="T30" fmla="*/ 30 w 49"/>
              <a:gd name="T31" fmla="*/ 0 h 87"/>
              <a:gd name="T32" fmla="*/ 14 w 49"/>
              <a:gd name="T33" fmla="*/ 0 h 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87"/>
              <a:gd name="T53" fmla="*/ 49 w 49"/>
              <a:gd name="T54" fmla="*/ 87 h 8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87">
                <a:moveTo>
                  <a:pt x="12" y="0"/>
                </a:moveTo>
                <a:lnTo>
                  <a:pt x="12" y="25"/>
                </a:lnTo>
                <a:lnTo>
                  <a:pt x="0" y="37"/>
                </a:lnTo>
                <a:lnTo>
                  <a:pt x="0" y="62"/>
                </a:lnTo>
                <a:lnTo>
                  <a:pt x="0" y="87"/>
                </a:lnTo>
                <a:lnTo>
                  <a:pt x="25" y="87"/>
                </a:lnTo>
                <a:lnTo>
                  <a:pt x="37" y="87"/>
                </a:lnTo>
                <a:lnTo>
                  <a:pt x="37" y="75"/>
                </a:lnTo>
                <a:lnTo>
                  <a:pt x="25" y="62"/>
                </a:lnTo>
                <a:lnTo>
                  <a:pt x="37" y="50"/>
                </a:lnTo>
                <a:lnTo>
                  <a:pt x="37" y="25"/>
                </a:lnTo>
                <a:lnTo>
                  <a:pt x="49" y="13"/>
                </a:lnTo>
                <a:lnTo>
                  <a:pt x="37" y="0"/>
                </a:lnTo>
                <a:lnTo>
                  <a:pt x="25" y="0"/>
                </a:lnTo>
                <a:lnTo>
                  <a:pt x="12" y="0"/>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73" name="Freeform 270"/>
          <p:cNvSpPr>
            <a:spLocks/>
          </p:cNvSpPr>
          <p:nvPr/>
        </p:nvSpPr>
        <p:spPr bwMode="auto">
          <a:xfrm>
            <a:off x="4397375" y="3776663"/>
            <a:ext cx="19050" cy="49212"/>
          </a:xfrm>
          <a:custGeom>
            <a:avLst/>
            <a:gdLst>
              <a:gd name="T0" fmla="*/ 15 w 12"/>
              <a:gd name="T1" fmla="*/ 0 h 25"/>
              <a:gd name="T2" fmla="*/ 0 w 12"/>
              <a:gd name="T3" fmla="*/ 20 h 25"/>
              <a:gd name="T4" fmla="*/ 15 w 12"/>
              <a:gd name="T5" fmla="*/ 38 h 25"/>
              <a:gd name="T6" fmla="*/ 15 w 12"/>
              <a:gd name="T7" fmla="*/ 20 h 25"/>
              <a:gd name="T8" fmla="*/ 15 w 12"/>
              <a:gd name="T9" fmla="*/ 0 h 25"/>
              <a:gd name="T10" fmla="*/ 0 60000 65536"/>
              <a:gd name="T11" fmla="*/ 0 60000 65536"/>
              <a:gd name="T12" fmla="*/ 0 60000 65536"/>
              <a:gd name="T13" fmla="*/ 0 60000 65536"/>
              <a:gd name="T14" fmla="*/ 0 60000 65536"/>
              <a:gd name="T15" fmla="*/ 0 w 12"/>
              <a:gd name="T16" fmla="*/ 0 h 25"/>
              <a:gd name="T17" fmla="*/ 12 w 12"/>
              <a:gd name="T18" fmla="*/ 25 h 25"/>
            </a:gdLst>
            <a:ahLst/>
            <a:cxnLst>
              <a:cxn ang="T10">
                <a:pos x="T0" y="T1"/>
              </a:cxn>
              <a:cxn ang="T11">
                <a:pos x="T2" y="T3"/>
              </a:cxn>
              <a:cxn ang="T12">
                <a:pos x="T4" y="T5"/>
              </a:cxn>
              <a:cxn ang="T13">
                <a:pos x="T6" y="T7"/>
              </a:cxn>
              <a:cxn ang="T14">
                <a:pos x="T8" y="T9"/>
              </a:cxn>
            </a:cxnLst>
            <a:rect l="T15" t="T16" r="T17" b="T18"/>
            <a:pathLst>
              <a:path w="12" h="25">
                <a:moveTo>
                  <a:pt x="12" y="0"/>
                </a:moveTo>
                <a:lnTo>
                  <a:pt x="0" y="13"/>
                </a:lnTo>
                <a:lnTo>
                  <a:pt x="12" y="25"/>
                </a:lnTo>
                <a:lnTo>
                  <a:pt x="12" y="13"/>
                </a:lnTo>
                <a:lnTo>
                  <a:pt x="12" y="0"/>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74" name="Freeform 271"/>
          <p:cNvSpPr>
            <a:spLocks/>
          </p:cNvSpPr>
          <p:nvPr/>
        </p:nvSpPr>
        <p:spPr bwMode="auto">
          <a:xfrm>
            <a:off x="4532313" y="3703638"/>
            <a:ext cx="36512" cy="49212"/>
          </a:xfrm>
          <a:custGeom>
            <a:avLst/>
            <a:gdLst>
              <a:gd name="T0" fmla="*/ 29 w 24"/>
              <a:gd name="T1" fmla="*/ 0 h 25"/>
              <a:gd name="T2" fmla="*/ 0 w 24"/>
              <a:gd name="T3" fmla="*/ 20 h 25"/>
              <a:gd name="T4" fmla="*/ 15 w 24"/>
              <a:gd name="T5" fmla="*/ 38 h 25"/>
              <a:gd name="T6" fmla="*/ 29 w 24"/>
              <a:gd name="T7" fmla="*/ 38 h 25"/>
              <a:gd name="T8" fmla="*/ 29 w 24"/>
              <a:gd name="T9" fmla="*/ 20 h 25"/>
              <a:gd name="T10" fmla="*/ 29 w 24"/>
              <a:gd name="T11" fmla="*/ 0 h 25"/>
              <a:gd name="T12" fmla="*/ 29 w 24"/>
              <a:gd name="T13" fmla="*/ 0 h 25"/>
              <a:gd name="T14" fmla="*/ 0 60000 65536"/>
              <a:gd name="T15" fmla="*/ 0 60000 65536"/>
              <a:gd name="T16" fmla="*/ 0 60000 65536"/>
              <a:gd name="T17" fmla="*/ 0 60000 65536"/>
              <a:gd name="T18" fmla="*/ 0 60000 65536"/>
              <a:gd name="T19" fmla="*/ 0 60000 65536"/>
              <a:gd name="T20" fmla="*/ 0 60000 65536"/>
              <a:gd name="T21" fmla="*/ 0 w 24"/>
              <a:gd name="T22" fmla="*/ 0 h 25"/>
              <a:gd name="T23" fmla="*/ 24 w 24"/>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5">
                <a:moveTo>
                  <a:pt x="24" y="0"/>
                </a:moveTo>
                <a:lnTo>
                  <a:pt x="0" y="13"/>
                </a:lnTo>
                <a:lnTo>
                  <a:pt x="12" y="25"/>
                </a:lnTo>
                <a:lnTo>
                  <a:pt x="24" y="25"/>
                </a:lnTo>
                <a:lnTo>
                  <a:pt x="24" y="13"/>
                </a:lnTo>
                <a:lnTo>
                  <a:pt x="24" y="0"/>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75" name="Freeform 272"/>
          <p:cNvSpPr>
            <a:spLocks/>
          </p:cNvSpPr>
          <p:nvPr/>
        </p:nvSpPr>
        <p:spPr bwMode="auto">
          <a:xfrm>
            <a:off x="4513263" y="3752850"/>
            <a:ext cx="55562" cy="73025"/>
          </a:xfrm>
          <a:custGeom>
            <a:avLst/>
            <a:gdLst>
              <a:gd name="T0" fmla="*/ 30 w 37"/>
              <a:gd name="T1" fmla="*/ 18 h 37"/>
              <a:gd name="T2" fmla="*/ 15 w 37"/>
              <a:gd name="T3" fmla="*/ 18 h 37"/>
              <a:gd name="T4" fmla="*/ 0 w 37"/>
              <a:gd name="T5" fmla="*/ 39 h 37"/>
              <a:gd name="T6" fmla="*/ 0 w 37"/>
              <a:gd name="T7" fmla="*/ 57 h 37"/>
              <a:gd name="T8" fmla="*/ 15 w 37"/>
              <a:gd name="T9" fmla="*/ 57 h 37"/>
              <a:gd name="T10" fmla="*/ 30 w 37"/>
              <a:gd name="T11" fmla="*/ 57 h 37"/>
              <a:gd name="T12" fmla="*/ 44 w 37"/>
              <a:gd name="T13" fmla="*/ 39 h 37"/>
              <a:gd name="T14" fmla="*/ 30 w 37"/>
              <a:gd name="T15" fmla="*/ 39 h 37"/>
              <a:gd name="T16" fmla="*/ 44 w 37"/>
              <a:gd name="T17" fmla="*/ 0 h 37"/>
              <a:gd name="T18" fmla="*/ 44 w 37"/>
              <a:gd name="T19" fmla="*/ 0 h 37"/>
              <a:gd name="T20" fmla="*/ 30 w 37"/>
              <a:gd name="T21" fmla="*/ 18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37"/>
              <a:gd name="T35" fmla="*/ 37 w 37"/>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37">
                <a:moveTo>
                  <a:pt x="25" y="12"/>
                </a:moveTo>
                <a:lnTo>
                  <a:pt x="13" y="12"/>
                </a:lnTo>
                <a:lnTo>
                  <a:pt x="0" y="25"/>
                </a:lnTo>
                <a:lnTo>
                  <a:pt x="0" y="37"/>
                </a:lnTo>
                <a:lnTo>
                  <a:pt x="13" y="37"/>
                </a:lnTo>
                <a:lnTo>
                  <a:pt x="25" y="37"/>
                </a:lnTo>
                <a:lnTo>
                  <a:pt x="37" y="25"/>
                </a:lnTo>
                <a:lnTo>
                  <a:pt x="25" y="25"/>
                </a:lnTo>
                <a:lnTo>
                  <a:pt x="37" y="0"/>
                </a:lnTo>
                <a:lnTo>
                  <a:pt x="25" y="12"/>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76" name="Freeform 273"/>
          <p:cNvSpPr>
            <a:spLocks/>
          </p:cNvSpPr>
          <p:nvPr/>
        </p:nvSpPr>
        <p:spPr bwMode="auto">
          <a:xfrm>
            <a:off x="4494213" y="3481388"/>
            <a:ext cx="19050" cy="25400"/>
          </a:xfrm>
          <a:custGeom>
            <a:avLst/>
            <a:gdLst>
              <a:gd name="T0" fmla="*/ 15 w 12"/>
              <a:gd name="T1" fmla="*/ 0 h 13"/>
              <a:gd name="T2" fmla="*/ 15 w 12"/>
              <a:gd name="T3" fmla="*/ 0 h 13"/>
              <a:gd name="T4" fmla="*/ 0 w 12"/>
              <a:gd name="T5" fmla="*/ 19 h 13"/>
              <a:gd name="T6" fmla="*/ 15 w 12"/>
              <a:gd name="T7" fmla="*/ 19 h 13"/>
              <a:gd name="T8" fmla="*/ 15 w 12"/>
              <a:gd name="T9" fmla="*/ 19 h 13"/>
              <a:gd name="T10" fmla="*/ 15 w 12"/>
              <a:gd name="T11" fmla="*/ 0 h 13"/>
              <a:gd name="T12" fmla="*/ 15 w 12"/>
              <a:gd name="T13" fmla="*/ 0 h 13"/>
              <a:gd name="T14" fmla="*/ 0 60000 65536"/>
              <a:gd name="T15" fmla="*/ 0 60000 65536"/>
              <a:gd name="T16" fmla="*/ 0 60000 65536"/>
              <a:gd name="T17" fmla="*/ 0 60000 65536"/>
              <a:gd name="T18" fmla="*/ 0 60000 65536"/>
              <a:gd name="T19" fmla="*/ 0 60000 65536"/>
              <a:gd name="T20" fmla="*/ 0 60000 65536"/>
              <a:gd name="T21" fmla="*/ 0 w 12"/>
              <a:gd name="T22" fmla="*/ 0 h 13"/>
              <a:gd name="T23" fmla="*/ 12 w 1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3">
                <a:moveTo>
                  <a:pt x="12" y="0"/>
                </a:moveTo>
                <a:lnTo>
                  <a:pt x="12" y="0"/>
                </a:lnTo>
                <a:lnTo>
                  <a:pt x="0" y="13"/>
                </a:lnTo>
                <a:lnTo>
                  <a:pt x="12" y="13"/>
                </a:lnTo>
                <a:lnTo>
                  <a:pt x="12" y="0"/>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77" name="Freeform 274"/>
          <p:cNvSpPr>
            <a:spLocks/>
          </p:cNvSpPr>
          <p:nvPr/>
        </p:nvSpPr>
        <p:spPr bwMode="auto">
          <a:xfrm>
            <a:off x="4513263" y="3335338"/>
            <a:ext cx="173037" cy="246062"/>
          </a:xfrm>
          <a:custGeom>
            <a:avLst/>
            <a:gdLst>
              <a:gd name="T0" fmla="*/ 0 w 112"/>
              <a:gd name="T1" fmla="*/ 96 h 124"/>
              <a:gd name="T2" fmla="*/ 0 w 112"/>
              <a:gd name="T3" fmla="*/ 114 h 124"/>
              <a:gd name="T4" fmla="*/ 0 w 112"/>
              <a:gd name="T5" fmla="*/ 114 h 124"/>
              <a:gd name="T6" fmla="*/ 0 w 112"/>
              <a:gd name="T7" fmla="*/ 134 h 124"/>
              <a:gd name="T8" fmla="*/ 16 w 112"/>
              <a:gd name="T9" fmla="*/ 134 h 124"/>
              <a:gd name="T10" fmla="*/ 16 w 112"/>
              <a:gd name="T11" fmla="*/ 173 h 124"/>
              <a:gd name="T12" fmla="*/ 30 w 112"/>
              <a:gd name="T13" fmla="*/ 173 h 124"/>
              <a:gd name="T14" fmla="*/ 45 w 112"/>
              <a:gd name="T15" fmla="*/ 191 h 124"/>
              <a:gd name="T16" fmla="*/ 60 w 112"/>
              <a:gd name="T17" fmla="*/ 173 h 124"/>
              <a:gd name="T18" fmla="*/ 75 w 112"/>
              <a:gd name="T19" fmla="*/ 173 h 124"/>
              <a:gd name="T20" fmla="*/ 90 w 112"/>
              <a:gd name="T21" fmla="*/ 173 h 124"/>
              <a:gd name="T22" fmla="*/ 105 w 112"/>
              <a:gd name="T23" fmla="*/ 173 h 124"/>
              <a:gd name="T24" fmla="*/ 105 w 112"/>
              <a:gd name="T25" fmla="*/ 152 h 124"/>
              <a:gd name="T26" fmla="*/ 119 w 112"/>
              <a:gd name="T27" fmla="*/ 152 h 124"/>
              <a:gd name="T28" fmla="*/ 119 w 112"/>
              <a:gd name="T29" fmla="*/ 134 h 124"/>
              <a:gd name="T30" fmla="*/ 105 w 112"/>
              <a:gd name="T31" fmla="*/ 114 h 124"/>
              <a:gd name="T32" fmla="*/ 105 w 112"/>
              <a:gd name="T33" fmla="*/ 114 h 124"/>
              <a:gd name="T34" fmla="*/ 135 w 112"/>
              <a:gd name="T35" fmla="*/ 96 h 124"/>
              <a:gd name="T36" fmla="*/ 135 w 112"/>
              <a:gd name="T37" fmla="*/ 96 h 124"/>
              <a:gd name="T38" fmla="*/ 135 w 112"/>
              <a:gd name="T39" fmla="*/ 57 h 124"/>
              <a:gd name="T40" fmla="*/ 119 w 112"/>
              <a:gd name="T41" fmla="*/ 57 h 124"/>
              <a:gd name="T42" fmla="*/ 135 w 112"/>
              <a:gd name="T43" fmla="*/ 39 h 124"/>
              <a:gd name="T44" fmla="*/ 135 w 112"/>
              <a:gd name="T45" fmla="*/ 18 h 124"/>
              <a:gd name="T46" fmla="*/ 105 w 112"/>
              <a:gd name="T47" fmla="*/ 18 h 124"/>
              <a:gd name="T48" fmla="*/ 75 w 112"/>
              <a:gd name="T49" fmla="*/ 18 h 124"/>
              <a:gd name="T50" fmla="*/ 60 w 112"/>
              <a:gd name="T51" fmla="*/ 0 h 124"/>
              <a:gd name="T52" fmla="*/ 45 w 112"/>
              <a:gd name="T53" fmla="*/ 0 h 124"/>
              <a:gd name="T54" fmla="*/ 45 w 112"/>
              <a:gd name="T55" fmla="*/ 18 h 124"/>
              <a:gd name="T56" fmla="*/ 30 w 112"/>
              <a:gd name="T57" fmla="*/ 18 h 124"/>
              <a:gd name="T58" fmla="*/ 16 w 112"/>
              <a:gd name="T59" fmla="*/ 39 h 124"/>
              <a:gd name="T60" fmla="*/ 30 w 112"/>
              <a:gd name="T61" fmla="*/ 57 h 124"/>
              <a:gd name="T62" fmla="*/ 16 w 112"/>
              <a:gd name="T63" fmla="*/ 57 h 124"/>
              <a:gd name="T64" fmla="*/ 16 w 112"/>
              <a:gd name="T65" fmla="*/ 75 h 124"/>
              <a:gd name="T66" fmla="*/ 16 w 112"/>
              <a:gd name="T67" fmla="*/ 96 h 124"/>
              <a:gd name="T68" fmla="*/ 16 w 112"/>
              <a:gd name="T69" fmla="*/ 96 h 124"/>
              <a:gd name="T70" fmla="*/ 0 w 112"/>
              <a:gd name="T71" fmla="*/ 96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2"/>
              <a:gd name="T109" fmla="*/ 0 h 124"/>
              <a:gd name="T110" fmla="*/ 112 w 112"/>
              <a:gd name="T111" fmla="*/ 124 h 1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2" h="124">
                <a:moveTo>
                  <a:pt x="0" y="62"/>
                </a:moveTo>
                <a:lnTo>
                  <a:pt x="0" y="74"/>
                </a:lnTo>
                <a:lnTo>
                  <a:pt x="0" y="87"/>
                </a:lnTo>
                <a:lnTo>
                  <a:pt x="13" y="87"/>
                </a:lnTo>
                <a:lnTo>
                  <a:pt x="13" y="112"/>
                </a:lnTo>
                <a:lnTo>
                  <a:pt x="25" y="112"/>
                </a:lnTo>
                <a:lnTo>
                  <a:pt x="37" y="124"/>
                </a:lnTo>
                <a:lnTo>
                  <a:pt x="50" y="112"/>
                </a:lnTo>
                <a:lnTo>
                  <a:pt x="62" y="112"/>
                </a:lnTo>
                <a:lnTo>
                  <a:pt x="75" y="112"/>
                </a:lnTo>
                <a:lnTo>
                  <a:pt x="87" y="112"/>
                </a:lnTo>
                <a:lnTo>
                  <a:pt x="87" y="99"/>
                </a:lnTo>
                <a:lnTo>
                  <a:pt x="99" y="99"/>
                </a:lnTo>
                <a:lnTo>
                  <a:pt x="99" y="87"/>
                </a:lnTo>
                <a:lnTo>
                  <a:pt x="87" y="74"/>
                </a:lnTo>
                <a:lnTo>
                  <a:pt x="112" y="62"/>
                </a:lnTo>
                <a:lnTo>
                  <a:pt x="112" y="37"/>
                </a:lnTo>
                <a:lnTo>
                  <a:pt x="99" y="37"/>
                </a:lnTo>
                <a:lnTo>
                  <a:pt x="112" y="25"/>
                </a:lnTo>
                <a:lnTo>
                  <a:pt x="112" y="12"/>
                </a:lnTo>
                <a:lnTo>
                  <a:pt x="87" y="12"/>
                </a:lnTo>
                <a:lnTo>
                  <a:pt x="62" y="12"/>
                </a:lnTo>
                <a:lnTo>
                  <a:pt x="50" y="0"/>
                </a:lnTo>
                <a:lnTo>
                  <a:pt x="37" y="0"/>
                </a:lnTo>
                <a:lnTo>
                  <a:pt x="37" y="12"/>
                </a:lnTo>
                <a:lnTo>
                  <a:pt x="25" y="12"/>
                </a:lnTo>
                <a:lnTo>
                  <a:pt x="13" y="25"/>
                </a:lnTo>
                <a:lnTo>
                  <a:pt x="25" y="37"/>
                </a:lnTo>
                <a:lnTo>
                  <a:pt x="13" y="37"/>
                </a:lnTo>
                <a:lnTo>
                  <a:pt x="13" y="49"/>
                </a:lnTo>
                <a:lnTo>
                  <a:pt x="13" y="62"/>
                </a:lnTo>
                <a:lnTo>
                  <a:pt x="0" y="62"/>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78" name="Freeform 275"/>
          <p:cNvSpPr>
            <a:spLocks/>
          </p:cNvSpPr>
          <p:nvPr/>
        </p:nvSpPr>
        <p:spPr bwMode="auto">
          <a:xfrm>
            <a:off x="4416425" y="3432175"/>
            <a:ext cx="96838" cy="74613"/>
          </a:xfrm>
          <a:custGeom>
            <a:avLst/>
            <a:gdLst>
              <a:gd name="T0" fmla="*/ 45 w 62"/>
              <a:gd name="T1" fmla="*/ 0 h 38"/>
              <a:gd name="T2" fmla="*/ 75 w 62"/>
              <a:gd name="T3" fmla="*/ 20 h 38"/>
              <a:gd name="T4" fmla="*/ 75 w 62"/>
              <a:gd name="T5" fmla="*/ 38 h 38"/>
              <a:gd name="T6" fmla="*/ 75 w 62"/>
              <a:gd name="T7" fmla="*/ 38 h 38"/>
              <a:gd name="T8" fmla="*/ 75 w 62"/>
              <a:gd name="T9" fmla="*/ 38 h 38"/>
              <a:gd name="T10" fmla="*/ 60 w 62"/>
              <a:gd name="T11" fmla="*/ 58 h 38"/>
              <a:gd name="T12" fmla="*/ 15 w 62"/>
              <a:gd name="T13" fmla="*/ 20 h 38"/>
              <a:gd name="T14" fmla="*/ 0 w 62"/>
              <a:gd name="T15" fmla="*/ 20 h 38"/>
              <a:gd name="T16" fmla="*/ 15 w 62"/>
              <a:gd name="T17" fmla="*/ 20 h 38"/>
              <a:gd name="T18" fmla="*/ 30 w 62"/>
              <a:gd name="T19" fmla="*/ 20 h 38"/>
              <a:gd name="T20" fmla="*/ 30 w 62"/>
              <a:gd name="T21" fmla="*/ 0 h 38"/>
              <a:gd name="T22" fmla="*/ 45 w 62"/>
              <a:gd name="T23" fmla="*/ 0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38"/>
              <a:gd name="T38" fmla="*/ 62 w 62"/>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38">
                <a:moveTo>
                  <a:pt x="37" y="0"/>
                </a:moveTo>
                <a:lnTo>
                  <a:pt x="62" y="13"/>
                </a:lnTo>
                <a:lnTo>
                  <a:pt x="62" y="25"/>
                </a:lnTo>
                <a:lnTo>
                  <a:pt x="50" y="38"/>
                </a:lnTo>
                <a:lnTo>
                  <a:pt x="12" y="13"/>
                </a:lnTo>
                <a:lnTo>
                  <a:pt x="0" y="13"/>
                </a:lnTo>
                <a:lnTo>
                  <a:pt x="12" y="13"/>
                </a:lnTo>
                <a:lnTo>
                  <a:pt x="25" y="13"/>
                </a:lnTo>
                <a:lnTo>
                  <a:pt x="25" y="0"/>
                </a:lnTo>
                <a:lnTo>
                  <a:pt x="37" y="0"/>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79" name="Freeform 276"/>
          <p:cNvSpPr>
            <a:spLocks/>
          </p:cNvSpPr>
          <p:nvPr/>
        </p:nvSpPr>
        <p:spPr bwMode="auto">
          <a:xfrm>
            <a:off x="4473575" y="3384550"/>
            <a:ext cx="77788" cy="73025"/>
          </a:xfrm>
          <a:custGeom>
            <a:avLst/>
            <a:gdLst>
              <a:gd name="T0" fmla="*/ 0 w 50"/>
              <a:gd name="T1" fmla="*/ 36 h 37"/>
              <a:gd name="T2" fmla="*/ 16 w 50"/>
              <a:gd name="T3" fmla="*/ 56 h 37"/>
              <a:gd name="T4" fmla="*/ 31 w 50"/>
              <a:gd name="T5" fmla="*/ 56 h 37"/>
              <a:gd name="T6" fmla="*/ 31 w 50"/>
              <a:gd name="T7" fmla="*/ 56 h 37"/>
              <a:gd name="T8" fmla="*/ 46 w 50"/>
              <a:gd name="T9" fmla="*/ 56 h 37"/>
              <a:gd name="T10" fmla="*/ 46 w 50"/>
              <a:gd name="T11" fmla="*/ 56 h 37"/>
              <a:gd name="T12" fmla="*/ 46 w 50"/>
              <a:gd name="T13" fmla="*/ 36 h 37"/>
              <a:gd name="T14" fmla="*/ 46 w 50"/>
              <a:gd name="T15" fmla="*/ 18 h 37"/>
              <a:gd name="T16" fmla="*/ 61 w 50"/>
              <a:gd name="T17" fmla="*/ 18 h 37"/>
              <a:gd name="T18" fmla="*/ 61 w 50"/>
              <a:gd name="T19" fmla="*/ 0 h 37"/>
              <a:gd name="T20" fmla="*/ 46 w 50"/>
              <a:gd name="T21" fmla="*/ 0 h 37"/>
              <a:gd name="T22" fmla="*/ 61 w 50"/>
              <a:gd name="T23" fmla="*/ 0 h 37"/>
              <a:gd name="T24" fmla="*/ 31 w 50"/>
              <a:gd name="T25" fmla="*/ 0 h 37"/>
              <a:gd name="T26" fmla="*/ 31 w 50"/>
              <a:gd name="T27" fmla="*/ 18 h 37"/>
              <a:gd name="T28" fmla="*/ 16 w 50"/>
              <a:gd name="T29" fmla="*/ 18 h 37"/>
              <a:gd name="T30" fmla="*/ 0 w 50"/>
              <a:gd name="T31" fmla="*/ 18 h 37"/>
              <a:gd name="T32" fmla="*/ 0 w 50"/>
              <a:gd name="T33" fmla="*/ 36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
              <a:gd name="T52" fmla="*/ 0 h 37"/>
              <a:gd name="T53" fmla="*/ 50 w 50"/>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 h="37">
                <a:moveTo>
                  <a:pt x="0" y="24"/>
                </a:moveTo>
                <a:lnTo>
                  <a:pt x="13" y="37"/>
                </a:lnTo>
                <a:lnTo>
                  <a:pt x="25" y="37"/>
                </a:lnTo>
                <a:lnTo>
                  <a:pt x="38" y="37"/>
                </a:lnTo>
                <a:lnTo>
                  <a:pt x="38" y="24"/>
                </a:lnTo>
                <a:lnTo>
                  <a:pt x="38" y="12"/>
                </a:lnTo>
                <a:lnTo>
                  <a:pt x="50" y="12"/>
                </a:lnTo>
                <a:lnTo>
                  <a:pt x="50" y="0"/>
                </a:lnTo>
                <a:lnTo>
                  <a:pt x="38" y="0"/>
                </a:lnTo>
                <a:lnTo>
                  <a:pt x="50" y="0"/>
                </a:lnTo>
                <a:lnTo>
                  <a:pt x="25" y="0"/>
                </a:lnTo>
                <a:lnTo>
                  <a:pt x="25" y="12"/>
                </a:lnTo>
                <a:lnTo>
                  <a:pt x="13" y="12"/>
                </a:lnTo>
                <a:lnTo>
                  <a:pt x="0" y="12"/>
                </a:lnTo>
                <a:lnTo>
                  <a:pt x="0" y="24"/>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80" name="Freeform 277"/>
          <p:cNvSpPr>
            <a:spLocks/>
          </p:cNvSpPr>
          <p:nvPr/>
        </p:nvSpPr>
        <p:spPr bwMode="auto">
          <a:xfrm>
            <a:off x="4568825" y="3235325"/>
            <a:ext cx="39688" cy="100013"/>
          </a:xfrm>
          <a:custGeom>
            <a:avLst/>
            <a:gdLst>
              <a:gd name="T0" fmla="*/ 0 w 25"/>
              <a:gd name="T1" fmla="*/ 77 h 50"/>
              <a:gd name="T2" fmla="*/ 0 w 25"/>
              <a:gd name="T3" fmla="*/ 57 h 50"/>
              <a:gd name="T4" fmla="*/ 0 w 25"/>
              <a:gd name="T5" fmla="*/ 39 h 50"/>
              <a:gd name="T6" fmla="*/ 0 w 25"/>
              <a:gd name="T7" fmla="*/ 18 h 50"/>
              <a:gd name="T8" fmla="*/ 16 w 25"/>
              <a:gd name="T9" fmla="*/ 0 h 50"/>
              <a:gd name="T10" fmla="*/ 30 w 25"/>
              <a:gd name="T11" fmla="*/ 18 h 50"/>
              <a:gd name="T12" fmla="*/ 30 w 25"/>
              <a:gd name="T13" fmla="*/ 39 h 50"/>
              <a:gd name="T14" fmla="*/ 16 w 25"/>
              <a:gd name="T15" fmla="*/ 57 h 50"/>
              <a:gd name="T16" fmla="*/ 16 w 25"/>
              <a:gd name="T17" fmla="*/ 77 h 50"/>
              <a:gd name="T18" fmla="*/ 30 w 25"/>
              <a:gd name="T19" fmla="*/ 77 h 50"/>
              <a:gd name="T20" fmla="*/ 16 w 25"/>
              <a:gd name="T21" fmla="*/ 77 h 50"/>
              <a:gd name="T22" fmla="*/ 0 w 25"/>
              <a:gd name="T23" fmla="*/ 7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50"/>
              <a:gd name="T38" fmla="*/ 25 w 25"/>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50">
                <a:moveTo>
                  <a:pt x="0" y="50"/>
                </a:moveTo>
                <a:lnTo>
                  <a:pt x="0" y="37"/>
                </a:lnTo>
                <a:lnTo>
                  <a:pt x="0" y="25"/>
                </a:lnTo>
                <a:lnTo>
                  <a:pt x="0" y="12"/>
                </a:lnTo>
                <a:lnTo>
                  <a:pt x="13" y="0"/>
                </a:lnTo>
                <a:lnTo>
                  <a:pt x="25" y="12"/>
                </a:lnTo>
                <a:lnTo>
                  <a:pt x="25" y="25"/>
                </a:lnTo>
                <a:lnTo>
                  <a:pt x="13" y="37"/>
                </a:lnTo>
                <a:lnTo>
                  <a:pt x="13" y="50"/>
                </a:lnTo>
                <a:lnTo>
                  <a:pt x="25" y="50"/>
                </a:lnTo>
                <a:lnTo>
                  <a:pt x="13" y="50"/>
                </a:lnTo>
                <a:lnTo>
                  <a:pt x="0" y="50"/>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81" name="Freeform 278"/>
          <p:cNvSpPr>
            <a:spLocks/>
          </p:cNvSpPr>
          <p:nvPr/>
        </p:nvSpPr>
        <p:spPr bwMode="auto">
          <a:xfrm>
            <a:off x="4954588" y="2251075"/>
            <a:ext cx="2965450" cy="1698625"/>
          </a:xfrm>
          <a:custGeom>
            <a:avLst/>
            <a:gdLst>
              <a:gd name="T0" fmla="*/ 14 w 1911"/>
              <a:gd name="T1" fmla="*/ 668 h 857"/>
              <a:gd name="T2" fmla="*/ 0 w 1911"/>
              <a:gd name="T3" fmla="*/ 707 h 857"/>
              <a:gd name="T4" fmla="*/ 45 w 1911"/>
              <a:gd name="T5" fmla="*/ 821 h 857"/>
              <a:gd name="T6" fmla="*/ 89 w 1911"/>
              <a:gd name="T7" fmla="*/ 859 h 857"/>
              <a:gd name="T8" fmla="*/ 134 w 1911"/>
              <a:gd name="T9" fmla="*/ 916 h 857"/>
              <a:gd name="T10" fmla="*/ 179 w 1911"/>
              <a:gd name="T11" fmla="*/ 993 h 857"/>
              <a:gd name="T12" fmla="*/ 164 w 1911"/>
              <a:gd name="T13" fmla="*/ 1031 h 857"/>
              <a:gd name="T14" fmla="*/ 179 w 1911"/>
              <a:gd name="T15" fmla="*/ 1088 h 857"/>
              <a:gd name="T16" fmla="*/ 268 w 1911"/>
              <a:gd name="T17" fmla="*/ 1165 h 857"/>
              <a:gd name="T18" fmla="*/ 313 w 1911"/>
              <a:gd name="T19" fmla="*/ 1242 h 857"/>
              <a:gd name="T20" fmla="*/ 373 w 1911"/>
              <a:gd name="T21" fmla="*/ 1183 h 857"/>
              <a:gd name="T22" fmla="*/ 359 w 1911"/>
              <a:gd name="T23" fmla="*/ 1050 h 857"/>
              <a:gd name="T24" fmla="*/ 433 w 1911"/>
              <a:gd name="T25" fmla="*/ 1088 h 857"/>
              <a:gd name="T26" fmla="*/ 462 w 1911"/>
              <a:gd name="T27" fmla="*/ 1183 h 857"/>
              <a:gd name="T28" fmla="*/ 462 w 1911"/>
              <a:gd name="T29" fmla="*/ 1280 h 857"/>
              <a:gd name="T30" fmla="*/ 567 w 1911"/>
              <a:gd name="T31" fmla="*/ 1280 h 857"/>
              <a:gd name="T32" fmla="*/ 641 w 1911"/>
              <a:gd name="T33" fmla="*/ 1280 h 857"/>
              <a:gd name="T34" fmla="*/ 746 w 1911"/>
              <a:gd name="T35" fmla="*/ 1280 h 857"/>
              <a:gd name="T36" fmla="*/ 851 w 1911"/>
              <a:gd name="T37" fmla="*/ 1203 h 857"/>
              <a:gd name="T38" fmla="*/ 895 w 1911"/>
              <a:gd name="T39" fmla="*/ 1070 h 857"/>
              <a:gd name="T40" fmla="*/ 985 w 1911"/>
              <a:gd name="T41" fmla="*/ 974 h 857"/>
              <a:gd name="T42" fmla="*/ 1134 w 1911"/>
              <a:gd name="T43" fmla="*/ 954 h 857"/>
              <a:gd name="T44" fmla="*/ 1209 w 1911"/>
              <a:gd name="T45" fmla="*/ 936 h 857"/>
              <a:gd name="T46" fmla="*/ 1358 w 1911"/>
              <a:gd name="T47" fmla="*/ 936 h 857"/>
              <a:gd name="T48" fmla="*/ 1479 w 1911"/>
              <a:gd name="T49" fmla="*/ 897 h 857"/>
              <a:gd name="T50" fmla="*/ 1493 w 1911"/>
              <a:gd name="T51" fmla="*/ 821 h 857"/>
              <a:gd name="T52" fmla="*/ 1612 w 1911"/>
              <a:gd name="T53" fmla="*/ 916 h 857"/>
              <a:gd name="T54" fmla="*/ 1687 w 1911"/>
              <a:gd name="T55" fmla="*/ 954 h 857"/>
              <a:gd name="T56" fmla="*/ 1702 w 1911"/>
              <a:gd name="T57" fmla="*/ 1031 h 857"/>
              <a:gd name="T58" fmla="*/ 1747 w 1911"/>
              <a:gd name="T59" fmla="*/ 1088 h 857"/>
              <a:gd name="T60" fmla="*/ 1791 w 1911"/>
              <a:gd name="T61" fmla="*/ 764 h 857"/>
              <a:gd name="T62" fmla="*/ 1687 w 1911"/>
              <a:gd name="T63" fmla="*/ 725 h 857"/>
              <a:gd name="T64" fmla="*/ 1807 w 1911"/>
              <a:gd name="T65" fmla="*/ 535 h 857"/>
              <a:gd name="T66" fmla="*/ 1896 w 1911"/>
              <a:gd name="T67" fmla="*/ 515 h 857"/>
              <a:gd name="T68" fmla="*/ 1940 w 1911"/>
              <a:gd name="T69" fmla="*/ 401 h 857"/>
              <a:gd name="T70" fmla="*/ 1986 w 1911"/>
              <a:gd name="T71" fmla="*/ 363 h 857"/>
              <a:gd name="T72" fmla="*/ 1986 w 1911"/>
              <a:gd name="T73" fmla="*/ 535 h 857"/>
              <a:gd name="T74" fmla="*/ 2031 w 1911"/>
              <a:gd name="T75" fmla="*/ 764 h 857"/>
              <a:gd name="T76" fmla="*/ 2075 w 1911"/>
              <a:gd name="T77" fmla="*/ 707 h 857"/>
              <a:gd name="T78" fmla="*/ 2061 w 1911"/>
              <a:gd name="T79" fmla="*/ 592 h 857"/>
              <a:gd name="T80" fmla="*/ 2031 w 1911"/>
              <a:gd name="T81" fmla="*/ 458 h 857"/>
              <a:gd name="T82" fmla="*/ 2150 w 1911"/>
              <a:gd name="T83" fmla="*/ 324 h 857"/>
              <a:gd name="T84" fmla="*/ 2135 w 1911"/>
              <a:gd name="T85" fmla="*/ 247 h 857"/>
              <a:gd name="T86" fmla="*/ 2120 w 1911"/>
              <a:gd name="T87" fmla="*/ 191 h 857"/>
              <a:gd name="T88" fmla="*/ 2150 w 1911"/>
              <a:gd name="T89" fmla="*/ 134 h 857"/>
              <a:gd name="T90" fmla="*/ 2299 w 1911"/>
              <a:gd name="T91" fmla="*/ 134 h 857"/>
              <a:gd name="T92" fmla="*/ 2180 w 1911"/>
              <a:gd name="T93" fmla="*/ 75 h 857"/>
              <a:gd name="T94" fmla="*/ 2075 w 1911"/>
              <a:gd name="T95" fmla="*/ 0 h 85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11"/>
              <a:gd name="T145" fmla="*/ 0 h 857"/>
              <a:gd name="T146" fmla="*/ 1911 w 1911"/>
              <a:gd name="T147" fmla="*/ 857 h 85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11" h="857">
                <a:moveTo>
                  <a:pt x="37" y="397"/>
                </a:moveTo>
                <a:lnTo>
                  <a:pt x="24" y="422"/>
                </a:lnTo>
                <a:lnTo>
                  <a:pt x="12" y="422"/>
                </a:lnTo>
                <a:lnTo>
                  <a:pt x="12" y="435"/>
                </a:lnTo>
                <a:lnTo>
                  <a:pt x="24" y="447"/>
                </a:lnTo>
                <a:lnTo>
                  <a:pt x="12" y="460"/>
                </a:lnTo>
                <a:lnTo>
                  <a:pt x="0" y="460"/>
                </a:lnTo>
                <a:lnTo>
                  <a:pt x="12" y="485"/>
                </a:lnTo>
                <a:lnTo>
                  <a:pt x="0" y="509"/>
                </a:lnTo>
                <a:lnTo>
                  <a:pt x="12" y="522"/>
                </a:lnTo>
                <a:lnTo>
                  <a:pt x="37" y="534"/>
                </a:lnTo>
                <a:lnTo>
                  <a:pt x="49" y="534"/>
                </a:lnTo>
                <a:lnTo>
                  <a:pt x="62" y="547"/>
                </a:lnTo>
                <a:lnTo>
                  <a:pt x="74" y="547"/>
                </a:lnTo>
                <a:lnTo>
                  <a:pt x="74" y="559"/>
                </a:lnTo>
                <a:lnTo>
                  <a:pt x="62" y="584"/>
                </a:lnTo>
                <a:lnTo>
                  <a:pt x="74" y="584"/>
                </a:lnTo>
                <a:lnTo>
                  <a:pt x="99" y="584"/>
                </a:lnTo>
                <a:lnTo>
                  <a:pt x="111" y="596"/>
                </a:lnTo>
                <a:lnTo>
                  <a:pt x="124" y="609"/>
                </a:lnTo>
                <a:lnTo>
                  <a:pt x="136" y="609"/>
                </a:lnTo>
                <a:lnTo>
                  <a:pt x="149" y="634"/>
                </a:lnTo>
                <a:lnTo>
                  <a:pt x="149" y="646"/>
                </a:lnTo>
                <a:lnTo>
                  <a:pt x="149" y="659"/>
                </a:lnTo>
                <a:lnTo>
                  <a:pt x="136" y="659"/>
                </a:lnTo>
                <a:lnTo>
                  <a:pt x="149" y="659"/>
                </a:lnTo>
                <a:lnTo>
                  <a:pt x="136" y="671"/>
                </a:lnTo>
                <a:lnTo>
                  <a:pt x="149" y="671"/>
                </a:lnTo>
                <a:lnTo>
                  <a:pt x="149" y="683"/>
                </a:lnTo>
                <a:lnTo>
                  <a:pt x="149" y="708"/>
                </a:lnTo>
                <a:lnTo>
                  <a:pt x="173" y="721"/>
                </a:lnTo>
                <a:lnTo>
                  <a:pt x="186" y="733"/>
                </a:lnTo>
                <a:lnTo>
                  <a:pt x="198" y="758"/>
                </a:lnTo>
                <a:lnTo>
                  <a:pt x="223" y="758"/>
                </a:lnTo>
                <a:lnTo>
                  <a:pt x="236" y="795"/>
                </a:lnTo>
                <a:lnTo>
                  <a:pt x="248" y="795"/>
                </a:lnTo>
                <a:lnTo>
                  <a:pt x="260" y="795"/>
                </a:lnTo>
                <a:lnTo>
                  <a:pt x="260" y="808"/>
                </a:lnTo>
                <a:lnTo>
                  <a:pt x="298" y="795"/>
                </a:lnTo>
                <a:lnTo>
                  <a:pt x="310" y="808"/>
                </a:lnTo>
                <a:lnTo>
                  <a:pt x="322" y="783"/>
                </a:lnTo>
                <a:lnTo>
                  <a:pt x="310" y="770"/>
                </a:lnTo>
                <a:lnTo>
                  <a:pt x="273" y="721"/>
                </a:lnTo>
                <a:lnTo>
                  <a:pt x="273" y="708"/>
                </a:lnTo>
                <a:lnTo>
                  <a:pt x="285" y="683"/>
                </a:lnTo>
                <a:lnTo>
                  <a:pt x="298" y="683"/>
                </a:lnTo>
                <a:lnTo>
                  <a:pt x="322" y="683"/>
                </a:lnTo>
                <a:lnTo>
                  <a:pt x="347" y="671"/>
                </a:lnTo>
                <a:lnTo>
                  <a:pt x="360" y="683"/>
                </a:lnTo>
                <a:lnTo>
                  <a:pt x="360" y="708"/>
                </a:lnTo>
                <a:lnTo>
                  <a:pt x="335" y="708"/>
                </a:lnTo>
                <a:lnTo>
                  <a:pt x="335" y="733"/>
                </a:lnTo>
                <a:lnTo>
                  <a:pt x="384" y="770"/>
                </a:lnTo>
                <a:lnTo>
                  <a:pt x="384" y="783"/>
                </a:lnTo>
                <a:lnTo>
                  <a:pt x="372" y="783"/>
                </a:lnTo>
                <a:lnTo>
                  <a:pt x="384" y="795"/>
                </a:lnTo>
                <a:lnTo>
                  <a:pt x="384" y="833"/>
                </a:lnTo>
                <a:lnTo>
                  <a:pt x="397" y="820"/>
                </a:lnTo>
                <a:lnTo>
                  <a:pt x="434" y="820"/>
                </a:lnTo>
                <a:lnTo>
                  <a:pt x="459" y="833"/>
                </a:lnTo>
                <a:lnTo>
                  <a:pt x="471" y="833"/>
                </a:lnTo>
                <a:lnTo>
                  <a:pt x="484" y="857"/>
                </a:lnTo>
                <a:lnTo>
                  <a:pt x="496" y="857"/>
                </a:lnTo>
                <a:lnTo>
                  <a:pt x="521" y="857"/>
                </a:lnTo>
                <a:lnTo>
                  <a:pt x="533" y="833"/>
                </a:lnTo>
                <a:lnTo>
                  <a:pt x="558" y="833"/>
                </a:lnTo>
                <a:lnTo>
                  <a:pt x="596" y="833"/>
                </a:lnTo>
                <a:lnTo>
                  <a:pt x="620" y="820"/>
                </a:lnTo>
                <a:lnTo>
                  <a:pt x="620" y="833"/>
                </a:lnTo>
                <a:lnTo>
                  <a:pt x="670" y="820"/>
                </a:lnTo>
                <a:lnTo>
                  <a:pt x="658" y="795"/>
                </a:lnTo>
                <a:lnTo>
                  <a:pt x="682" y="783"/>
                </a:lnTo>
                <a:lnTo>
                  <a:pt x="707" y="783"/>
                </a:lnTo>
                <a:lnTo>
                  <a:pt x="744" y="746"/>
                </a:lnTo>
                <a:lnTo>
                  <a:pt x="732" y="708"/>
                </a:lnTo>
                <a:lnTo>
                  <a:pt x="757" y="708"/>
                </a:lnTo>
                <a:lnTo>
                  <a:pt x="744" y="696"/>
                </a:lnTo>
                <a:lnTo>
                  <a:pt x="769" y="671"/>
                </a:lnTo>
                <a:lnTo>
                  <a:pt x="807" y="659"/>
                </a:lnTo>
                <a:lnTo>
                  <a:pt x="807" y="634"/>
                </a:lnTo>
                <a:lnTo>
                  <a:pt x="819" y="634"/>
                </a:lnTo>
                <a:lnTo>
                  <a:pt x="869" y="609"/>
                </a:lnTo>
                <a:lnTo>
                  <a:pt x="893" y="609"/>
                </a:lnTo>
                <a:lnTo>
                  <a:pt x="918" y="621"/>
                </a:lnTo>
                <a:lnTo>
                  <a:pt x="943" y="621"/>
                </a:lnTo>
                <a:lnTo>
                  <a:pt x="956" y="584"/>
                </a:lnTo>
                <a:lnTo>
                  <a:pt x="980" y="584"/>
                </a:lnTo>
                <a:lnTo>
                  <a:pt x="993" y="596"/>
                </a:lnTo>
                <a:lnTo>
                  <a:pt x="1005" y="609"/>
                </a:lnTo>
                <a:lnTo>
                  <a:pt x="1018" y="609"/>
                </a:lnTo>
                <a:lnTo>
                  <a:pt x="1055" y="596"/>
                </a:lnTo>
                <a:lnTo>
                  <a:pt x="1080" y="621"/>
                </a:lnTo>
                <a:lnTo>
                  <a:pt x="1129" y="609"/>
                </a:lnTo>
                <a:lnTo>
                  <a:pt x="1154" y="596"/>
                </a:lnTo>
                <a:lnTo>
                  <a:pt x="1167" y="596"/>
                </a:lnTo>
                <a:lnTo>
                  <a:pt x="1204" y="596"/>
                </a:lnTo>
                <a:lnTo>
                  <a:pt x="1229" y="584"/>
                </a:lnTo>
                <a:lnTo>
                  <a:pt x="1229" y="559"/>
                </a:lnTo>
                <a:lnTo>
                  <a:pt x="1229" y="547"/>
                </a:lnTo>
                <a:lnTo>
                  <a:pt x="1216" y="547"/>
                </a:lnTo>
                <a:lnTo>
                  <a:pt x="1241" y="534"/>
                </a:lnTo>
                <a:lnTo>
                  <a:pt x="1278" y="522"/>
                </a:lnTo>
                <a:lnTo>
                  <a:pt x="1291" y="534"/>
                </a:lnTo>
                <a:lnTo>
                  <a:pt x="1303" y="559"/>
                </a:lnTo>
                <a:lnTo>
                  <a:pt x="1340" y="596"/>
                </a:lnTo>
                <a:lnTo>
                  <a:pt x="1365" y="596"/>
                </a:lnTo>
                <a:lnTo>
                  <a:pt x="1378" y="609"/>
                </a:lnTo>
                <a:lnTo>
                  <a:pt x="1378" y="621"/>
                </a:lnTo>
                <a:lnTo>
                  <a:pt x="1402" y="621"/>
                </a:lnTo>
                <a:lnTo>
                  <a:pt x="1440" y="609"/>
                </a:lnTo>
                <a:lnTo>
                  <a:pt x="1440" y="634"/>
                </a:lnTo>
                <a:lnTo>
                  <a:pt x="1427" y="671"/>
                </a:lnTo>
                <a:lnTo>
                  <a:pt x="1415" y="671"/>
                </a:lnTo>
                <a:lnTo>
                  <a:pt x="1402" y="683"/>
                </a:lnTo>
                <a:lnTo>
                  <a:pt x="1427" y="708"/>
                </a:lnTo>
                <a:lnTo>
                  <a:pt x="1440" y="721"/>
                </a:lnTo>
                <a:lnTo>
                  <a:pt x="1452" y="708"/>
                </a:lnTo>
                <a:lnTo>
                  <a:pt x="1502" y="659"/>
                </a:lnTo>
                <a:lnTo>
                  <a:pt x="1514" y="522"/>
                </a:lnTo>
                <a:lnTo>
                  <a:pt x="1489" y="522"/>
                </a:lnTo>
                <a:lnTo>
                  <a:pt x="1489" y="497"/>
                </a:lnTo>
                <a:lnTo>
                  <a:pt x="1477" y="485"/>
                </a:lnTo>
                <a:lnTo>
                  <a:pt x="1427" y="497"/>
                </a:lnTo>
                <a:lnTo>
                  <a:pt x="1427" y="472"/>
                </a:lnTo>
                <a:lnTo>
                  <a:pt x="1402" y="472"/>
                </a:lnTo>
                <a:lnTo>
                  <a:pt x="1427" y="410"/>
                </a:lnTo>
                <a:lnTo>
                  <a:pt x="1427" y="373"/>
                </a:lnTo>
                <a:lnTo>
                  <a:pt x="1440" y="360"/>
                </a:lnTo>
                <a:lnTo>
                  <a:pt x="1502" y="348"/>
                </a:lnTo>
                <a:lnTo>
                  <a:pt x="1527" y="335"/>
                </a:lnTo>
                <a:lnTo>
                  <a:pt x="1551" y="335"/>
                </a:lnTo>
                <a:lnTo>
                  <a:pt x="1551" y="348"/>
                </a:lnTo>
                <a:lnTo>
                  <a:pt x="1576" y="335"/>
                </a:lnTo>
                <a:lnTo>
                  <a:pt x="1589" y="323"/>
                </a:lnTo>
                <a:lnTo>
                  <a:pt x="1576" y="323"/>
                </a:lnTo>
                <a:lnTo>
                  <a:pt x="1589" y="273"/>
                </a:lnTo>
                <a:lnTo>
                  <a:pt x="1613" y="261"/>
                </a:lnTo>
                <a:lnTo>
                  <a:pt x="1626" y="273"/>
                </a:lnTo>
                <a:lnTo>
                  <a:pt x="1651" y="236"/>
                </a:lnTo>
                <a:lnTo>
                  <a:pt x="1663" y="261"/>
                </a:lnTo>
                <a:lnTo>
                  <a:pt x="1663" y="273"/>
                </a:lnTo>
                <a:lnTo>
                  <a:pt x="1663" y="298"/>
                </a:lnTo>
                <a:lnTo>
                  <a:pt x="1651" y="348"/>
                </a:lnTo>
                <a:lnTo>
                  <a:pt x="1638" y="373"/>
                </a:lnTo>
                <a:lnTo>
                  <a:pt x="1638" y="410"/>
                </a:lnTo>
                <a:lnTo>
                  <a:pt x="1663" y="485"/>
                </a:lnTo>
                <a:lnTo>
                  <a:pt x="1688" y="497"/>
                </a:lnTo>
                <a:lnTo>
                  <a:pt x="1700" y="522"/>
                </a:lnTo>
                <a:lnTo>
                  <a:pt x="1713" y="497"/>
                </a:lnTo>
                <a:lnTo>
                  <a:pt x="1713" y="472"/>
                </a:lnTo>
                <a:lnTo>
                  <a:pt x="1725" y="460"/>
                </a:lnTo>
                <a:lnTo>
                  <a:pt x="1725" y="447"/>
                </a:lnTo>
                <a:lnTo>
                  <a:pt x="1725" y="435"/>
                </a:lnTo>
                <a:lnTo>
                  <a:pt x="1713" y="397"/>
                </a:lnTo>
                <a:lnTo>
                  <a:pt x="1713" y="385"/>
                </a:lnTo>
                <a:lnTo>
                  <a:pt x="1713" y="348"/>
                </a:lnTo>
                <a:lnTo>
                  <a:pt x="1700" y="360"/>
                </a:lnTo>
                <a:lnTo>
                  <a:pt x="1688" y="310"/>
                </a:lnTo>
                <a:lnTo>
                  <a:pt x="1688" y="298"/>
                </a:lnTo>
                <a:lnTo>
                  <a:pt x="1713" y="273"/>
                </a:lnTo>
                <a:lnTo>
                  <a:pt x="1750" y="273"/>
                </a:lnTo>
                <a:lnTo>
                  <a:pt x="1775" y="298"/>
                </a:lnTo>
                <a:lnTo>
                  <a:pt x="1787" y="211"/>
                </a:lnTo>
                <a:lnTo>
                  <a:pt x="1824" y="186"/>
                </a:lnTo>
                <a:lnTo>
                  <a:pt x="1812" y="174"/>
                </a:lnTo>
                <a:lnTo>
                  <a:pt x="1812" y="161"/>
                </a:lnTo>
                <a:lnTo>
                  <a:pt x="1775" y="161"/>
                </a:lnTo>
                <a:lnTo>
                  <a:pt x="1762" y="149"/>
                </a:lnTo>
                <a:lnTo>
                  <a:pt x="1738" y="124"/>
                </a:lnTo>
                <a:lnTo>
                  <a:pt x="1750" y="124"/>
                </a:lnTo>
                <a:lnTo>
                  <a:pt x="1762" y="124"/>
                </a:lnTo>
                <a:lnTo>
                  <a:pt x="1800" y="112"/>
                </a:lnTo>
                <a:lnTo>
                  <a:pt x="1775" y="99"/>
                </a:lnTo>
                <a:lnTo>
                  <a:pt x="1775" y="87"/>
                </a:lnTo>
                <a:lnTo>
                  <a:pt x="1787" y="87"/>
                </a:lnTo>
                <a:lnTo>
                  <a:pt x="1837" y="87"/>
                </a:lnTo>
                <a:lnTo>
                  <a:pt x="1849" y="112"/>
                </a:lnTo>
                <a:lnTo>
                  <a:pt x="1887" y="99"/>
                </a:lnTo>
                <a:lnTo>
                  <a:pt x="1911" y="87"/>
                </a:lnTo>
                <a:lnTo>
                  <a:pt x="1862" y="87"/>
                </a:lnTo>
                <a:lnTo>
                  <a:pt x="1887" y="49"/>
                </a:lnTo>
                <a:lnTo>
                  <a:pt x="1849" y="37"/>
                </a:lnTo>
                <a:lnTo>
                  <a:pt x="1812" y="49"/>
                </a:lnTo>
                <a:lnTo>
                  <a:pt x="1775" y="25"/>
                </a:lnTo>
                <a:lnTo>
                  <a:pt x="1762" y="12"/>
                </a:lnTo>
                <a:lnTo>
                  <a:pt x="1750" y="12"/>
                </a:lnTo>
                <a:lnTo>
                  <a:pt x="1725" y="0"/>
                </a:lnTo>
                <a:lnTo>
                  <a:pt x="322" y="584"/>
                </a:lnTo>
                <a:lnTo>
                  <a:pt x="37" y="397"/>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82" name="Freeform 279"/>
          <p:cNvSpPr>
            <a:spLocks/>
          </p:cNvSpPr>
          <p:nvPr/>
        </p:nvSpPr>
        <p:spPr bwMode="auto">
          <a:xfrm>
            <a:off x="4916488" y="2101850"/>
            <a:ext cx="2714625" cy="1306513"/>
          </a:xfrm>
          <a:custGeom>
            <a:avLst/>
            <a:gdLst>
              <a:gd name="T0" fmla="*/ 2000 w 1750"/>
              <a:gd name="T1" fmla="*/ 95 h 659"/>
              <a:gd name="T2" fmla="*/ 1911 w 1750"/>
              <a:gd name="T3" fmla="*/ 115 h 659"/>
              <a:gd name="T4" fmla="*/ 1926 w 1750"/>
              <a:gd name="T5" fmla="*/ 172 h 659"/>
              <a:gd name="T6" fmla="*/ 1807 w 1750"/>
              <a:gd name="T7" fmla="*/ 191 h 659"/>
              <a:gd name="T8" fmla="*/ 1732 w 1750"/>
              <a:gd name="T9" fmla="*/ 115 h 659"/>
              <a:gd name="T10" fmla="*/ 1613 w 1750"/>
              <a:gd name="T11" fmla="*/ 115 h 659"/>
              <a:gd name="T12" fmla="*/ 1553 w 1750"/>
              <a:gd name="T13" fmla="*/ 95 h 659"/>
              <a:gd name="T14" fmla="*/ 1463 w 1750"/>
              <a:gd name="T15" fmla="*/ 115 h 659"/>
              <a:gd name="T16" fmla="*/ 1448 w 1750"/>
              <a:gd name="T17" fmla="*/ 172 h 659"/>
              <a:gd name="T18" fmla="*/ 1404 w 1750"/>
              <a:gd name="T19" fmla="*/ 191 h 659"/>
              <a:gd name="T20" fmla="*/ 1344 w 1750"/>
              <a:gd name="T21" fmla="*/ 211 h 659"/>
              <a:gd name="T22" fmla="*/ 1314 w 1750"/>
              <a:gd name="T23" fmla="*/ 191 h 659"/>
              <a:gd name="T24" fmla="*/ 1209 w 1750"/>
              <a:gd name="T25" fmla="*/ 134 h 659"/>
              <a:gd name="T26" fmla="*/ 1150 w 1750"/>
              <a:gd name="T27" fmla="*/ 172 h 659"/>
              <a:gd name="T28" fmla="*/ 1030 w 1750"/>
              <a:gd name="T29" fmla="*/ 172 h 659"/>
              <a:gd name="T30" fmla="*/ 1001 w 1750"/>
              <a:gd name="T31" fmla="*/ 249 h 659"/>
              <a:gd name="T32" fmla="*/ 1030 w 1750"/>
              <a:gd name="T33" fmla="*/ 154 h 659"/>
              <a:gd name="T34" fmla="*/ 1015 w 1750"/>
              <a:gd name="T35" fmla="*/ 57 h 659"/>
              <a:gd name="T36" fmla="*/ 941 w 1750"/>
              <a:gd name="T37" fmla="*/ 18 h 659"/>
              <a:gd name="T38" fmla="*/ 911 w 1750"/>
              <a:gd name="T39" fmla="*/ 57 h 659"/>
              <a:gd name="T40" fmla="*/ 866 w 1750"/>
              <a:gd name="T41" fmla="*/ 0 h 659"/>
              <a:gd name="T42" fmla="*/ 836 w 1750"/>
              <a:gd name="T43" fmla="*/ 57 h 659"/>
              <a:gd name="T44" fmla="*/ 866 w 1750"/>
              <a:gd name="T45" fmla="*/ 77 h 659"/>
              <a:gd name="T46" fmla="*/ 791 w 1750"/>
              <a:gd name="T47" fmla="*/ 115 h 659"/>
              <a:gd name="T48" fmla="*/ 761 w 1750"/>
              <a:gd name="T49" fmla="*/ 134 h 659"/>
              <a:gd name="T50" fmla="*/ 747 w 1750"/>
              <a:gd name="T51" fmla="*/ 249 h 659"/>
              <a:gd name="T52" fmla="*/ 657 w 1750"/>
              <a:gd name="T53" fmla="*/ 267 h 659"/>
              <a:gd name="T54" fmla="*/ 731 w 1750"/>
              <a:gd name="T55" fmla="*/ 344 h 659"/>
              <a:gd name="T56" fmla="*/ 731 w 1750"/>
              <a:gd name="T57" fmla="*/ 401 h 659"/>
              <a:gd name="T58" fmla="*/ 642 w 1750"/>
              <a:gd name="T59" fmla="*/ 324 h 659"/>
              <a:gd name="T60" fmla="*/ 627 w 1750"/>
              <a:gd name="T61" fmla="*/ 363 h 659"/>
              <a:gd name="T62" fmla="*/ 627 w 1750"/>
              <a:gd name="T63" fmla="*/ 383 h 659"/>
              <a:gd name="T64" fmla="*/ 612 w 1750"/>
              <a:gd name="T65" fmla="*/ 440 h 659"/>
              <a:gd name="T66" fmla="*/ 671 w 1750"/>
              <a:gd name="T67" fmla="*/ 458 h 659"/>
              <a:gd name="T68" fmla="*/ 657 w 1750"/>
              <a:gd name="T69" fmla="*/ 478 h 659"/>
              <a:gd name="T70" fmla="*/ 642 w 1750"/>
              <a:gd name="T71" fmla="*/ 535 h 659"/>
              <a:gd name="T72" fmla="*/ 568 w 1750"/>
              <a:gd name="T73" fmla="*/ 573 h 659"/>
              <a:gd name="T74" fmla="*/ 612 w 1750"/>
              <a:gd name="T75" fmla="*/ 478 h 659"/>
              <a:gd name="T76" fmla="*/ 522 w 1750"/>
              <a:gd name="T77" fmla="*/ 324 h 659"/>
              <a:gd name="T78" fmla="*/ 538 w 1750"/>
              <a:gd name="T79" fmla="*/ 478 h 659"/>
              <a:gd name="T80" fmla="*/ 492 w 1750"/>
              <a:gd name="T81" fmla="*/ 458 h 659"/>
              <a:gd name="T82" fmla="*/ 447 w 1750"/>
              <a:gd name="T83" fmla="*/ 516 h 659"/>
              <a:gd name="T84" fmla="*/ 373 w 1750"/>
              <a:gd name="T85" fmla="*/ 535 h 659"/>
              <a:gd name="T86" fmla="*/ 298 w 1750"/>
              <a:gd name="T87" fmla="*/ 535 h 659"/>
              <a:gd name="T88" fmla="*/ 254 w 1750"/>
              <a:gd name="T89" fmla="*/ 573 h 659"/>
              <a:gd name="T90" fmla="*/ 224 w 1750"/>
              <a:gd name="T91" fmla="*/ 535 h 659"/>
              <a:gd name="T92" fmla="*/ 209 w 1750"/>
              <a:gd name="T93" fmla="*/ 612 h 659"/>
              <a:gd name="T94" fmla="*/ 179 w 1750"/>
              <a:gd name="T95" fmla="*/ 669 h 659"/>
              <a:gd name="T96" fmla="*/ 135 w 1750"/>
              <a:gd name="T97" fmla="*/ 669 h 659"/>
              <a:gd name="T98" fmla="*/ 105 w 1750"/>
              <a:gd name="T99" fmla="*/ 630 h 659"/>
              <a:gd name="T100" fmla="*/ 105 w 1750"/>
              <a:gd name="T101" fmla="*/ 612 h 659"/>
              <a:gd name="T102" fmla="*/ 179 w 1750"/>
              <a:gd name="T103" fmla="*/ 573 h 659"/>
              <a:gd name="T104" fmla="*/ 75 w 1750"/>
              <a:gd name="T105" fmla="*/ 516 h 659"/>
              <a:gd name="T106" fmla="*/ 14 w 1750"/>
              <a:gd name="T107" fmla="*/ 478 h 659"/>
              <a:gd name="T108" fmla="*/ 0 w 1750"/>
              <a:gd name="T109" fmla="*/ 516 h 659"/>
              <a:gd name="T110" fmla="*/ 30 w 1750"/>
              <a:gd name="T111" fmla="*/ 612 h 659"/>
              <a:gd name="T112" fmla="*/ 75 w 1750"/>
              <a:gd name="T113" fmla="*/ 726 h 659"/>
              <a:gd name="T114" fmla="*/ 2105 w 1750"/>
              <a:gd name="T115" fmla="*/ 115 h 65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0"/>
              <a:gd name="T175" fmla="*/ 0 h 659"/>
              <a:gd name="T176" fmla="*/ 1750 w 1750"/>
              <a:gd name="T177" fmla="*/ 659 h 65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0" h="659">
                <a:moveTo>
                  <a:pt x="1750" y="75"/>
                </a:moveTo>
                <a:lnTo>
                  <a:pt x="1725" y="75"/>
                </a:lnTo>
                <a:lnTo>
                  <a:pt x="1663" y="62"/>
                </a:lnTo>
                <a:lnTo>
                  <a:pt x="1614" y="62"/>
                </a:lnTo>
                <a:lnTo>
                  <a:pt x="1589" y="75"/>
                </a:lnTo>
                <a:lnTo>
                  <a:pt x="1614" y="87"/>
                </a:lnTo>
                <a:lnTo>
                  <a:pt x="1614" y="112"/>
                </a:lnTo>
                <a:lnTo>
                  <a:pt x="1601" y="112"/>
                </a:lnTo>
                <a:lnTo>
                  <a:pt x="1576" y="87"/>
                </a:lnTo>
                <a:lnTo>
                  <a:pt x="1514" y="100"/>
                </a:lnTo>
                <a:lnTo>
                  <a:pt x="1502" y="124"/>
                </a:lnTo>
                <a:lnTo>
                  <a:pt x="1477" y="112"/>
                </a:lnTo>
                <a:lnTo>
                  <a:pt x="1465" y="112"/>
                </a:lnTo>
                <a:lnTo>
                  <a:pt x="1440" y="75"/>
                </a:lnTo>
                <a:lnTo>
                  <a:pt x="1378" y="75"/>
                </a:lnTo>
                <a:lnTo>
                  <a:pt x="1365" y="100"/>
                </a:lnTo>
                <a:lnTo>
                  <a:pt x="1341" y="75"/>
                </a:lnTo>
                <a:lnTo>
                  <a:pt x="1316" y="87"/>
                </a:lnTo>
                <a:lnTo>
                  <a:pt x="1316" y="62"/>
                </a:lnTo>
                <a:lnTo>
                  <a:pt x="1291" y="62"/>
                </a:lnTo>
                <a:lnTo>
                  <a:pt x="1254" y="100"/>
                </a:lnTo>
                <a:lnTo>
                  <a:pt x="1254" y="75"/>
                </a:lnTo>
                <a:lnTo>
                  <a:pt x="1216" y="75"/>
                </a:lnTo>
                <a:lnTo>
                  <a:pt x="1192" y="75"/>
                </a:lnTo>
                <a:lnTo>
                  <a:pt x="1216" y="112"/>
                </a:lnTo>
                <a:lnTo>
                  <a:pt x="1204" y="112"/>
                </a:lnTo>
                <a:lnTo>
                  <a:pt x="1204" y="124"/>
                </a:lnTo>
                <a:lnTo>
                  <a:pt x="1179" y="124"/>
                </a:lnTo>
                <a:lnTo>
                  <a:pt x="1167" y="124"/>
                </a:lnTo>
                <a:lnTo>
                  <a:pt x="1142" y="137"/>
                </a:lnTo>
                <a:lnTo>
                  <a:pt x="1142" y="162"/>
                </a:lnTo>
                <a:lnTo>
                  <a:pt x="1117" y="137"/>
                </a:lnTo>
                <a:lnTo>
                  <a:pt x="1105" y="124"/>
                </a:lnTo>
                <a:lnTo>
                  <a:pt x="1092" y="124"/>
                </a:lnTo>
                <a:lnTo>
                  <a:pt x="1055" y="87"/>
                </a:lnTo>
                <a:lnTo>
                  <a:pt x="1018" y="87"/>
                </a:lnTo>
                <a:lnTo>
                  <a:pt x="1005" y="87"/>
                </a:lnTo>
                <a:lnTo>
                  <a:pt x="1018" y="112"/>
                </a:lnTo>
                <a:lnTo>
                  <a:pt x="968" y="124"/>
                </a:lnTo>
                <a:lnTo>
                  <a:pt x="956" y="112"/>
                </a:lnTo>
                <a:lnTo>
                  <a:pt x="918" y="124"/>
                </a:lnTo>
                <a:lnTo>
                  <a:pt x="856" y="112"/>
                </a:lnTo>
                <a:lnTo>
                  <a:pt x="856" y="124"/>
                </a:lnTo>
                <a:lnTo>
                  <a:pt x="844" y="137"/>
                </a:lnTo>
                <a:lnTo>
                  <a:pt x="832" y="162"/>
                </a:lnTo>
                <a:lnTo>
                  <a:pt x="819" y="149"/>
                </a:lnTo>
                <a:lnTo>
                  <a:pt x="844" y="112"/>
                </a:lnTo>
                <a:lnTo>
                  <a:pt x="856" y="100"/>
                </a:lnTo>
                <a:lnTo>
                  <a:pt x="856" y="75"/>
                </a:lnTo>
                <a:lnTo>
                  <a:pt x="856" y="62"/>
                </a:lnTo>
                <a:lnTo>
                  <a:pt x="844" y="37"/>
                </a:lnTo>
                <a:lnTo>
                  <a:pt x="807" y="25"/>
                </a:lnTo>
                <a:lnTo>
                  <a:pt x="782" y="12"/>
                </a:lnTo>
                <a:lnTo>
                  <a:pt x="769" y="25"/>
                </a:lnTo>
                <a:lnTo>
                  <a:pt x="769" y="37"/>
                </a:lnTo>
                <a:lnTo>
                  <a:pt x="757" y="37"/>
                </a:lnTo>
                <a:lnTo>
                  <a:pt x="745" y="25"/>
                </a:lnTo>
                <a:lnTo>
                  <a:pt x="720" y="12"/>
                </a:lnTo>
                <a:lnTo>
                  <a:pt x="720" y="0"/>
                </a:lnTo>
                <a:lnTo>
                  <a:pt x="707" y="0"/>
                </a:lnTo>
                <a:lnTo>
                  <a:pt x="695" y="25"/>
                </a:lnTo>
                <a:lnTo>
                  <a:pt x="695" y="37"/>
                </a:lnTo>
                <a:lnTo>
                  <a:pt x="720" y="37"/>
                </a:lnTo>
                <a:lnTo>
                  <a:pt x="707" y="37"/>
                </a:lnTo>
                <a:lnTo>
                  <a:pt x="720" y="50"/>
                </a:lnTo>
                <a:lnTo>
                  <a:pt x="707" y="50"/>
                </a:lnTo>
                <a:lnTo>
                  <a:pt x="695" y="75"/>
                </a:lnTo>
                <a:lnTo>
                  <a:pt x="658" y="75"/>
                </a:lnTo>
                <a:lnTo>
                  <a:pt x="645" y="75"/>
                </a:lnTo>
                <a:lnTo>
                  <a:pt x="633" y="75"/>
                </a:lnTo>
                <a:lnTo>
                  <a:pt x="633" y="87"/>
                </a:lnTo>
                <a:lnTo>
                  <a:pt x="608" y="112"/>
                </a:lnTo>
                <a:lnTo>
                  <a:pt x="596" y="137"/>
                </a:lnTo>
                <a:lnTo>
                  <a:pt x="621" y="162"/>
                </a:lnTo>
                <a:lnTo>
                  <a:pt x="596" y="162"/>
                </a:lnTo>
                <a:lnTo>
                  <a:pt x="558" y="174"/>
                </a:lnTo>
                <a:lnTo>
                  <a:pt x="546" y="174"/>
                </a:lnTo>
                <a:lnTo>
                  <a:pt x="558" y="199"/>
                </a:lnTo>
                <a:lnTo>
                  <a:pt x="583" y="211"/>
                </a:lnTo>
                <a:lnTo>
                  <a:pt x="608" y="224"/>
                </a:lnTo>
                <a:lnTo>
                  <a:pt x="633" y="249"/>
                </a:lnTo>
                <a:lnTo>
                  <a:pt x="633" y="286"/>
                </a:lnTo>
                <a:lnTo>
                  <a:pt x="608" y="261"/>
                </a:lnTo>
                <a:lnTo>
                  <a:pt x="583" y="224"/>
                </a:lnTo>
                <a:lnTo>
                  <a:pt x="546" y="211"/>
                </a:lnTo>
                <a:lnTo>
                  <a:pt x="534" y="211"/>
                </a:lnTo>
                <a:lnTo>
                  <a:pt x="534" y="224"/>
                </a:lnTo>
                <a:lnTo>
                  <a:pt x="509" y="236"/>
                </a:lnTo>
                <a:lnTo>
                  <a:pt x="521" y="236"/>
                </a:lnTo>
                <a:lnTo>
                  <a:pt x="534" y="236"/>
                </a:lnTo>
                <a:lnTo>
                  <a:pt x="546" y="249"/>
                </a:lnTo>
                <a:lnTo>
                  <a:pt x="521" y="249"/>
                </a:lnTo>
                <a:lnTo>
                  <a:pt x="484" y="236"/>
                </a:lnTo>
                <a:lnTo>
                  <a:pt x="484" y="249"/>
                </a:lnTo>
                <a:lnTo>
                  <a:pt x="509" y="286"/>
                </a:lnTo>
                <a:lnTo>
                  <a:pt x="534" y="298"/>
                </a:lnTo>
                <a:lnTo>
                  <a:pt x="558" y="298"/>
                </a:lnTo>
                <a:lnTo>
                  <a:pt x="583" y="336"/>
                </a:lnTo>
                <a:lnTo>
                  <a:pt x="546" y="311"/>
                </a:lnTo>
                <a:lnTo>
                  <a:pt x="534" y="311"/>
                </a:lnTo>
                <a:lnTo>
                  <a:pt x="521" y="323"/>
                </a:lnTo>
                <a:lnTo>
                  <a:pt x="534" y="348"/>
                </a:lnTo>
                <a:lnTo>
                  <a:pt x="521" y="373"/>
                </a:lnTo>
                <a:lnTo>
                  <a:pt x="496" y="385"/>
                </a:lnTo>
                <a:lnTo>
                  <a:pt x="472" y="373"/>
                </a:lnTo>
                <a:lnTo>
                  <a:pt x="496" y="373"/>
                </a:lnTo>
                <a:lnTo>
                  <a:pt x="509" y="336"/>
                </a:lnTo>
                <a:lnTo>
                  <a:pt x="509" y="311"/>
                </a:lnTo>
                <a:lnTo>
                  <a:pt x="472" y="249"/>
                </a:lnTo>
                <a:lnTo>
                  <a:pt x="447" y="211"/>
                </a:lnTo>
                <a:lnTo>
                  <a:pt x="434" y="211"/>
                </a:lnTo>
                <a:lnTo>
                  <a:pt x="422" y="261"/>
                </a:lnTo>
                <a:lnTo>
                  <a:pt x="434" y="286"/>
                </a:lnTo>
                <a:lnTo>
                  <a:pt x="447" y="311"/>
                </a:lnTo>
                <a:lnTo>
                  <a:pt x="447" y="323"/>
                </a:lnTo>
                <a:lnTo>
                  <a:pt x="434" y="311"/>
                </a:lnTo>
                <a:lnTo>
                  <a:pt x="409" y="298"/>
                </a:lnTo>
                <a:lnTo>
                  <a:pt x="360" y="298"/>
                </a:lnTo>
                <a:lnTo>
                  <a:pt x="372" y="323"/>
                </a:lnTo>
                <a:lnTo>
                  <a:pt x="372" y="336"/>
                </a:lnTo>
                <a:lnTo>
                  <a:pt x="360" y="336"/>
                </a:lnTo>
                <a:lnTo>
                  <a:pt x="347" y="323"/>
                </a:lnTo>
                <a:lnTo>
                  <a:pt x="310" y="348"/>
                </a:lnTo>
                <a:lnTo>
                  <a:pt x="298" y="336"/>
                </a:lnTo>
                <a:lnTo>
                  <a:pt x="285" y="336"/>
                </a:lnTo>
                <a:lnTo>
                  <a:pt x="248" y="348"/>
                </a:lnTo>
                <a:lnTo>
                  <a:pt x="248" y="361"/>
                </a:lnTo>
                <a:lnTo>
                  <a:pt x="223" y="361"/>
                </a:lnTo>
                <a:lnTo>
                  <a:pt x="211" y="373"/>
                </a:lnTo>
                <a:lnTo>
                  <a:pt x="211" y="348"/>
                </a:lnTo>
                <a:lnTo>
                  <a:pt x="186" y="348"/>
                </a:lnTo>
                <a:lnTo>
                  <a:pt x="186" y="361"/>
                </a:lnTo>
                <a:lnTo>
                  <a:pt x="186" y="385"/>
                </a:lnTo>
                <a:lnTo>
                  <a:pt x="174" y="398"/>
                </a:lnTo>
                <a:lnTo>
                  <a:pt x="161" y="398"/>
                </a:lnTo>
                <a:lnTo>
                  <a:pt x="149" y="423"/>
                </a:lnTo>
                <a:lnTo>
                  <a:pt x="149" y="435"/>
                </a:lnTo>
                <a:lnTo>
                  <a:pt x="112" y="423"/>
                </a:lnTo>
                <a:lnTo>
                  <a:pt x="112" y="435"/>
                </a:lnTo>
                <a:lnTo>
                  <a:pt x="112" y="448"/>
                </a:lnTo>
                <a:lnTo>
                  <a:pt x="87" y="435"/>
                </a:lnTo>
                <a:lnTo>
                  <a:pt x="87" y="410"/>
                </a:lnTo>
                <a:lnTo>
                  <a:pt x="74" y="398"/>
                </a:lnTo>
                <a:lnTo>
                  <a:pt x="62" y="385"/>
                </a:lnTo>
                <a:lnTo>
                  <a:pt x="87" y="398"/>
                </a:lnTo>
                <a:lnTo>
                  <a:pt x="112" y="398"/>
                </a:lnTo>
                <a:lnTo>
                  <a:pt x="136" y="398"/>
                </a:lnTo>
                <a:lnTo>
                  <a:pt x="149" y="373"/>
                </a:lnTo>
                <a:lnTo>
                  <a:pt x="112" y="336"/>
                </a:lnTo>
                <a:lnTo>
                  <a:pt x="87" y="336"/>
                </a:lnTo>
                <a:lnTo>
                  <a:pt x="62" y="336"/>
                </a:lnTo>
                <a:lnTo>
                  <a:pt x="37" y="323"/>
                </a:lnTo>
                <a:lnTo>
                  <a:pt x="25" y="311"/>
                </a:lnTo>
                <a:lnTo>
                  <a:pt x="12" y="311"/>
                </a:lnTo>
                <a:lnTo>
                  <a:pt x="0" y="311"/>
                </a:lnTo>
                <a:lnTo>
                  <a:pt x="0" y="323"/>
                </a:lnTo>
                <a:lnTo>
                  <a:pt x="0" y="336"/>
                </a:lnTo>
                <a:lnTo>
                  <a:pt x="0" y="361"/>
                </a:lnTo>
                <a:lnTo>
                  <a:pt x="25" y="385"/>
                </a:lnTo>
                <a:lnTo>
                  <a:pt x="25" y="398"/>
                </a:lnTo>
                <a:lnTo>
                  <a:pt x="37" y="410"/>
                </a:lnTo>
                <a:lnTo>
                  <a:pt x="37" y="435"/>
                </a:lnTo>
                <a:lnTo>
                  <a:pt x="62" y="472"/>
                </a:lnTo>
                <a:lnTo>
                  <a:pt x="62" y="485"/>
                </a:lnTo>
                <a:lnTo>
                  <a:pt x="347" y="659"/>
                </a:lnTo>
                <a:lnTo>
                  <a:pt x="1750" y="75"/>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solidFill>
                <a:srgbClr val="2B296A"/>
              </a:solidFill>
              <a:latin typeface="Garamond" pitchFamily="18" charset="0"/>
              <a:cs typeface="+mn-cs"/>
            </a:endParaRPr>
          </a:p>
        </p:txBody>
      </p:sp>
      <p:sp>
        <p:nvSpPr>
          <p:cNvPr id="57383" name="Freeform 280"/>
          <p:cNvSpPr>
            <a:spLocks/>
          </p:cNvSpPr>
          <p:nvPr/>
        </p:nvSpPr>
        <p:spPr bwMode="auto">
          <a:xfrm>
            <a:off x="5214938" y="2500313"/>
            <a:ext cx="134937" cy="146050"/>
          </a:xfrm>
          <a:custGeom>
            <a:avLst/>
            <a:gdLst>
              <a:gd name="T0" fmla="*/ 45 w 87"/>
              <a:gd name="T1" fmla="*/ 0 h 74"/>
              <a:gd name="T2" fmla="*/ 45 w 87"/>
              <a:gd name="T3" fmla="*/ 18 h 74"/>
              <a:gd name="T4" fmla="*/ 59 w 87"/>
              <a:gd name="T5" fmla="*/ 57 h 74"/>
              <a:gd name="T6" fmla="*/ 89 w 87"/>
              <a:gd name="T7" fmla="*/ 95 h 74"/>
              <a:gd name="T8" fmla="*/ 105 w 87"/>
              <a:gd name="T9" fmla="*/ 113 h 74"/>
              <a:gd name="T10" fmla="*/ 59 w 87"/>
              <a:gd name="T11" fmla="*/ 95 h 74"/>
              <a:gd name="T12" fmla="*/ 30 w 87"/>
              <a:gd name="T13" fmla="*/ 76 h 74"/>
              <a:gd name="T14" fmla="*/ 14 w 87"/>
              <a:gd name="T15" fmla="*/ 57 h 74"/>
              <a:gd name="T16" fmla="*/ 0 w 87"/>
              <a:gd name="T17" fmla="*/ 57 h 74"/>
              <a:gd name="T18" fmla="*/ 0 w 87"/>
              <a:gd name="T19" fmla="*/ 38 h 74"/>
              <a:gd name="T20" fmla="*/ 0 w 87"/>
              <a:gd name="T21" fmla="*/ 38 h 74"/>
              <a:gd name="T22" fmla="*/ 0 w 87"/>
              <a:gd name="T23" fmla="*/ 38 h 74"/>
              <a:gd name="T24" fmla="*/ 14 w 87"/>
              <a:gd name="T25" fmla="*/ 18 h 74"/>
              <a:gd name="T26" fmla="*/ 14 w 87"/>
              <a:gd name="T27" fmla="*/ 0 h 74"/>
              <a:gd name="T28" fmla="*/ 30 w 87"/>
              <a:gd name="T29" fmla="*/ 0 h 74"/>
              <a:gd name="T30" fmla="*/ 45 w 87"/>
              <a:gd name="T31" fmla="*/ 0 h 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
              <a:gd name="T49" fmla="*/ 0 h 74"/>
              <a:gd name="T50" fmla="*/ 87 w 87"/>
              <a:gd name="T51" fmla="*/ 74 h 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 h="74">
                <a:moveTo>
                  <a:pt x="37" y="0"/>
                </a:moveTo>
                <a:lnTo>
                  <a:pt x="37" y="12"/>
                </a:lnTo>
                <a:lnTo>
                  <a:pt x="49" y="37"/>
                </a:lnTo>
                <a:lnTo>
                  <a:pt x="74" y="62"/>
                </a:lnTo>
                <a:lnTo>
                  <a:pt x="87" y="74"/>
                </a:lnTo>
                <a:lnTo>
                  <a:pt x="49" y="62"/>
                </a:lnTo>
                <a:lnTo>
                  <a:pt x="25" y="50"/>
                </a:lnTo>
                <a:lnTo>
                  <a:pt x="12" y="37"/>
                </a:lnTo>
                <a:lnTo>
                  <a:pt x="0" y="37"/>
                </a:lnTo>
                <a:lnTo>
                  <a:pt x="0" y="25"/>
                </a:lnTo>
                <a:lnTo>
                  <a:pt x="12" y="12"/>
                </a:lnTo>
                <a:lnTo>
                  <a:pt x="12" y="0"/>
                </a:lnTo>
                <a:lnTo>
                  <a:pt x="25" y="0"/>
                </a:lnTo>
                <a:lnTo>
                  <a:pt x="37" y="0"/>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84" name="Freeform 281"/>
          <p:cNvSpPr>
            <a:spLocks/>
          </p:cNvSpPr>
          <p:nvPr/>
        </p:nvSpPr>
        <p:spPr bwMode="auto">
          <a:xfrm>
            <a:off x="5418138" y="2668588"/>
            <a:ext cx="38100" cy="23812"/>
          </a:xfrm>
          <a:custGeom>
            <a:avLst/>
            <a:gdLst>
              <a:gd name="T0" fmla="*/ 0 w 24"/>
              <a:gd name="T1" fmla="*/ 0 h 12"/>
              <a:gd name="T2" fmla="*/ 15 w 24"/>
              <a:gd name="T3" fmla="*/ 19 h 12"/>
              <a:gd name="T4" fmla="*/ 15 w 24"/>
              <a:gd name="T5" fmla="*/ 19 h 12"/>
              <a:gd name="T6" fmla="*/ 29 w 24"/>
              <a:gd name="T7" fmla="*/ 19 h 12"/>
              <a:gd name="T8" fmla="*/ 29 w 24"/>
              <a:gd name="T9" fmla="*/ 0 h 12"/>
              <a:gd name="T10" fmla="*/ 0 w 24"/>
              <a:gd name="T11" fmla="*/ 0 h 12"/>
              <a:gd name="T12" fmla="*/ 0 60000 65536"/>
              <a:gd name="T13" fmla="*/ 0 60000 65536"/>
              <a:gd name="T14" fmla="*/ 0 60000 65536"/>
              <a:gd name="T15" fmla="*/ 0 60000 65536"/>
              <a:gd name="T16" fmla="*/ 0 60000 65536"/>
              <a:gd name="T17" fmla="*/ 0 60000 65536"/>
              <a:gd name="T18" fmla="*/ 0 w 24"/>
              <a:gd name="T19" fmla="*/ 0 h 12"/>
              <a:gd name="T20" fmla="*/ 24 w 2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4" h="12">
                <a:moveTo>
                  <a:pt x="0" y="0"/>
                </a:moveTo>
                <a:lnTo>
                  <a:pt x="12" y="12"/>
                </a:lnTo>
                <a:lnTo>
                  <a:pt x="24" y="12"/>
                </a:lnTo>
                <a:lnTo>
                  <a:pt x="24" y="0"/>
                </a:lnTo>
                <a:lnTo>
                  <a:pt x="0" y="0"/>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85" name="Freeform 282"/>
          <p:cNvSpPr>
            <a:spLocks/>
          </p:cNvSpPr>
          <p:nvPr/>
        </p:nvSpPr>
        <p:spPr bwMode="auto">
          <a:xfrm>
            <a:off x="5286375" y="2214563"/>
            <a:ext cx="193675" cy="246062"/>
          </a:xfrm>
          <a:custGeom>
            <a:avLst/>
            <a:gdLst>
              <a:gd name="T0" fmla="*/ 30 w 124"/>
              <a:gd name="T1" fmla="*/ 191 h 124"/>
              <a:gd name="T2" fmla="*/ 45 w 124"/>
              <a:gd name="T3" fmla="*/ 154 h 124"/>
              <a:gd name="T4" fmla="*/ 75 w 124"/>
              <a:gd name="T5" fmla="*/ 134 h 124"/>
              <a:gd name="T6" fmla="*/ 75 w 124"/>
              <a:gd name="T7" fmla="*/ 116 h 124"/>
              <a:gd name="T8" fmla="*/ 91 w 124"/>
              <a:gd name="T9" fmla="*/ 96 h 124"/>
              <a:gd name="T10" fmla="*/ 135 w 124"/>
              <a:gd name="T11" fmla="*/ 57 h 124"/>
              <a:gd name="T12" fmla="*/ 150 w 124"/>
              <a:gd name="T13" fmla="*/ 39 h 124"/>
              <a:gd name="T14" fmla="*/ 135 w 124"/>
              <a:gd name="T15" fmla="*/ 20 h 124"/>
              <a:gd name="T16" fmla="*/ 135 w 124"/>
              <a:gd name="T17" fmla="*/ 0 h 124"/>
              <a:gd name="T18" fmla="*/ 120 w 124"/>
              <a:gd name="T19" fmla="*/ 20 h 124"/>
              <a:gd name="T20" fmla="*/ 105 w 124"/>
              <a:gd name="T21" fmla="*/ 20 h 124"/>
              <a:gd name="T22" fmla="*/ 75 w 124"/>
              <a:gd name="T23" fmla="*/ 39 h 124"/>
              <a:gd name="T24" fmla="*/ 75 w 124"/>
              <a:gd name="T25" fmla="*/ 57 h 124"/>
              <a:gd name="T26" fmla="*/ 45 w 124"/>
              <a:gd name="T27" fmla="*/ 57 h 124"/>
              <a:gd name="T28" fmla="*/ 45 w 124"/>
              <a:gd name="T29" fmla="*/ 96 h 124"/>
              <a:gd name="T30" fmla="*/ 45 w 124"/>
              <a:gd name="T31" fmla="*/ 116 h 124"/>
              <a:gd name="T32" fmla="*/ 30 w 124"/>
              <a:gd name="T33" fmla="*/ 116 h 124"/>
              <a:gd name="T34" fmla="*/ 16 w 124"/>
              <a:gd name="T35" fmla="*/ 116 h 124"/>
              <a:gd name="T36" fmla="*/ 0 w 124"/>
              <a:gd name="T37" fmla="*/ 116 h 124"/>
              <a:gd name="T38" fmla="*/ 16 w 124"/>
              <a:gd name="T39" fmla="*/ 134 h 124"/>
              <a:gd name="T40" fmla="*/ 16 w 124"/>
              <a:gd name="T41" fmla="*/ 154 h 124"/>
              <a:gd name="T42" fmla="*/ 16 w 124"/>
              <a:gd name="T43" fmla="*/ 173 h 124"/>
              <a:gd name="T44" fmla="*/ 16 w 124"/>
              <a:gd name="T45" fmla="*/ 173 h 124"/>
              <a:gd name="T46" fmla="*/ 16 w 124"/>
              <a:gd name="T47" fmla="*/ 191 h 124"/>
              <a:gd name="T48" fmla="*/ 30 w 124"/>
              <a:gd name="T49" fmla="*/ 191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4"/>
              <a:gd name="T76" fmla="*/ 0 h 124"/>
              <a:gd name="T77" fmla="*/ 124 w 124"/>
              <a:gd name="T78" fmla="*/ 124 h 1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4" h="124">
                <a:moveTo>
                  <a:pt x="25" y="124"/>
                </a:moveTo>
                <a:lnTo>
                  <a:pt x="37" y="100"/>
                </a:lnTo>
                <a:lnTo>
                  <a:pt x="62" y="87"/>
                </a:lnTo>
                <a:lnTo>
                  <a:pt x="62" y="75"/>
                </a:lnTo>
                <a:lnTo>
                  <a:pt x="75" y="62"/>
                </a:lnTo>
                <a:lnTo>
                  <a:pt x="112" y="37"/>
                </a:lnTo>
                <a:lnTo>
                  <a:pt x="124" y="25"/>
                </a:lnTo>
                <a:lnTo>
                  <a:pt x="112" y="13"/>
                </a:lnTo>
                <a:lnTo>
                  <a:pt x="112" y="0"/>
                </a:lnTo>
                <a:lnTo>
                  <a:pt x="99" y="13"/>
                </a:lnTo>
                <a:lnTo>
                  <a:pt x="87" y="13"/>
                </a:lnTo>
                <a:lnTo>
                  <a:pt x="62" y="25"/>
                </a:lnTo>
                <a:lnTo>
                  <a:pt x="62" y="37"/>
                </a:lnTo>
                <a:lnTo>
                  <a:pt x="37" y="37"/>
                </a:lnTo>
                <a:lnTo>
                  <a:pt x="37" y="62"/>
                </a:lnTo>
                <a:lnTo>
                  <a:pt x="37" y="75"/>
                </a:lnTo>
                <a:lnTo>
                  <a:pt x="25" y="75"/>
                </a:lnTo>
                <a:lnTo>
                  <a:pt x="13" y="75"/>
                </a:lnTo>
                <a:lnTo>
                  <a:pt x="0" y="75"/>
                </a:lnTo>
                <a:lnTo>
                  <a:pt x="13" y="87"/>
                </a:lnTo>
                <a:lnTo>
                  <a:pt x="13" y="100"/>
                </a:lnTo>
                <a:lnTo>
                  <a:pt x="13" y="112"/>
                </a:lnTo>
                <a:lnTo>
                  <a:pt x="13" y="124"/>
                </a:lnTo>
                <a:lnTo>
                  <a:pt x="25" y="124"/>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86" name="Freeform 283"/>
          <p:cNvSpPr>
            <a:spLocks/>
          </p:cNvSpPr>
          <p:nvPr/>
        </p:nvSpPr>
        <p:spPr bwMode="auto">
          <a:xfrm>
            <a:off x="5643563" y="1857375"/>
            <a:ext cx="77787" cy="96838"/>
          </a:xfrm>
          <a:custGeom>
            <a:avLst/>
            <a:gdLst>
              <a:gd name="T0" fmla="*/ 0 w 50"/>
              <a:gd name="T1" fmla="*/ 18 h 49"/>
              <a:gd name="T2" fmla="*/ 16 w 50"/>
              <a:gd name="T3" fmla="*/ 37 h 49"/>
              <a:gd name="T4" fmla="*/ 16 w 50"/>
              <a:gd name="T5" fmla="*/ 37 h 49"/>
              <a:gd name="T6" fmla="*/ 30 w 50"/>
              <a:gd name="T7" fmla="*/ 57 h 49"/>
              <a:gd name="T8" fmla="*/ 46 w 50"/>
              <a:gd name="T9" fmla="*/ 75 h 49"/>
              <a:gd name="T10" fmla="*/ 46 w 50"/>
              <a:gd name="T11" fmla="*/ 75 h 49"/>
              <a:gd name="T12" fmla="*/ 46 w 50"/>
              <a:gd name="T13" fmla="*/ 57 h 49"/>
              <a:gd name="T14" fmla="*/ 46 w 50"/>
              <a:gd name="T15" fmla="*/ 37 h 49"/>
              <a:gd name="T16" fmla="*/ 60 w 50"/>
              <a:gd name="T17" fmla="*/ 37 h 49"/>
              <a:gd name="T18" fmla="*/ 60 w 50"/>
              <a:gd name="T19" fmla="*/ 18 h 49"/>
              <a:gd name="T20" fmla="*/ 30 w 50"/>
              <a:gd name="T21" fmla="*/ 0 h 49"/>
              <a:gd name="T22" fmla="*/ 30 w 50"/>
              <a:gd name="T23" fmla="*/ 0 h 49"/>
              <a:gd name="T24" fmla="*/ 16 w 50"/>
              <a:gd name="T25" fmla="*/ 0 h 49"/>
              <a:gd name="T26" fmla="*/ 16 w 50"/>
              <a:gd name="T27" fmla="*/ 18 h 49"/>
              <a:gd name="T28" fmla="*/ 0 w 50"/>
              <a:gd name="T29" fmla="*/ 18 h 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49"/>
              <a:gd name="T47" fmla="*/ 50 w 50"/>
              <a:gd name="T48" fmla="*/ 49 h 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49">
                <a:moveTo>
                  <a:pt x="0" y="12"/>
                </a:moveTo>
                <a:lnTo>
                  <a:pt x="13" y="24"/>
                </a:lnTo>
                <a:lnTo>
                  <a:pt x="25" y="37"/>
                </a:lnTo>
                <a:lnTo>
                  <a:pt x="38" y="49"/>
                </a:lnTo>
                <a:lnTo>
                  <a:pt x="38" y="37"/>
                </a:lnTo>
                <a:lnTo>
                  <a:pt x="38" y="24"/>
                </a:lnTo>
                <a:lnTo>
                  <a:pt x="50" y="24"/>
                </a:lnTo>
                <a:lnTo>
                  <a:pt x="50" y="12"/>
                </a:lnTo>
                <a:lnTo>
                  <a:pt x="25" y="0"/>
                </a:lnTo>
                <a:lnTo>
                  <a:pt x="13" y="0"/>
                </a:lnTo>
                <a:lnTo>
                  <a:pt x="13" y="12"/>
                </a:lnTo>
                <a:lnTo>
                  <a:pt x="0" y="12"/>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87" name="Freeform 284"/>
          <p:cNvSpPr>
            <a:spLocks/>
          </p:cNvSpPr>
          <p:nvPr/>
        </p:nvSpPr>
        <p:spPr bwMode="auto">
          <a:xfrm>
            <a:off x="5764213" y="1979613"/>
            <a:ext cx="115887" cy="98425"/>
          </a:xfrm>
          <a:custGeom>
            <a:avLst/>
            <a:gdLst>
              <a:gd name="T0" fmla="*/ 0 w 75"/>
              <a:gd name="T1" fmla="*/ 0 h 50"/>
              <a:gd name="T2" fmla="*/ 0 w 75"/>
              <a:gd name="T3" fmla="*/ 18 h 50"/>
              <a:gd name="T4" fmla="*/ 14 w 75"/>
              <a:gd name="T5" fmla="*/ 39 h 50"/>
              <a:gd name="T6" fmla="*/ 44 w 75"/>
              <a:gd name="T7" fmla="*/ 57 h 50"/>
              <a:gd name="T8" fmla="*/ 74 w 75"/>
              <a:gd name="T9" fmla="*/ 77 h 50"/>
              <a:gd name="T10" fmla="*/ 90 w 75"/>
              <a:gd name="T11" fmla="*/ 57 h 50"/>
              <a:gd name="T12" fmla="*/ 60 w 75"/>
              <a:gd name="T13" fmla="*/ 39 h 50"/>
              <a:gd name="T14" fmla="*/ 74 w 75"/>
              <a:gd name="T15" fmla="*/ 18 h 50"/>
              <a:gd name="T16" fmla="*/ 60 w 75"/>
              <a:gd name="T17" fmla="*/ 0 h 50"/>
              <a:gd name="T18" fmla="*/ 30 w 75"/>
              <a:gd name="T19" fmla="*/ 0 h 50"/>
              <a:gd name="T20" fmla="*/ 0 w 75"/>
              <a:gd name="T21" fmla="*/ 0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
              <a:gd name="T34" fmla="*/ 0 h 50"/>
              <a:gd name="T35" fmla="*/ 75 w 75"/>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 h="50">
                <a:moveTo>
                  <a:pt x="0" y="0"/>
                </a:moveTo>
                <a:lnTo>
                  <a:pt x="0" y="12"/>
                </a:lnTo>
                <a:lnTo>
                  <a:pt x="12" y="25"/>
                </a:lnTo>
                <a:lnTo>
                  <a:pt x="37" y="37"/>
                </a:lnTo>
                <a:lnTo>
                  <a:pt x="62" y="50"/>
                </a:lnTo>
                <a:lnTo>
                  <a:pt x="75" y="37"/>
                </a:lnTo>
                <a:lnTo>
                  <a:pt x="50" y="25"/>
                </a:lnTo>
                <a:lnTo>
                  <a:pt x="62" y="12"/>
                </a:lnTo>
                <a:lnTo>
                  <a:pt x="50" y="0"/>
                </a:lnTo>
                <a:lnTo>
                  <a:pt x="25" y="0"/>
                </a:lnTo>
                <a:lnTo>
                  <a:pt x="0" y="0"/>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88" name="Freeform 285"/>
          <p:cNvSpPr>
            <a:spLocks/>
          </p:cNvSpPr>
          <p:nvPr/>
        </p:nvSpPr>
        <p:spPr bwMode="auto">
          <a:xfrm>
            <a:off x="5899150" y="2003425"/>
            <a:ext cx="77788" cy="98425"/>
          </a:xfrm>
          <a:custGeom>
            <a:avLst/>
            <a:gdLst>
              <a:gd name="T0" fmla="*/ 0 w 50"/>
              <a:gd name="T1" fmla="*/ 0 h 50"/>
              <a:gd name="T2" fmla="*/ 0 w 50"/>
              <a:gd name="T3" fmla="*/ 20 h 50"/>
              <a:gd name="T4" fmla="*/ 14 w 50"/>
              <a:gd name="T5" fmla="*/ 38 h 50"/>
              <a:gd name="T6" fmla="*/ 14 w 50"/>
              <a:gd name="T7" fmla="*/ 58 h 50"/>
              <a:gd name="T8" fmla="*/ 14 w 50"/>
              <a:gd name="T9" fmla="*/ 76 h 50"/>
              <a:gd name="T10" fmla="*/ 30 w 50"/>
              <a:gd name="T11" fmla="*/ 58 h 50"/>
              <a:gd name="T12" fmla="*/ 60 w 50"/>
              <a:gd name="T13" fmla="*/ 58 h 50"/>
              <a:gd name="T14" fmla="*/ 60 w 50"/>
              <a:gd name="T15" fmla="*/ 58 h 50"/>
              <a:gd name="T16" fmla="*/ 60 w 50"/>
              <a:gd name="T17" fmla="*/ 38 h 50"/>
              <a:gd name="T18" fmla="*/ 44 w 50"/>
              <a:gd name="T19" fmla="*/ 20 h 50"/>
              <a:gd name="T20" fmla="*/ 30 w 50"/>
              <a:gd name="T21" fmla="*/ 0 h 50"/>
              <a:gd name="T22" fmla="*/ 30 w 50"/>
              <a:gd name="T23" fmla="*/ 0 h 50"/>
              <a:gd name="T24" fmla="*/ 14 w 50"/>
              <a:gd name="T25" fmla="*/ 20 h 50"/>
              <a:gd name="T26" fmla="*/ 14 w 50"/>
              <a:gd name="T27" fmla="*/ 0 h 50"/>
              <a:gd name="T28" fmla="*/ 0 w 50"/>
              <a:gd name="T29" fmla="*/ 0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50"/>
              <a:gd name="T47" fmla="*/ 50 w 50"/>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50">
                <a:moveTo>
                  <a:pt x="0" y="0"/>
                </a:moveTo>
                <a:lnTo>
                  <a:pt x="0" y="13"/>
                </a:lnTo>
                <a:lnTo>
                  <a:pt x="12" y="25"/>
                </a:lnTo>
                <a:lnTo>
                  <a:pt x="12" y="38"/>
                </a:lnTo>
                <a:lnTo>
                  <a:pt x="12" y="50"/>
                </a:lnTo>
                <a:lnTo>
                  <a:pt x="25" y="38"/>
                </a:lnTo>
                <a:lnTo>
                  <a:pt x="50" y="38"/>
                </a:lnTo>
                <a:lnTo>
                  <a:pt x="50" y="25"/>
                </a:lnTo>
                <a:lnTo>
                  <a:pt x="37" y="13"/>
                </a:lnTo>
                <a:lnTo>
                  <a:pt x="25" y="0"/>
                </a:lnTo>
                <a:lnTo>
                  <a:pt x="12" y="13"/>
                </a:lnTo>
                <a:lnTo>
                  <a:pt x="12" y="0"/>
                </a:lnTo>
                <a:lnTo>
                  <a:pt x="0" y="0"/>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89" name="Freeform 286"/>
          <p:cNvSpPr>
            <a:spLocks/>
          </p:cNvSpPr>
          <p:nvPr/>
        </p:nvSpPr>
        <p:spPr bwMode="auto">
          <a:xfrm>
            <a:off x="5707063" y="2003425"/>
            <a:ext cx="38100" cy="25400"/>
          </a:xfrm>
          <a:custGeom>
            <a:avLst/>
            <a:gdLst>
              <a:gd name="T0" fmla="*/ 14 w 25"/>
              <a:gd name="T1" fmla="*/ 0 h 13"/>
              <a:gd name="T2" fmla="*/ 0 w 25"/>
              <a:gd name="T3" fmla="*/ 0 h 13"/>
              <a:gd name="T4" fmla="*/ 14 w 25"/>
              <a:gd name="T5" fmla="*/ 19 h 13"/>
              <a:gd name="T6" fmla="*/ 29 w 25"/>
              <a:gd name="T7" fmla="*/ 19 h 13"/>
              <a:gd name="T8" fmla="*/ 14 w 25"/>
              <a:gd name="T9" fmla="*/ 0 h 13"/>
              <a:gd name="T10" fmla="*/ 0 60000 65536"/>
              <a:gd name="T11" fmla="*/ 0 60000 65536"/>
              <a:gd name="T12" fmla="*/ 0 60000 65536"/>
              <a:gd name="T13" fmla="*/ 0 60000 65536"/>
              <a:gd name="T14" fmla="*/ 0 60000 65536"/>
              <a:gd name="T15" fmla="*/ 0 w 25"/>
              <a:gd name="T16" fmla="*/ 0 h 13"/>
              <a:gd name="T17" fmla="*/ 25 w 25"/>
              <a:gd name="T18" fmla="*/ 13 h 13"/>
            </a:gdLst>
            <a:ahLst/>
            <a:cxnLst>
              <a:cxn ang="T10">
                <a:pos x="T0" y="T1"/>
              </a:cxn>
              <a:cxn ang="T11">
                <a:pos x="T2" y="T3"/>
              </a:cxn>
              <a:cxn ang="T12">
                <a:pos x="T4" y="T5"/>
              </a:cxn>
              <a:cxn ang="T13">
                <a:pos x="T6" y="T7"/>
              </a:cxn>
              <a:cxn ang="T14">
                <a:pos x="T8" y="T9"/>
              </a:cxn>
            </a:cxnLst>
            <a:rect l="T15" t="T16" r="T17" b="T18"/>
            <a:pathLst>
              <a:path w="25" h="13">
                <a:moveTo>
                  <a:pt x="12" y="0"/>
                </a:moveTo>
                <a:lnTo>
                  <a:pt x="0" y="0"/>
                </a:lnTo>
                <a:lnTo>
                  <a:pt x="12" y="13"/>
                </a:lnTo>
                <a:lnTo>
                  <a:pt x="25" y="13"/>
                </a:lnTo>
                <a:lnTo>
                  <a:pt x="12" y="0"/>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90" name="Freeform 287"/>
          <p:cNvSpPr>
            <a:spLocks/>
          </p:cNvSpPr>
          <p:nvPr/>
        </p:nvSpPr>
        <p:spPr bwMode="auto">
          <a:xfrm>
            <a:off x="6572250" y="2028825"/>
            <a:ext cx="115888" cy="122238"/>
          </a:xfrm>
          <a:custGeom>
            <a:avLst/>
            <a:gdLst>
              <a:gd name="T0" fmla="*/ 16 w 75"/>
              <a:gd name="T1" fmla="*/ 0 h 62"/>
              <a:gd name="T2" fmla="*/ 0 w 75"/>
              <a:gd name="T3" fmla="*/ 38 h 62"/>
              <a:gd name="T4" fmla="*/ 16 w 75"/>
              <a:gd name="T5" fmla="*/ 38 h 62"/>
              <a:gd name="T6" fmla="*/ 16 w 75"/>
              <a:gd name="T7" fmla="*/ 75 h 62"/>
              <a:gd name="T8" fmla="*/ 30 w 75"/>
              <a:gd name="T9" fmla="*/ 95 h 62"/>
              <a:gd name="T10" fmla="*/ 46 w 75"/>
              <a:gd name="T11" fmla="*/ 95 h 62"/>
              <a:gd name="T12" fmla="*/ 46 w 75"/>
              <a:gd name="T13" fmla="*/ 57 h 62"/>
              <a:gd name="T14" fmla="*/ 74 w 75"/>
              <a:gd name="T15" fmla="*/ 75 h 62"/>
              <a:gd name="T16" fmla="*/ 90 w 75"/>
              <a:gd name="T17" fmla="*/ 38 h 62"/>
              <a:gd name="T18" fmla="*/ 60 w 75"/>
              <a:gd name="T19" fmla="*/ 38 h 62"/>
              <a:gd name="T20" fmla="*/ 60 w 75"/>
              <a:gd name="T21" fmla="*/ 18 h 62"/>
              <a:gd name="T22" fmla="*/ 90 w 75"/>
              <a:gd name="T23" fmla="*/ 38 h 62"/>
              <a:gd name="T24" fmla="*/ 90 w 75"/>
              <a:gd name="T25" fmla="*/ 38 h 62"/>
              <a:gd name="T26" fmla="*/ 90 w 75"/>
              <a:gd name="T27" fmla="*/ 18 h 62"/>
              <a:gd name="T28" fmla="*/ 74 w 75"/>
              <a:gd name="T29" fmla="*/ 0 h 62"/>
              <a:gd name="T30" fmla="*/ 60 w 75"/>
              <a:gd name="T31" fmla="*/ 0 h 62"/>
              <a:gd name="T32" fmla="*/ 46 w 75"/>
              <a:gd name="T33" fmla="*/ 0 h 62"/>
              <a:gd name="T34" fmla="*/ 46 w 75"/>
              <a:gd name="T35" fmla="*/ 18 h 62"/>
              <a:gd name="T36" fmla="*/ 30 w 75"/>
              <a:gd name="T37" fmla="*/ 0 h 62"/>
              <a:gd name="T38" fmla="*/ 16 w 75"/>
              <a:gd name="T39" fmla="*/ 0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5"/>
              <a:gd name="T61" fmla="*/ 0 h 62"/>
              <a:gd name="T62" fmla="*/ 75 w 75"/>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5" h="62">
                <a:moveTo>
                  <a:pt x="13" y="0"/>
                </a:moveTo>
                <a:lnTo>
                  <a:pt x="0" y="25"/>
                </a:lnTo>
                <a:lnTo>
                  <a:pt x="13" y="25"/>
                </a:lnTo>
                <a:lnTo>
                  <a:pt x="13" y="49"/>
                </a:lnTo>
                <a:lnTo>
                  <a:pt x="25" y="62"/>
                </a:lnTo>
                <a:lnTo>
                  <a:pt x="38" y="62"/>
                </a:lnTo>
                <a:lnTo>
                  <a:pt x="38" y="37"/>
                </a:lnTo>
                <a:lnTo>
                  <a:pt x="62" y="49"/>
                </a:lnTo>
                <a:lnTo>
                  <a:pt x="75" y="25"/>
                </a:lnTo>
                <a:lnTo>
                  <a:pt x="50" y="25"/>
                </a:lnTo>
                <a:lnTo>
                  <a:pt x="50" y="12"/>
                </a:lnTo>
                <a:lnTo>
                  <a:pt x="75" y="25"/>
                </a:lnTo>
                <a:lnTo>
                  <a:pt x="75" y="12"/>
                </a:lnTo>
                <a:lnTo>
                  <a:pt x="62" y="0"/>
                </a:lnTo>
                <a:lnTo>
                  <a:pt x="50" y="0"/>
                </a:lnTo>
                <a:lnTo>
                  <a:pt x="38" y="0"/>
                </a:lnTo>
                <a:lnTo>
                  <a:pt x="38" y="12"/>
                </a:lnTo>
                <a:lnTo>
                  <a:pt x="25" y="0"/>
                </a:lnTo>
                <a:lnTo>
                  <a:pt x="13" y="0"/>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91" name="Line 288"/>
          <p:cNvSpPr>
            <a:spLocks noChangeShapeType="1"/>
          </p:cNvSpPr>
          <p:nvPr/>
        </p:nvSpPr>
        <p:spPr bwMode="auto">
          <a:xfrm>
            <a:off x="7631113" y="2251075"/>
            <a:ext cx="39687" cy="23813"/>
          </a:xfrm>
          <a:prstGeom prst="line">
            <a:avLst/>
          </a:prstGeom>
          <a:solidFill>
            <a:schemeClr val="accent5">
              <a:lumMod val="75000"/>
            </a:schemeClr>
          </a:solidFill>
          <a:ln w="19050" cap="rnd">
            <a:solidFill>
              <a:schemeClr val="accent1"/>
            </a:solidFill>
            <a:prstDash val="sysDot"/>
            <a:round/>
            <a:headEnd/>
            <a:tailEnd/>
          </a:ln>
        </p:spPr>
        <p:txBody>
          <a:bodyPr/>
          <a:lstStyle/>
          <a:p>
            <a:pPr fontAlgn="auto">
              <a:spcBef>
                <a:spcPts val="0"/>
              </a:spcBef>
              <a:spcAft>
                <a:spcPts val="0"/>
              </a:spcAft>
              <a:defRPr/>
            </a:pPr>
            <a:endParaRPr lang="en-GB" dirty="0">
              <a:latin typeface="+mn-lt"/>
              <a:cs typeface="+mn-cs"/>
            </a:endParaRPr>
          </a:p>
        </p:txBody>
      </p:sp>
      <p:sp>
        <p:nvSpPr>
          <p:cNvPr id="57392" name="Freeform 289"/>
          <p:cNvSpPr>
            <a:spLocks/>
          </p:cNvSpPr>
          <p:nvPr/>
        </p:nvSpPr>
        <p:spPr bwMode="auto">
          <a:xfrm>
            <a:off x="4781550" y="3729038"/>
            <a:ext cx="57150" cy="47625"/>
          </a:xfrm>
          <a:custGeom>
            <a:avLst/>
            <a:gdLst>
              <a:gd name="T0" fmla="*/ 0 w 37"/>
              <a:gd name="T1" fmla="*/ 0 h 24"/>
              <a:gd name="T2" fmla="*/ 15 w 37"/>
              <a:gd name="T3" fmla="*/ 0 h 24"/>
              <a:gd name="T4" fmla="*/ 30 w 37"/>
              <a:gd name="T5" fmla="*/ 0 h 24"/>
              <a:gd name="T6" fmla="*/ 45 w 37"/>
              <a:gd name="T7" fmla="*/ 19 h 24"/>
              <a:gd name="T8" fmla="*/ 30 w 37"/>
              <a:gd name="T9" fmla="*/ 37 h 24"/>
              <a:gd name="T10" fmla="*/ 30 w 37"/>
              <a:gd name="T11" fmla="*/ 37 h 24"/>
              <a:gd name="T12" fmla="*/ 0 w 37"/>
              <a:gd name="T13" fmla="*/ 37 h 24"/>
              <a:gd name="T14" fmla="*/ 0 w 37"/>
              <a:gd name="T15" fmla="*/ 19 h 24"/>
              <a:gd name="T16" fmla="*/ 0 w 37"/>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24"/>
              <a:gd name="T29" fmla="*/ 37 w 37"/>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24">
                <a:moveTo>
                  <a:pt x="0" y="0"/>
                </a:moveTo>
                <a:lnTo>
                  <a:pt x="12" y="0"/>
                </a:lnTo>
                <a:lnTo>
                  <a:pt x="25" y="0"/>
                </a:lnTo>
                <a:lnTo>
                  <a:pt x="37" y="12"/>
                </a:lnTo>
                <a:lnTo>
                  <a:pt x="25" y="24"/>
                </a:lnTo>
                <a:lnTo>
                  <a:pt x="0" y="24"/>
                </a:lnTo>
                <a:lnTo>
                  <a:pt x="0" y="12"/>
                </a:lnTo>
                <a:lnTo>
                  <a:pt x="0" y="0"/>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93" name="Freeform 290"/>
          <p:cNvSpPr>
            <a:spLocks/>
          </p:cNvSpPr>
          <p:nvPr/>
        </p:nvSpPr>
        <p:spPr bwMode="auto">
          <a:xfrm>
            <a:off x="3857625" y="2792413"/>
            <a:ext cx="192088" cy="147637"/>
          </a:xfrm>
          <a:custGeom>
            <a:avLst/>
            <a:gdLst>
              <a:gd name="T0" fmla="*/ 44 w 124"/>
              <a:gd name="T1" fmla="*/ 20 h 75"/>
              <a:gd name="T2" fmla="*/ 44 w 124"/>
              <a:gd name="T3" fmla="*/ 38 h 75"/>
              <a:gd name="T4" fmla="*/ 30 w 124"/>
              <a:gd name="T5" fmla="*/ 38 h 75"/>
              <a:gd name="T6" fmla="*/ 30 w 124"/>
              <a:gd name="T7" fmla="*/ 20 h 75"/>
              <a:gd name="T8" fmla="*/ 14 w 124"/>
              <a:gd name="T9" fmla="*/ 0 h 75"/>
              <a:gd name="T10" fmla="*/ 14 w 124"/>
              <a:gd name="T11" fmla="*/ 0 h 75"/>
              <a:gd name="T12" fmla="*/ 14 w 124"/>
              <a:gd name="T13" fmla="*/ 0 h 75"/>
              <a:gd name="T14" fmla="*/ 14 w 124"/>
              <a:gd name="T15" fmla="*/ 20 h 75"/>
              <a:gd name="T16" fmla="*/ 0 w 124"/>
              <a:gd name="T17" fmla="*/ 20 h 75"/>
              <a:gd name="T18" fmla="*/ 0 w 124"/>
              <a:gd name="T19" fmla="*/ 20 h 75"/>
              <a:gd name="T20" fmla="*/ 0 w 124"/>
              <a:gd name="T21" fmla="*/ 38 h 75"/>
              <a:gd name="T22" fmla="*/ 0 w 124"/>
              <a:gd name="T23" fmla="*/ 38 h 75"/>
              <a:gd name="T24" fmla="*/ 30 w 124"/>
              <a:gd name="T25" fmla="*/ 38 h 75"/>
              <a:gd name="T26" fmla="*/ 30 w 124"/>
              <a:gd name="T27" fmla="*/ 57 h 75"/>
              <a:gd name="T28" fmla="*/ 30 w 124"/>
              <a:gd name="T29" fmla="*/ 57 h 75"/>
              <a:gd name="T30" fmla="*/ 14 w 124"/>
              <a:gd name="T31" fmla="*/ 57 h 75"/>
              <a:gd name="T32" fmla="*/ 0 w 124"/>
              <a:gd name="T33" fmla="*/ 57 h 75"/>
              <a:gd name="T34" fmla="*/ 0 w 124"/>
              <a:gd name="T35" fmla="*/ 77 h 75"/>
              <a:gd name="T36" fmla="*/ 14 w 124"/>
              <a:gd name="T37" fmla="*/ 77 h 75"/>
              <a:gd name="T38" fmla="*/ 30 w 124"/>
              <a:gd name="T39" fmla="*/ 77 h 75"/>
              <a:gd name="T40" fmla="*/ 30 w 124"/>
              <a:gd name="T41" fmla="*/ 77 h 75"/>
              <a:gd name="T42" fmla="*/ 30 w 124"/>
              <a:gd name="T43" fmla="*/ 95 h 75"/>
              <a:gd name="T44" fmla="*/ 14 w 124"/>
              <a:gd name="T45" fmla="*/ 95 h 75"/>
              <a:gd name="T46" fmla="*/ 30 w 124"/>
              <a:gd name="T47" fmla="*/ 115 h 75"/>
              <a:gd name="T48" fmla="*/ 60 w 124"/>
              <a:gd name="T49" fmla="*/ 115 h 75"/>
              <a:gd name="T50" fmla="*/ 60 w 124"/>
              <a:gd name="T51" fmla="*/ 115 h 75"/>
              <a:gd name="T52" fmla="*/ 90 w 124"/>
              <a:gd name="T53" fmla="*/ 95 h 75"/>
              <a:gd name="T54" fmla="*/ 105 w 124"/>
              <a:gd name="T55" fmla="*/ 95 h 75"/>
              <a:gd name="T56" fmla="*/ 119 w 124"/>
              <a:gd name="T57" fmla="*/ 95 h 75"/>
              <a:gd name="T58" fmla="*/ 135 w 124"/>
              <a:gd name="T59" fmla="*/ 95 h 75"/>
              <a:gd name="T60" fmla="*/ 135 w 124"/>
              <a:gd name="T61" fmla="*/ 95 h 75"/>
              <a:gd name="T62" fmla="*/ 149 w 124"/>
              <a:gd name="T63" fmla="*/ 77 h 75"/>
              <a:gd name="T64" fmla="*/ 149 w 124"/>
              <a:gd name="T65" fmla="*/ 57 h 75"/>
              <a:gd name="T66" fmla="*/ 149 w 124"/>
              <a:gd name="T67" fmla="*/ 38 h 75"/>
              <a:gd name="T68" fmla="*/ 149 w 124"/>
              <a:gd name="T69" fmla="*/ 38 h 75"/>
              <a:gd name="T70" fmla="*/ 135 w 124"/>
              <a:gd name="T71" fmla="*/ 38 h 75"/>
              <a:gd name="T72" fmla="*/ 149 w 124"/>
              <a:gd name="T73" fmla="*/ 38 h 75"/>
              <a:gd name="T74" fmla="*/ 135 w 124"/>
              <a:gd name="T75" fmla="*/ 20 h 75"/>
              <a:gd name="T76" fmla="*/ 135 w 124"/>
              <a:gd name="T77" fmla="*/ 20 h 75"/>
              <a:gd name="T78" fmla="*/ 119 w 124"/>
              <a:gd name="T79" fmla="*/ 20 h 75"/>
              <a:gd name="T80" fmla="*/ 105 w 124"/>
              <a:gd name="T81" fmla="*/ 20 h 75"/>
              <a:gd name="T82" fmla="*/ 90 w 124"/>
              <a:gd name="T83" fmla="*/ 20 h 75"/>
              <a:gd name="T84" fmla="*/ 90 w 124"/>
              <a:gd name="T85" fmla="*/ 20 h 75"/>
              <a:gd name="T86" fmla="*/ 90 w 124"/>
              <a:gd name="T87" fmla="*/ 38 h 75"/>
              <a:gd name="T88" fmla="*/ 75 w 124"/>
              <a:gd name="T89" fmla="*/ 38 h 75"/>
              <a:gd name="T90" fmla="*/ 60 w 124"/>
              <a:gd name="T91" fmla="*/ 20 h 75"/>
              <a:gd name="T92" fmla="*/ 60 w 124"/>
              <a:gd name="T93" fmla="*/ 20 h 75"/>
              <a:gd name="T94" fmla="*/ 60 w 124"/>
              <a:gd name="T95" fmla="*/ 20 h 75"/>
              <a:gd name="T96" fmla="*/ 44 w 124"/>
              <a:gd name="T97" fmla="*/ 20 h 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4"/>
              <a:gd name="T148" fmla="*/ 0 h 75"/>
              <a:gd name="T149" fmla="*/ 124 w 124"/>
              <a:gd name="T150" fmla="*/ 75 h 7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4" h="75">
                <a:moveTo>
                  <a:pt x="37" y="13"/>
                </a:moveTo>
                <a:lnTo>
                  <a:pt x="37" y="25"/>
                </a:lnTo>
                <a:lnTo>
                  <a:pt x="25" y="25"/>
                </a:lnTo>
                <a:lnTo>
                  <a:pt x="25" y="13"/>
                </a:lnTo>
                <a:lnTo>
                  <a:pt x="12" y="0"/>
                </a:lnTo>
                <a:lnTo>
                  <a:pt x="12" y="13"/>
                </a:lnTo>
                <a:lnTo>
                  <a:pt x="0" y="13"/>
                </a:lnTo>
                <a:lnTo>
                  <a:pt x="0" y="25"/>
                </a:lnTo>
                <a:lnTo>
                  <a:pt x="25" y="25"/>
                </a:lnTo>
                <a:lnTo>
                  <a:pt x="25" y="37"/>
                </a:lnTo>
                <a:lnTo>
                  <a:pt x="12" y="37"/>
                </a:lnTo>
                <a:lnTo>
                  <a:pt x="0" y="37"/>
                </a:lnTo>
                <a:lnTo>
                  <a:pt x="0" y="50"/>
                </a:lnTo>
                <a:lnTo>
                  <a:pt x="12" y="50"/>
                </a:lnTo>
                <a:lnTo>
                  <a:pt x="25" y="50"/>
                </a:lnTo>
                <a:lnTo>
                  <a:pt x="25" y="62"/>
                </a:lnTo>
                <a:lnTo>
                  <a:pt x="12" y="62"/>
                </a:lnTo>
                <a:lnTo>
                  <a:pt x="25" y="75"/>
                </a:lnTo>
                <a:lnTo>
                  <a:pt x="50" y="75"/>
                </a:lnTo>
                <a:lnTo>
                  <a:pt x="75" y="62"/>
                </a:lnTo>
                <a:lnTo>
                  <a:pt x="87" y="62"/>
                </a:lnTo>
                <a:lnTo>
                  <a:pt x="99" y="62"/>
                </a:lnTo>
                <a:lnTo>
                  <a:pt x="112" y="62"/>
                </a:lnTo>
                <a:lnTo>
                  <a:pt x="124" y="50"/>
                </a:lnTo>
                <a:lnTo>
                  <a:pt x="124" y="37"/>
                </a:lnTo>
                <a:lnTo>
                  <a:pt x="124" y="25"/>
                </a:lnTo>
                <a:lnTo>
                  <a:pt x="112" y="25"/>
                </a:lnTo>
                <a:lnTo>
                  <a:pt x="124" y="25"/>
                </a:lnTo>
                <a:lnTo>
                  <a:pt x="112" y="13"/>
                </a:lnTo>
                <a:lnTo>
                  <a:pt x="99" y="13"/>
                </a:lnTo>
                <a:lnTo>
                  <a:pt x="87" y="13"/>
                </a:lnTo>
                <a:lnTo>
                  <a:pt x="75" y="13"/>
                </a:lnTo>
                <a:lnTo>
                  <a:pt x="75" y="25"/>
                </a:lnTo>
                <a:lnTo>
                  <a:pt x="62" y="25"/>
                </a:lnTo>
                <a:lnTo>
                  <a:pt x="50" y="13"/>
                </a:lnTo>
                <a:lnTo>
                  <a:pt x="37" y="13"/>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94" name="Freeform 291"/>
          <p:cNvSpPr>
            <a:spLocks/>
          </p:cNvSpPr>
          <p:nvPr/>
        </p:nvSpPr>
        <p:spPr bwMode="auto">
          <a:xfrm>
            <a:off x="3355975" y="1855788"/>
            <a:ext cx="617538" cy="1084262"/>
          </a:xfrm>
          <a:custGeom>
            <a:avLst/>
            <a:gdLst>
              <a:gd name="T0" fmla="*/ 165 w 398"/>
              <a:gd name="T1" fmla="*/ 75 h 547"/>
              <a:gd name="T2" fmla="*/ 135 w 398"/>
              <a:gd name="T3" fmla="*/ 114 h 547"/>
              <a:gd name="T4" fmla="*/ 90 w 398"/>
              <a:gd name="T5" fmla="*/ 134 h 547"/>
              <a:gd name="T6" fmla="*/ 60 w 398"/>
              <a:gd name="T7" fmla="*/ 172 h 547"/>
              <a:gd name="T8" fmla="*/ 75 w 398"/>
              <a:gd name="T9" fmla="*/ 229 h 547"/>
              <a:gd name="T10" fmla="*/ 30 w 398"/>
              <a:gd name="T11" fmla="*/ 248 h 547"/>
              <a:gd name="T12" fmla="*/ 0 w 398"/>
              <a:gd name="T13" fmla="*/ 306 h 547"/>
              <a:gd name="T14" fmla="*/ 30 w 398"/>
              <a:gd name="T15" fmla="*/ 324 h 547"/>
              <a:gd name="T16" fmla="*/ 16 w 398"/>
              <a:gd name="T17" fmla="*/ 363 h 547"/>
              <a:gd name="T18" fmla="*/ 60 w 398"/>
              <a:gd name="T19" fmla="*/ 381 h 547"/>
              <a:gd name="T20" fmla="*/ 120 w 398"/>
              <a:gd name="T21" fmla="*/ 381 h 547"/>
              <a:gd name="T22" fmla="*/ 149 w 398"/>
              <a:gd name="T23" fmla="*/ 440 h 547"/>
              <a:gd name="T24" fmla="*/ 149 w 398"/>
              <a:gd name="T25" fmla="*/ 497 h 547"/>
              <a:gd name="T26" fmla="*/ 179 w 398"/>
              <a:gd name="T27" fmla="*/ 535 h 547"/>
              <a:gd name="T28" fmla="*/ 149 w 398"/>
              <a:gd name="T29" fmla="*/ 573 h 547"/>
              <a:gd name="T30" fmla="*/ 135 w 398"/>
              <a:gd name="T31" fmla="*/ 612 h 547"/>
              <a:gd name="T32" fmla="*/ 135 w 398"/>
              <a:gd name="T33" fmla="*/ 649 h 547"/>
              <a:gd name="T34" fmla="*/ 135 w 398"/>
              <a:gd name="T35" fmla="*/ 707 h 547"/>
              <a:gd name="T36" fmla="*/ 149 w 398"/>
              <a:gd name="T37" fmla="*/ 764 h 547"/>
              <a:gd name="T38" fmla="*/ 165 w 398"/>
              <a:gd name="T39" fmla="*/ 803 h 547"/>
              <a:gd name="T40" fmla="*/ 195 w 398"/>
              <a:gd name="T41" fmla="*/ 821 h 547"/>
              <a:gd name="T42" fmla="*/ 225 w 398"/>
              <a:gd name="T43" fmla="*/ 841 h 547"/>
              <a:gd name="T44" fmla="*/ 254 w 398"/>
              <a:gd name="T45" fmla="*/ 803 h 547"/>
              <a:gd name="T46" fmla="*/ 270 w 398"/>
              <a:gd name="T47" fmla="*/ 707 h 547"/>
              <a:gd name="T48" fmla="*/ 300 w 398"/>
              <a:gd name="T49" fmla="*/ 649 h 547"/>
              <a:gd name="T50" fmla="*/ 359 w 398"/>
              <a:gd name="T51" fmla="*/ 630 h 547"/>
              <a:gd name="T52" fmla="*/ 374 w 398"/>
              <a:gd name="T53" fmla="*/ 573 h 547"/>
              <a:gd name="T54" fmla="*/ 419 w 398"/>
              <a:gd name="T55" fmla="*/ 535 h 547"/>
              <a:gd name="T56" fmla="*/ 433 w 398"/>
              <a:gd name="T57" fmla="*/ 515 h 547"/>
              <a:gd name="T58" fmla="*/ 449 w 398"/>
              <a:gd name="T59" fmla="*/ 497 h 547"/>
              <a:gd name="T60" fmla="*/ 419 w 398"/>
              <a:gd name="T61" fmla="*/ 478 h 547"/>
              <a:gd name="T62" fmla="*/ 419 w 398"/>
              <a:gd name="T63" fmla="*/ 440 h 547"/>
              <a:gd name="T64" fmla="*/ 449 w 398"/>
              <a:gd name="T65" fmla="*/ 440 h 547"/>
              <a:gd name="T66" fmla="*/ 479 w 398"/>
              <a:gd name="T67" fmla="*/ 440 h 547"/>
              <a:gd name="T68" fmla="*/ 449 w 398"/>
              <a:gd name="T69" fmla="*/ 420 h 547"/>
              <a:gd name="T70" fmla="*/ 433 w 398"/>
              <a:gd name="T71" fmla="*/ 381 h 547"/>
              <a:gd name="T72" fmla="*/ 433 w 398"/>
              <a:gd name="T73" fmla="*/ 363 h 547"/>
              <a:gd name="T74" fmla="*/ 449 w 398"/>
              <a:gd name="T75" fmla="*/ 324 h 547"/>
              <a:gd name="T76" fmla="*/ 433 w 398"/>
              <a:gd name="T77" fmla="*/ 248 h 547"/>
              <a:gd name="T78" fmla="*/ 419 w 398"/>
              <a:gd name="T79" fmla="*/ 229 h 547"/>
              <a:gd name="T80" fmla="*/ 403 w 398"/>
              <a:gd name="T81" fmla="*/ 191 h 547"/>
              <a:gd name="T82" fmla="*/ 433 w 398"/>
              <a:gd name="T83" fmla="*/ 172 h 547"/>
              <a:gd name="T84" fmla="*/ 433 w 398"/>
              <a:gd name="T85" fmla="*/ 134 h 547"/>
              <a:gd name="T86" fmla="*/ 433 w 398"/>
              <a:gd name="T87" fmla="*/ 114 h 547"/>
              <a:gd name="T88" fmla="*/ 374 w 398"/>
              <a:gd name="T89" fmla="*/ 134 h 547"/>
              <a:gd name="T90" fmla="*/ 359 w 398"/>
              <a:gd name="T91" fmla="*/ 134 h 547"/>
              <a:gd name="T92" fmla="*/ 389 w 398"/>
              <a:gd name="T93" fmla="*/ 95 h 547"/>
              <a:gd name="T94" fmla="*/ 359 w 398"/>
              <a:gd name="T95" fmla="*/ 114 h 547"/>
              <a:gd name="T96" fmla="*/ 329 w 398"/>
              <a:gd name="T97" fmla="*/ 95 h 547"/>
              <a:gd name="T98" fmla="*/ 329 w 398"/>
              <a:gd name="T99" fmla="*/ 75 h 547"/>
              <a:gd name="T100" fmla="*/ 389 w 398"/>
              <a:gd name="T101" fmla="*/ 57 h 547"/>
              <a:gd name="T102" fmla="*/ 403 w 398"/>
              <a:gd name="T103" fmla="*/ 38 h 547"/>
              <a:gd name="T104" fmla="*/ 344 w 398"/>
              <a:gd name="T105" fmla="*/ 0 h 547"/>
              <a:gd name="T106" fmla="*/ 300 w 398"/>
              <a:gd name="T107" fmla="*/ 0 h 547"/>
              <a:gd name="T108" fmla="*/ 284 w 398"/>
              <a:gd name="T109" fmla="*/ 18 h 547"/>
              <a:gd name="T110" fmla="*/ 254 w 398"/>
              <a:gd name="T111" fmla="*/ 38 h 547"/>
              <a:gd name="T112" fmla="*/ 240 w 398"/>
              <a:gd name="T113" fmla="*/ 38 h 547"/>
              <a:gd name="T114" fmla="*/ 225 w 398"/>
              <a:gd name="T115" fmla="*/ 75 h 547"/>
              <a:gd name="T116" fmla="*/ 209 w 398"/>
              <a:gd name="T117" fmla="*/ 57 h 547"/>
              <a:gd name="T118" fmla="*/ 209 w 398"/>
              <a:gd name="T119" fmla="*/ 95 h 54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8"/>
              <a:gd name="T181" fmla="*/ 0 h 547"/>
              <a:gd name="T182" fmla="*/ 398 w 398"/>
              <a:gd name="T183" fmla="*/ 547 h 54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8" h="547">
                <a:moveTo>
                  <a:pt x="174" y="62"/>
                </a:moveTo>
                <a:lnTo>
                  <a:pt x="137" y="49"/>
                </a:lnTo>
                <a:lnTo>
                  <a:pt x="124" y="62"/>
                </a:lnTo>
                <a:lnTo>
                  <a:pt x="112" y="74"/>
                </a:lnTo>
                <a:lnTo>
                  <a:pt x="100" y="74"/>
                </a:lnTo>
                <a:lnTo>
                  <a:pt x="75" y="87"/>
                </a:lnTo>
                <a:lnTo>
                  <a:pt x="75" y="112"/>
                </a:lnTo>
                <a:lnTo>
                  <a:pt x="50" y="112"/>
                </a:lnTo>
                <a:lnTo>
                  <a:pt x="50" y="124"/>
                </a:lnTo>
                <a:lnTo>
                  <a:pt x="62" y="149"/>
                </a:lnTo>
                <a:lnTo>
                  <a:pt x="62" y="161"/>
                </a:lnTo>
                <a:lnTo>
                  <a:pt x="25" y="161"/>
                </a:lnTo>
                <a:lnTo>
                  <a:pt x="0" y="186"/>
                </a:lnTo>
                <a:lnTo>
                  <a:pt x="0" y="199"/>
                </a:lnTo>
                <a:lnTo>
                  <a:pt x="25" y="211"/>
                </a:lnTo>
                <a:lnTo>
                  <a:pt x="13" y="224"/>
                </a:lnTo>
                <a:lnTo>
                  <a:pt x="13" y="236"/>
                </a:lnTo>
                <a:lnTo>
                  <a:pt x="25" y="248"/>
                </a:lnTo>
                <a:lnTo>
                  <a:pt x="50" y="248"/>
                </a:lnTo>
                <a:lnTo>
                  <a:pt x="62" y="248"/>
                </a:lnTo>
                <a:lnTo>
                  <a:pt x="100" y="248"/>
                </a:lnTo>
                <a:lnTo>
                  <a:pt x="100" y="261"/>
                </a:lnTo>
                <a:lnTo>
                  <a:pt x="124" y="286"/>
                </a:lnTo>
                <a:lnTo>
                  <a:pt x="124" y="311"/>
                </a:lnTo>
                <a:lnTo>
                  <a:pt x="124" y="323"/>
                </a:lnTo>
                <a:lnTo>
                  <a:pt x="124" y="335"/>
                </a:lnTo>
                <a:lnTo>
                  <a:pt x="149" y="348"/>
                </a:lnTo>
                <a:lnTo>
                  <a:pt x="137" y="373"/>
                </a:lnTo>
                <a:lnTo>
                  <a:pt x="124" y="373"/>
                </a:lnTo>
                <a:lnTo>
                  <a:pt x="112" y="385"/>
                </a:lnTo>
                <a:lnTo>
                  <a:pt x="112" y="398"/>
                </a:lnTo>
                <a:lnTo>
                  <a:pt x="112" y="410"/>
                </a:lnTo>
                <a:lnTo>
                  <a:pt x="112" y="422"/>
                </a:lnTo>
                <a:lnTo>
                  <a:pt x="124" y="435"/>
                </a:lnTo>
                <a:lnTo>
                  <a:pt x="112" y="460"/>
                </a:lnTo>
                <a:lnTo>
                  <a:pt x="112" y="472"/>
                </a:lnTo>
                <a:lnTo>
                  <a:pt x="124" y="497"/>
                </a:lnTo>
                <a:lnTo>
                  <a:pt x="137" y="509"/>
                </a:lnTo>
                <a:lnTo>
                  <a:pt x="137" y="522"/>
                </a:lnTo>
                <a:lnTo>
                  <a:pt x="149" y="534"/>
                </a:lnTo>
                <a:lnTo>
                  <a:pt x="162" y="534"/>
                </a:lnTo>
                <a:lnTo>
                  <a:pt x="174" y="547"/>
                </a:lnTo>
                <a:lnTo>
                  <a:pt x="187" y="547"/>
                </a:lnTo>
                <a:lnTo>
                  <a:pt x="199" y="534"/>
                </a:lnTo>
                <a:lnTo>
                  <a:pt x="211" y="522"/>
                </a:lnTo>
                <a:lnTo>
                  <a:pt x="211" y="497"/>
                </a:lnTo>
                <a:lnTo>
                  <a:pt x="224" y="460"/>
                </a:lnTo>
                <a:lnTo>
                  <a:pt x="236" y="435"/>
                </a:lnTo>
                <a:lnTo>
                  <a:pt x="249" y="422"/>
                </a:lnTo>
                <a:lnTo>
                  <a:pt x="273" y="410"/>
                </a:lnTo>
                <a:lnTo>
                  <a:pt x="298" y="410"/>
                </a:lnTo>
                <a:lnTo>
                  <a:pt x="298" y="398"/>
                </a:lnTo>
                <a:lnTo>
                  <a:pt x="311" y="373"/>
                </a:lnTo>
                <a:lnTo>
                  <a:pt x="335" y="360"/>
                </a:lnTo>
                <a:lnTo>
                  <a:pt x="348" y="348"/>
                </a:lnTo>
                <a:lnTo>
                  <a:pt x="360" y="335"/>
                </a:lnTo>
                <a:lnTo>
                  <a:pt x="385" y="323"/>
                </a:lnTo>
                <a:lnTo>
                  <a:pt x="373" y="323"/>
                </a:lnTo>
                <a:lnTo>
                  <a:pt x="360" y="323"/>
                </a:lnTo>
                <a:lnTo>
                  <a:pt x="348" y="311"/>
                </a:lnTo>
                <a:lnTo>
                  <a:pt x="348" y="298"/>
                </a:lnTo>
                <a:lnTo>
                  <a:pt x="348" y="286"/>
                </a:lnTo>
                <a:lnTo>
                  <a:pt x="360" y="286"/>
                </a:lnTo>
                <a:lnTo>
                  <a:pt x="373" y="286"/>
                </a:lnTo>
                <a:lnTo>
                  <a:pt x="398" y="298"/>
                </a:lnTo>
                <a:lnTo>
                  <a:pt x="398" y="286"/>
                </a:lnTo>
                <a:lnTo>
                  <a:pt x="398" y="273"/>
                </a:lnTo>
                <a:lnTo>
                  <a:pt x="373" y="273"/>
                </a:lnTo>
                <a:lnTo>
                  <a:pt x="360" y="261"/>
                </a:lnTo>
                <a:lnTo>
                  <a:pt x="360" y="248"/>
                </a:lnTo>
                <a:lnTo>
                  <a:pt x="373" y="248"/>
                </a:lnTo>
                <a:lnTo>
                  <a:pt x="360" y="236"/>
                </a:lnTo>
                <a:lnTo>
                  <a:pt x="373" y="224"/>
                </a:lnTo>
                <a:lnTo>
                  <a:pt x="373" y="211"/>
                </a:lnTo>
                <a:lnTo>
                  <a:pt x="373" y="186"/>
                </a:lnTo>
                <a:lnTo>
                  <a:pt x="360" y="161"/>
                </a:lnTo>
                <a:lnTo>
                  <a:pt x="348" y="161"/>
                </a:lnTo>
                <a:lnTo>
                  <a:pt x="348" y="149"/>
                </a:lnTo>
                <a:lnTo>
                  <a:pt x="348" y="136"/>
                </a:lnTo>
                <a:lnTo>
                  <a:pt x="335" y="124"/>
                </a:lnTo>
                <a:lnTo>
                  <a:pt x="348" y="112"/>
                </a:lnTo>
                <a:lnTo>
                  <a:pt x="360" y="112"/>
                </a:lnTo>
                <a:lnTo>
                  <a:pt x="373" y="99"/>
                </a:lnTo>
                <a:lnTo>
                  <a:pt x="360" y="87"/>
                </a:lnTo>
                <a:lnTo>
                  <a:pt x="360" y="74"/>
                </a:lnTo>
                <a:lnTo>
                  <a:pt x="335" y="74"/>
                </a:lnTo>
                <a:lnTo>
                  <a:pt x="311" y="87"/>
                </a:lnTo>
                <a:lnTo>
                  <a:pt x="298" y="87"/>
                </a:lnTo>
                <a:lnTo>
                  <a:pt x="311" y="74"/>
                </a:lnTo>
                <a:lnTo>
                  <a:pt x="323" y="62"/>
                </a:lnTo>
                <a:lnTo>
                  <a:pt x="311" y="62"/>
                </a:lnTo>
                <a:lnTo>
                  <a:pt x="298" y="74"/>
                </a:lnTo>
                <a:lnTo>
                  <a:pt x="273" y="74"/>
                </a:lnTo>
                <a:lnTo>
                  <a:pt x="273" y="62"/>
                </a:lnTo>
                <a:lnTo>
                  <a:pt x="286" y="49"/>
                </a:lnTo>
                <a:lnTo>
                  <a:pt x="273" y="49"/>
                </a:lnTo>
                <a:lnTo>
                  <a:pt x="286" y="37"/>
                </a:lnTo>
                <a:lnTo>
                  <a:pt x="323" y="37"/>
                </a:lnTo>
                <a:lnTo>
                  <a:pt x="335" y="25"/>
                </a:lnTo>
                <a:lnTo>
                  <a:pt x="323" y="12"/>
                </a:lnTo>
                <a:lnTo>
                  <a:pt x="286" y="0"/>
                </a:lnTo>
                <a:lnTo>
                  <a:pt x="273" y="0"/>
                </a:lnTo>
                <a:lnTo>
                  <a:pt x="249" y="0"/>
                </a:lnTo>
                <a:lnTo>
                  <a:pt x="236" y="0"/>
                </a:lnTo>
                <a:lnTo>
                  <a:pt x="236" y="12"/>
                </a:lnTo>
                <a:lnTo>
                  <a:pt x="236" y="25"/>
                </a:lnTo>
                <a:lnTo>
                  <a:pt x="211" y="25"/>
                </a:lnTo>
                <a:lnTo>
                  <a:pt x="199" y="25"/>
                </a:lnTo>
                <a:lnTo>
                  <a:pt x="199" y="37"/>
                </a:lnTo>
                <a:lnTo>
                  <a:pt x="187" y="49"/>
                </a:lnTo>
                <a:lnTo>
                  <a:pt x="174" y="37"/>
                </a:lnTo>
                <a:lnTo>
                  <a:pt x="187" y="49"/>
                </a:lnTo>
                <a:lnTo>
                  <a:pt x="174" y="62"/>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95" name="Freeform 292"/>
          <p:cNvSpPr>
            <a:spLocks/>
          </p:cNvSpPr>
          <p:nvPr/>
        </p:nvSpPr>
        <p:spPr bwMode="auto">
          <a:xfrm>
            <a:off x="3068638" y="1757363"/>
            <a:ext cx="500062" cy="493712"/>
          </a:xfrm>
          <a:custGeom>
            <a:avLst/>
            <a:gdLst>
              <a:gd name="T0" fmla="*/ 30 w 323"/>
              <a:gd name="T1" fmla="*/ 345 h 249"/>
              <a:gd name="T2" fmla="*/ 44 w 323"/>
              <a:gd name="T3" fmla="*/ 363 h 249"/>
              <a:gd name="T4" fmla="*/ 74 w 323"/>
              <a:gd name="T5" fmla="*/ 383 h 249"/>
              <a:gd name="T6" fmla="*/ 119 w 323"/>
              <a:gd name="T7" fmla="*/ 383 h 249"/>
              <a:gd name="T8" fmla="*/ 149 w 323"/>
              <a:gd name="T9" fmla="*/ 363 h 249"/>
              <a:gd name="T10" fmla="*/ 119 w 323"/>
              <a:gd name="T11" fmla="*/ 325 h 249"/>
              <a:gd name="T12" fmla="*/ 165 w 323"/>
              <a:gd name="T13" fmla="*/ 345 h 249"/>
              <a:gd name="T14" fmla="*/ 223 w 323"/>
              <a:gd name="T15" fmla="*/ 306 h 249"/>
              <a:gd name="T16" fmla="*/ 209 w 323"/>
              <a:gd name="T17" fmla="*/ 268 h 249"/>
              <a:gd name="T18" fmla="*/ 223 w 323"/>
              <a:gd name="T19" fmla="*/ 229 h 249"/>
              <a:gd name="T20" fmla="*/ 239 w 323"/>
              <a:gd name="T21" fmla="*/ 211 h 249"/>
              <a:gd name="T22" fmla="*/ 298 w 323"/>
              <a:gd name="T23" fmla="*/ 172 h 249"/>
              <a:gd name="T24" fmla="*/ 358 w 323"/>
              <a:gd name="T25" fmla="*/ 115 h 249"/>
              <a:gd name="T26" fmla="*/ 358 w 323"/>
              <a:gd name="T27" fmla="*/ 115 h 249"/>
              <a:gd name="T28" fmla="*/ 372 w 323"/>
              <a:gd name="T29" fmla="*/ 95 h 249"/>
              <a:gd name="T30" fmla="*/ 372 w 323"/>
              <a:gd name="T31" fmla="*/ 57 h 249"/>
              <a:gd name="T32" fmla="*/ 328 w 323"/>
              <a:gd name="T33" fmla="*/ 38 h 249"/>
              <a:gd name="T34" fmla="*/ 283 w 323"/>
              <a:gd name="T35" fmla="*/ 18 h 249"/>
              <a:gd name="T36" fmla="*/ 253 w 323"/>
              <a:gd name="T37" fmla="*/ 0 h 249"/>
              <a:gd name="T38" fmla="*/ 209 w 323"/>
              <a:gd name="T39" fmla="*/ 57 h 249"/>
              <a:gd name="T40" fmla="*/ 193 w 323"/>
              <a:gd name="T41" fmla="*/ 18 h 249"/>
              <a:gd name="T42" fmla="*/ 179 w 323"/>
              <a:gd name="T43" fmla="*/ 38 h 249"/>
              <a:gd name="T44" fmla="*/ 179 w 323"/>
              <a:gd name="T45" fmla="*/ 57 h 249"/>
              <a:gd name="T46" fmla="*/ 149 w 323"/>
              <a:gd name="T47" fmla="*/ 95 h 249"/>
              <a:gd name="T48" fmla="*/ 165 w 323"/>
              <a:gd name="T49" fmla="*/ 115 h 249"/>
              <a:gd name="T50" fmla="*/ 193 w 323"/>
              <a:gd name="T51" fmla="*/ 134 h 249"/>
              <a:gd name="T52" fmla="*/ 209 w 323"/>
              <a:gd name="T53" fmla="*/ 134 h 249"/>
              <a:gd name="T54" fmla="*/ 165 w 323"/>
              <a:gd name="T55" fmla="*/ 152 h 249"/>
              <a:gd name="T56" fmla="*/ 149 w 323"/>
              <a:gd name="T57" fmla="*/ 191 h 249"/>
              <a:gd name="T58" fmla="*/ 135 w 323"/>
              <a:gd name="T59" fmla="*/ 191 h 249"/>
              <a:gd name="T60" fmla="*/ 119 w 323"/>
              <a:gd name="T61" fmla="*/ 191 h 249"/>
              <a:gd name="T62" fmla="*/ 105 w 323"/>
              <a:gd name="T63" fmla="*/ 229 h 249"/>
              <a:gd name="T64" fmla="*/ 105 w 323"/>
              <a:gd name="T65" fmla="*/ 249 h 249"/>
              <a:gd name="T66" fmla="*/ 105 w 323"/>
              <a:gd name="T67" fmla="*/ 268 h 249"/>
              <a:gd name="T68" fmla="*/ 60 w 323"/>
              <a:gd name="T69" fmla="*/ 268 h 249"/>
              <a:gd name="T70" fmla="*/ 44 w 323"/>
              <a:gd name="T71" fmla="*/ 286 h 249"/>
              <a:gd name="T72" fmla="*/ 74 w 323"/>
              <a:gd name="T73" fmla="*/ 306 h 249"/>
              <a:gd name="T74" fmla="*/ 30 w 323"/>
              <a:gd name="T75" fmla="*/ 306 h 249"/>
              <a:gd name="T76" fmla="*/ 16 w 323"/>
              <a:gd name="T77" fmla="*/ 286 h 249"/>
              <a:gd name="T78" fmla="*/ 16 w 323"/>
              <a:gd name="T79" fmla="*/ 306 h 249"/>
              <a:gd name="T80" fmla="*/ 0 w 323"/>
              <a:gd name="T81" fmla="*/ 325 h 249"/>
              <a:gd name="T82" fmla="*/ 16 w 323"/>
              <a:gd name="T83" fmla="*/ 325 h 24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3"/>
              <a:gd name="T127" fmla="*/ 0 h 249"/>
              <a:gd name="T128" fmla="*/ 323 w 323"/>
              <a:gd name="T129" fmla="*/ 249 h 24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3" h="249">
                <a:moveTo>
                  <a:pt x="13" y="211"/>
                </a:moveTo>
                <a:lnTo>
                  <a:pt x="25" y="224"/>
                </a:lnTo>
                <a:lnTo>
                  <a:pt x="37" y="236"/>
                </a:lnTo>
                <a:lnTo>
                  <a:pt x="37" y="249"/>
                </a:lnTo>
                <a:lnTo>
                  <a:pt x="62" y="249"/>
                </a:lnTo>
                <a:lnTo>
                  <a:pt x="87" y="249"/>
                </a:lnTo>
                <a:lnTo>
                  <a:pt x="99" y="249"/>
                </a:lnTo>
                <a:lnTo>
                  <a:pt x="112" y="249"/>
                </a:lnTo>
                <a:lnTo>
                  <a:pt x="124" y="236"/>
                </a:lnTo>
                <a:lnTo>
                  <a:pt x="99" y="211"/>
                </a:lnTo>
                <a:lnTo>
                  <a:pt x="137" y="224"/>
                </a:lnTo>
                <a:lnTo>
                  <a:pt x="161" y="211"/>
                </a:lnTo>
                <a:lnTo>
                  <a:pt x="186" y="199"/>
                </a:lnTo>
                <a:lnTo>
                  <a:pt x="186" y="186"/>
                </a:lnTo>
                <a:lnTo>
                  <a:pt x="174" y="174"/>
                </a:lnTo>
                <a:lnTo>
                  <a:pt x="174" y="162"/>
                </a:lnTo>
                <a:lnTo>
                  <a:pt x="186" y="149"/>
                </a:lnTo>
                <a:lnTo>
                  <a:pt x="186" y="137"/>
                </a:lnTo>
                <a:lnTo>
                  <a:pt x="199" y="137"/>
                </a:lnTo>
                <a:lnTo>
                  <a:pt x="211" y="124"/>
                </a:lnTo>
                <a:lnTo>
                  <a:pt x="248" y="112"/>
                </a:lnTo>
                <a:lnTo>
                  <a:pt x="286" y="87"/>
                </a:lnTo>
                <a:lnTo>
                  <a:pt x="298" y="75"/>
                </a:lnTo>
                <a:lnTo>
                  <a:pt x="323" y="75"/>
                </a:lnTo>
                <a:lnTo>
                  <a:pt x="298" y="75"/>
                </a:lnTo>
                <a:lnTo>
                  <a:pt x="298" y="62"/>
                </a:lnTo>
                <a:lnTo>
                  <a:pt x="310" y="62"/>
                </a:lnTo>
                <a:lnTo>
                  <a:pt x="323" y="50"/>
                </a:lnTo>
                <a:lnTo>
                  <a:pt x="310" y="37"/>
                </a:lnTo>
                <a:lnTo>
                  <a:pt x="298" y="25"/>
                </a:lnTo>
                <a:lnTo>
                  <a:pt x="273" y="25"/>
                </a:lnTo>
                <a:lnTo>
                  <a:pt x="261" y="25"/>
                </a:lnTo>
                <a:lnTo>
                  <a:pt x="236" y="12"/>
                </a:lnTo>
                <a:lnTo>
                  <a:pt x="224" y="0"/>
                </a:lnTo>
                <a:lnTo>
                  <a:pt x="211" y="0"/>
                </a:lnTo>
                <a:lnTo>
                  <a:pt x="186" y="12"/>
                </a:lnTo>
                <a:lnTo>
                  <a:pt x="174" y="37"/>
                </a:lnTo>
                <a:lnTo>
                  <a:pt x="174" y="12"/>
                </a:lnTo>
                <a:lnTo>
                  <a:pt x="161" y="12"/>
                </a:lnTo>
                <a:lnTo>
                  <a:pt x="149" y="12"/>
                </a:lnTo>
                <a:lnTo>
                  <a:pt x="149" y="25"/>
                </a:lnTo>
                <a:lnTo>
                  <a:pt x="149" y="37"/>
                </a:lnTo>
                <a:lnTo>
                  <a:pt x="137" y="50"/>
                </a:lnTo>
                <a:lnTo>
                  <a:pt x="124" y="62"/>
                </a:lnTo>
                <a:lnTo>
                  <a:pt x="137" y="75"/>
                </a:lnTo>
                <a:lnTo>
                  <a:pt x="161" y="75"/>
                </a:lnTo>
                <a:lnTo>
                  <a:pt x="161" y="87"/>
                </a:lnTo>
                <a:lnTo>
                  <a:pt x="174" y="87"/>
                </a:lnTo>
                <a:lnTo>
                  <a:pt x="149" y="87"/>
                </a:lnTo>
                <a:lnTo>
                  <a:pt x="137" y="99"/>
                </a:lnTo>
                <a:lnTo>
                  <a:pt x="124" y="112"/>
                </a:lnTo>
                <a:lnTo>
                  <a:pt x="124" y="124"/>
                </a:lnTo>
                <a:lnTo>
                  <a:pt x="137" y="124"/>
                </a:lnTo>
                <a:lnTo>
                  <a:pt x="112" y="124"/>
                </a:lnTo>
                <a:lnTo>
                  <a:pt x="112" y="112"/>
                </a:lnTo>
                <a:lnTo>
                  <a:pt x="99" y="124"/>
                </a:lnTo>
                <a:lnTo>
                  <a:pt x="87" y="124"/>
                </a:lnTo>
                <a:lnTo>
                  <a:pt x="87" y="149"/>
                </a:lnTo>
                <a:lnTo>
                  <a:pt x="99" y="162"/>
                </a:lnTo>
                <a:lnTo>
                  <a:pt x="87" y="162"/>
                </a:lnTo>
                <a:lnTo>
                  <a:pt x="99" y="162"/>
                </a:lnTo>
                <a:lnTo>
                  <a:pt x="87" y="174"/>
                </a:lnTo>
                <a:lnTo>
                  <a:pt x="75" y="174"/>
                </a:lnTo>
                <a:lnTo>
                  <a:pt x="50" y="174"/>
                </a:lnTo>
                <a:lnTo>
                  <a:pt x="37" y="186"/>
                </a:lnTo>
                <a:lnTo>
                  <a:pt x="62" y="186"/>
                </a:lnTo>
                <a:lnTo>
                  <a:pt x="62" y="199"/>
                </a:lnTo>
                <a:lnTo>
                  <a:pt x="50" y="199"/>
                </a:lnTo>
                <a:lnTo>
                  <a:pt x="25" y="199"/>
                </a:lnTo>
                <a:lnTo>
                  <a:pt x="13" y="186"/>
                </a:lnTo>
                <a:lnTo>
                  <a:pt x="13" y="199"/>
                </a:lnTo>
                <a:lnTo>
                  <a:pt x="13" y="211"/>
                </a:lnTo>
                <a:lnTo>
                  <a:pt x="0" y="211"/>
                </a:lnTo>
                <a:lnTo>
                  <a:pt x="13" y="211"/>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96" name="Freeform 293"/>
          <p:cNvSpPr>
            <a:spLocks/>
          </p:cNvSpPr>
          <p:nvPr/>
        </p:nvSpPr>
        <p:spPr bwMode="auto">
          <a:xfrm>
            <a:off x="3068638" y="1879600"/>
            <a:ext cx="115887" cy="198438"/>
          </a:xfrm>
          <a:custGeom>
            <a:avLst/>
            <a:gdLst>
              <a:gd name="T0" fmla="*/ 30 w 75"/>
              <a:gd name="T1" fmla="*/ 154 h 100"/>
              <a:gd name="T2" fmla="*/ 60 w 75"/>
              <a:gd name="T3" fmla="*/ 154 h 100"/>
              <a:gd name="T4" fmla="*/ 60 w 75"/>
              <a:gd name="T5" fmla="*/ 134 h 100"/>
              <a:gd name="T6" fmla="*/ 60 w 75"/>
              <a:gd name="T7" fmla="*/ 116 h 100"/>
              <a:gd name="T8" fmla="*/ 74 w 75"/>
              <a:gd name="T9" fmla="*/ 95 h 100"/>
              <a:gd name="T10" fmla="*/ 74 w 75"/>
              <a:gd name="T11" fmla="*/ 95 h 100"/>
              <a:gd name="T12" fmla="*/ 74 w 75"/>
              <a:gd name="T13" fmla="*/ 57 h 100"/>
              <a:gd name="T14" fmla="*/ 90 w 75"/>
              <a:gd name="T15" fmla="*/ 57 h 100"/>
              <a:gd name="T16" fmla="*/ 90 w 75"/>
              <a:gd name="T17" fmla="*/ 39 h 100"/>
              <a:gd name="T18" fmla="*/ 74 w 75"/>
              <a:gd name="T19" fmla="*/ 57 h 100"/>
              <a:gd name="T20" fmla="*/ 74 w 75"/>
              <a:gd name="T21" fmla="*/ 39 h 100"/>
              <a:gd name="T22" fmla="*/ 74 w 75"/>
              <a:gd name="T23" fmla="*/ 20 h 100"/>
              <a:gd name="T24" fmla="*/ 74 w 75"/>
              <a:gd name="T25" fmla="*/ 0 h 100"/>
              <a:gd name="T26" fmla="*/ 60 w 75"/>
              <a:gd name="T27" fmla="*/ 0 h 100"/>
              <a:gd name="T28" fmla="*/ 60 w 75"/>
              <a:gd name="T29" fmla="*/ 20 h 100"/>
              <a:gd name="T30" fmla="*/ 44 w 75"/>
              <a:gd name="T31" fmla="*/ 20 h 100"/>
              <a:gd name="T32" fmla="*/ 30 w 75"/>
              <a:gd name="T33" fmla="*/ 39 h 100"/>
              <a:gd name="T34" fmla="*/ 30 w 75"/>
              <a:gd name="T35" fmla="*/ 57 h 100"/>
              <a:gd name="T36" fmla="*/ 30 w 75"/>
              <a:gd name="T37" fmla="*/ 77 h 100"/>
              <a:gd name="T38" fmla="*/ 16 w 75"/>
              <a:gd name="T39" fmla="*/ 77 h 100"/>
              <a:gd name="T40" fmla="*/ 30 w 75"/>
              <a:gd name="T41" fmla="*/ 95 h 100"/>
              <a:gd name="T42" fmla="*/ 30 w 75"/>
              <a:gd name="T43" fmla="*/ 95 h 100"/>
              <a:gd name="T44" fmla="*/ 16 w 75"/>
              <a:gd name="T45" fmla="*/ 95 h 100"/>
              <a:gd name="T46" fmla="*/ 0 w 75"/>
              <a:gd name="T47" fmla="*/ 116 h 100"/>
              <a:gd name="T48" fmla="*/ 0 w 75"/>
              <a:gd name="T49" fmla="*/ 134 h 100"/>
              <a:gd name="T50" fmla="*/ 0 w 75"/>
              <a:gd name="T51" fmla="*/ 154 h 100"/>
              <a:gd name="T52" fmla="*/ 0 w 75"/>
              <a:gd name="T53" fmla="*/ 154 h 100"/>
              <a:gd name="T54" fmla="*/ 16 w 75"/>
              <a:gd name="T55" fmla="*/ 154 h 100"/>
              <a:gd name="T56" fmla="*/ 16 w 75"/>
              <a:gd name="T57" fmla="*/ 154 h 100"/>
              <a:gd name="T58" fmla="*/ 30 w 75"/>
              <a:gd name="T59" fmla="*/ 154 h 1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5"/>
              <a:gd name="T91" fmla="*/ 0 h 100"/>
              <a:gd name="T92" fmla="*/ 75 w 75"/>
              <a:gd name="T93" fmla="*/ 100 h 1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5" h="100">
                <a:moveTo>
                  <a:pt x="25" y="100"/>
                </a:moveTo>
                <a:lnTo>
                  <a:pt x="50" y="100"/>
                </a:lnTo>
                <a:lnTo>
                  <a:pt x="50" y="87"/>
                </a:lnTo>
                <a:lnTo>
                  <a:pt x="50" y="75"/>
                </a:lnTo>
                <a:lnTo>
                  <a:pt x="62" y="62"/>
                </a:lnTo>
                <a:lnTo>
                  <a:pt x="62" y="37"/>
                </a:lnTo>
                <a:lnTo>
                  <a:pt x="75" y="37"/>
                </a:lnTo>
                <a:lnTo>
                  <a:pt x="75" y="25"/>
                </a:lnTo>
                <a:lnTo>
                  <a:pt x="62" y="37"/>
                </a:lnTo>
                <a:lnTo>
                  <a:pt x="62" y="25"/>
                </a:lnTo>
                <a:lnTo>
                  <a:pt x="62" y="13"/>
                </a:lnTo>
                <a:lnTo>
                  <a:pt x="62" y="0"/>
                </a:lnTo>
                <a:lnTo>
                  <a:pt x="50" y="0"/>
                </a:lnTo>
                <a:lnTo>
                  <a:pt x="50" y="13"/>
                </a:lnTo>
                <a:lnTo>
                  <a:pt x="37" y="13"/>
                </a:lnTo>
                <a:lnTo>
                  <a:pt x="25" y="25"/>
                </a:lnTo>
                <a:lnTo>
                  <a:pt x="25" y="37"/>
                </a:lnTo>
                <a:lnTo>
                  <a:pt x="25" y="50"/>
                </a:lnTo>
                <a:lnTo>
                  <a:pt x="13" y="50"/>
                </a:lnTo>
                <a:lnTo>
                  <a:pt x="25" y="62"/>
                </a:lnTo>
                <a:lnTo>
                  <a:pt x="13" y="62"/>
                </a:lnTo>
                <a:lnTo>
                  <a:pt x="0" y="75"/>
                </a:lnTo>
                <a:lnTo>
                  <a:pt x="0" y="87"/>
                </a:lnTo>
                <a:lnTo>
                  <a:pt x="0" y="100"/>
                </a:lnTo>
                <a:lnTo>
                  <a:pt x="13" y="100"/>
                </a:lnTo>
                <a:lnTo>
                  <a:pt x="25" y="100"/>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97" name="Freeform 294"/>
          <p:cNvSpPr>
            <a:spLocks/>
          </p:cNvSpPr>
          <p:nvPr/>
        </p:nvSpPr>
        <p:spPr bwMode="auto">
          <a:xfrm>
            <a:off x="3028950" y="1906588"/>
            <a:ext cx="39688" cy="23812"/>
          </a:xfrm>
          <a:custGeom>
            <a:avLst/>
            <a:gdLst>
              <a:gd name="T0" fmla="*/ 30 w 25"/>
              <a:gd name="T1" fmla="*/ 0 h 12"/>
              <a:gd name="T2" fmla="*/ 0 w 25"/>
              <a:gd name="T3" fmla="*/ 0 h 12"/>
              <a:gd name="T4" fmla="*/ 0 w 25"/>
              <a:gd name="T5" fmla="*/ 18 h 12"/>
              <a:gd name="T6" fmla="*/ 16 w 25"/>
              <a:gd name="T7" fmla="*/ 18 h 12"/>
              <a:gd name="T8" fmla="*/ 16 w 25"/>
              <a:gd name="T9" fmla="*/ 18 h 12"/>
              <a:gd name="T10" fmla="*/ 30 w 25"/>
              <a:gd name="T11" fmla="*/ 0 h 12"/>
              <a:gd name="T12" fmla="*/ 30 w 25"/>
              <a:gd name="T13" fmla="*/ 0 h 12"/>
              <a:gd name="T14" fmla="*/ 0 60000 65536"/>
              <a:gd name="T15" fmla="*/ 0 60000 65536"/>
              <a:gd name="T16" fmla="*/ 0 60000 65536"/>
              <a:gd name="T17" fmla="*/ 0 60000 65536"/>
              <a:gd name="T18" fmla="*/ 0 60000 65536"/>
              <a:gd name="T19" fmla="*/ 0 60000 65536"/>
              <a:gd name="T20" fmla="*/ 0 60000 65536"/>
              <a:gd name="T21" fmla="*/ 0 w 25"/>
              <a:gd name="T22" fmla="*/ 0 h 12"/>
              <a:gd name="T23" fmla="*/ 25 w 2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2">
                <a:moveTo>
                  <a:pt x="25" y="0"/>
                </a:moveTo>
                <a:lnTo>
                  <a:pt x="0" y="0"/>
                </a:lnTo>
                <a:lnTo>
                  <a:pt x="0" y="12"/>
                </a:lnTo>
                <a:lnTo>
                  <a:pt x="13" y="12"/>
                </a:lnTo>
                <a:lnTo>
                  <a:pt x="25" y="0"/>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98" name="Freeform 295"/>
          <p:cNvSpPr>
            <a:spLocks/>
          </p:cNvSpPr>
          <p:nvPr/>
        </p:nvSpPr>
        <p:spPr bwMode="auto">
          <a:xfrm>
            <a:off x="2913063" y="2151063"/>
            <a:ext cx="155575" cy="246062"/>
          </a:xfrm>
          <a:custGeom>
            <a:avLst/>
            <a:gdLst>
              <a:gd name="T0" fmla="*/ 90 w 99"/>
              <a:gd name="T1" fmla="*/ 191 h 124"/>
              <a:gd name="T2" fmla="*/ 90 w 99"/>
              <a:gd name="T3" fmla="*/ 173 h 124"/>
              <a:gd name="T4" fmla="*/ 90 w 99"/>
              <a:gd name="T5" fmla="*/ 152 h 124"/>
              <a:gd name="T6" fmla="*/ 120 w 99"/>
              <a:gd name="T7" fmla="*/ 152 h 124"/>
              <a:gd name="T8" fmla="*/ 120 w 99"/>
              <a:gd name="T9" fmla="*/ 134 h 124"/>
              <a:gd name="T10" fmla="*/ 90 w 99"/>
              <a:gd name="T11" fmla="*/ 116 h 124"/>
              <a:gd name="T12" fmla="*/ 75 w 99"/>
              <a:gd name="T13" fmla="*/ 116 h 124"/>
              <a:gd name="T14" fmla="*/ 59 w 99"/>
              <a:gd name="T15" fmla="*/ 116 h 124"/>
              <a:gd name="T16" fmla="*/ 45 w 99"/>
              <a:gd name="T17" fmla="*/ 96 h 124"/>
              <a:gd name="T18" fmla="*/ 45 w 99"/>
              <a:gd name="T19" fmla="*/ 77 h 124"/>
              <a:gd name="T20" fmla="*/ 45 w 99"/>
              <a:gd name="T21" fmla="*/ 57 h 124"/>
              <a:gd name="T22" fmla="*/ 59 w 99"/>
              <a:gd name="T23" fmla="*/ 57 h 124"/>
              <a:gd name="T24" fmla="*/ 59 w 99"/>
              <a:gd name="T25" fmla="*/ 57 h 124"/>
              <a:gd name="T26" fmla="*/ 59 w 99"/>
              <a:gd name="T27" fmla="*/ 39 h 124"/>
              <a:gd name="T28" fmla="*/ 59 w 99"/>
              <a:gd name="T29" fmla="*/ 39 h 124"/>
              <a:gd name="T30" fmla="*/ 59 w 99"/>
              <a:gd name="T31" fmla="*/ 18 h 124"/>
              <a:gd name="T32" fmla="*/ 59 w 99"/>
              <a:gd name="T33" fmla="*/ 18 h 124"/>
              <a:gd name="T34" fmla="*/ 30 w 99"/>
              <a:gd name="T35" fmla="*/ 18 h 124"/>
              <a:gd name="T36" fmla="*/ 30 w 99"/>
              <a:gd name="T37" fmla="*/ 18 h 124"/>
              <a:gd name="T38" fmla="*/ 30 w 99"/>
              <a:gd name="T39" fmla="*/ 18 h 124"/>
              <a:gd name="T40" fmla="*/ 30 w 99"/>
              <a:gd name="T41" fmla="*/ 18 h 124"/>
              <a:gd name="T42" fmla="*/ 15 w 99"/>
              <a:gd name="T43" fmla="*/ 0 h 124"/>
              <a:gd name="T44" fmla="*/ 0 w 99"/>
              <a:gd name="T45" fmla="*/ 0 h 124"/>
              <a:gd name="T46" fmla="*/ 0 w 99"/>
              <a:gd name="T47" fmla="*/ 0 h 124"/>
              <a:gd name="T48" fmla="*/ 0 w 99"/>
              <a:gd name="T49" fmla="*/ 18 h 124"/>
              <a:gd name="T50" fmla="*/ 0 w 99"/>
              <a:gd name="T51" fmla="*/ 39 h 124"/>
              <a:gd name="T52" fmla="*/ 15 w 99"/>
              <a:gd name="T53" fmla="*/ 39 h 124"/>
              <a:gd name="T54" fmla="*/ 15 w 99"/>
              <a:gd name="T55" fmla="*/ 57 h 124"/>
              <a:gd name="T56" fmla="*/ 15 w 99"/>
              <a:gd name="T57" fmla="*/ 77 h 124"/>
              <a:gd name="T58" fmla="*/ 0 w 99"/>
              <a:gd name="T59" fmla="*/ 96 h 124"/>
              <a:gd name="T60" fmla="*/ 0 w 99"/>
              <a:gd name="T61" fmla="*/ 116 h 124"/>
              <a:gd name="T62" fmla="*/ 15 w 99"/>
              <a:gd name="T63" fmla="*/ 116 h 124"/>
              <a:gd name="T64" fmla="*/ 30 w 99"/>
              <a:gd name="T65" fmla="*/ 134 h 124"/>
              <a:gd name="T66" fmla="*/ 15 w 99"/>
              <a:gd name="T67" fmla="*/ 152 h 124"/>
              <a:gd name="T68" fmla="*/ 30 w 99"/>
              <a:gd name="T69" fmla="*/ 152 h 124"/>
              <a:gd name="T70" fmla="*/ 45 w 99"/>
              <a:gd name="T71" fmla="*/ 191 h 124"/>
              <a:gd name="T72" fmla="*/ 59 w 99"/>
              <a:gd name="T73" fmla="*/ 191 h 124"/>
              <a:gd name="T74" fmla="*/ 75 w 99"/>
              <a:gd name="T75" fmla="*/ 191 h 124"/>
              <a:gd name="T76" fmla="*/ 90 w 99"/>
              <a:gd name="T77" fmla="*/ 191 h 1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124"/>
              <a:gd name="T119" fmla="*/ 99 w 99"/>
              <a:gd name="T120" fmla="*/ 124 h 1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124">
                <a:moveTo>
                  <a:pt x="74" y="124"/>
                </a:moveTo>
                <a:lnTo>
                  <a:pt x="74" y="112"/>
                </a:lnTo>
                <a:lnTo>
                  <a:pt x="74" y="99"/>
                </a:lnTo>
                <a:lnTo>
                  <a:pt x="99" y="99"/>
                </a:lnTo>
                <a:lnTo>
                  <a:pt x="99" y="87"/>
                </a:lnTo>
                <a:lnTo>
                  <a:pt x="74" y="75"/>
                </a:lnTo>
                <a:lnTo>
                  <a:pt x="62" y="75"/>
                </a:lnTo>
                <a:lnTo>
                  <a:pt x="49" y="75"/>
                </a:lnTo>
                <a:lnTo>
                  <a:pt x="37" y="62"/>
                </a:lnTo>
                <a:lnTo>
                  <a:pt x="37" y="50"/>
                </a:lnTo>
                <a:lnTo>
                  <a:pt x="37" y="37"/>
                </a:lnTo>
                <a:lnTo>
                  <a:pt x="49" y="37"/>
                </a:lnTo>
                <a:lnTo>
                  <a:pt x="49" y="25"/>
                </a:lnTo>
                <a:lnTo>
                  <a:pt x="49" y="12"/>
                </a:lnTo>
                <a:lnTo>
                  <a:pt x="25" y="12"/>
                </a:lnTo>
                <a:lnTo>
                  <a:pt x="12" y="0"/>
                </a:lnTo>
                <a:lnTo>
                  <a:pt x="0" y="0"/>
                </a:lnTo>
                <a:lnTo>
                  <a:pt x="0" y="12"/>
                </a:lnTo>
                <a:lnTo>
                  <a:pt x="0" y="25"/>
                </a:lnTo>
                <a:lnTo>
                  <a:pt x="12" y="25"/>
                </a:lnTo>
                <a:lnTo>
                  <a:pt x="12" y="37"/>
                </a:lnTo>
                <a:lnTo>
                  <a:pt x="12" y="50"/>
                </a:lnTo>
                <a:lnTo>
                  <a:pt x="0" y="62"/>
                </a:lnTo>
                <a:lnTo>
                  <a:pt x="0" y="75"/>
                </a:lnTo>
                <a:lnTo>
                  <a:pt x="12" y="75"/>
                </a:lnTo>
                <a:lnTo>
                  <a:pt x="25" y="87"/>
                </a:lnTo>
                <a:lnTo>
                  <a:pt x="12" y="99"/>
                </a:lnTo>
                <a:lnTo>
                  <a:pt x="25" y="99"/>
                </a:lnTo>
                <a:lnTo>
                  <a:pt x="37" y="124"/>
                </a:lnTo>
                <a:lnTo>
                  <a:pt x="49" y="124"/>
                </a:lnTo>
                <a:lnTo>
                  <a:pt x="62" y="124"/>
                </a:lnTo>
                <a:lnTo>
                  <a:pt x="74" y="124"/>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399" name="Freeform 296"/>
          <p:cNvSpPr>
            <a:spLocks/>
          </p:cNvSpPr>
          <p:nvPr/>
        </p:nvSpPr>
        <p:spPr bwMode="auto">
          <a:xfrm>
            <a:off x="2989263" y="2101850"/>
            <a:ext cx="39687" cy="23813"/>
          </a:xfrm>
          <a:custGeom>
            <a:avLst/>
            <a:gdLst>
              <a:gd name="T0" fmla="*/ 16 w 25"/>
              <a:gd name="T1" fmla="*/ 0 h 12"/>
              <a:gd name="T2" fmla="*/ 0 w 25"/>
              <a:gd name="T3" fmla="*/ 0 h 12"/>
              <a:gd name="T4" fmla="*/ 0 w 25"/>
              <a:gd name="T5" fmla="*/ 19 h 12"/>
              <a:gd name="T6" fmla="*/ 31 w 25"/>
              <a:gd name="T7" fmla="*/ 19 h 12"/>
              <a:gd name="T8" fmla="*/ 31 w 25"/>
              <a:gd name="T9" fmla="*/ 0 h 12"/>
              <a:gd name="T10" fmla="*/ 16 w 25"/>
              <a:gd name="T11" fmla="*/ 0 h 12"/>
              <a:gd name="T12" fmla="*/ 0 60000 65536"/>
              <a:gd name="T13" fmla="*/ 0 60000 65536"/>
              <a:gd name="T14" fmla="*/ 0 60000 65536"/>
              <a:gd name="T15" fmla="*/ 0 60000 65536"/>
              <a:gd name="T16" fmla="*/ 0 60000 65536"/>
              <a:gd name="T17" fmla="*/ 0 60000 65536"/>
              <a:gd name="T18" fmla="*/ 0 w 25"/>
              <a:gd name="T19" fmla="*/ 0 h 12"/>
              <a:gd name="T20" fmla="*/ 25 w 2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5" h="12">
                <a:moveTo>
                  <a:pt x="13" y="0"/>
                </a:moveTo>
                <a:lnTo>
                  <a:pt x="0" y="0"/>
                </a:lnTo>
                <a:lnTo>
                  <a:pt x="0" y="12"/>
                </a:lnTo>
                <a:lnTo>
                  <a:pt x="25" y="12"/>
                </a:lnTo>
                <a:lnTo>
                  <a:pt x="25" y="0"/>
                </a:lnTo>
                <a:lnTo>
                  <a:pt x="13" y="0"/>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400" name="Freeform 297"/>
          <p:cNvSpPr>
            <a:spLocks/>
          </p:cNvSpPr>
          <p:nvPr/>
        </p:nvSpPr>
        <p:spPr bwMode="auto">
          <a:xfrm>
            <a:off x="2874963" y="2052638"/>
            <a:ext cx="38100" cy="49212"/>
          </a:xfrm>
          <a:custGeom>
            <a:avLst/>
            <a:gdLst>
              <a:gd name="T0" fmla="*/ 14 w 25"/>
              <a:gd name="T1" fmla="*/ 0 h 25"/>
              <a:gd name="T2" fmla="*/ 0 w 25"/>
              <a:gd name="T3" fmla="*/ 0 h 25"/>
              <a:gd name="T4" fmla="*/ 0 w 25"/>
              <a:gd name="T5" fmla="*/ 20 h 25"/>
              <a:gd name="T6" fmla="*/ 0 w 25"/>
              <a:gd name="T7" fmla="*/ 20 h 25"/>
              <a:gd name="T8" fmla="*/ 14 w 25"/>
              <a:gd name="T9" fmla="*/ 38 h 25"/>
              <a:gd name="T10" fmla="*/ 30 w 25"/>
              <a:gd name="T11" fmla="*/ 20 h 25"/>
              <a:gd name="T12" fmla="*/ 14 w 25"/>
              <a:gd name="T13" fmla="*/ 0 h 25"/>
              <a:gd name="T14" fmla="*/ 0 60000 65536"/>
              <a:gd name="T15" fmla="*/ 0 60000 65536"/>
              <a:gd name="T16" fmla="*/ 0 60000 65536"/>
              <a:gd name="T17" fmla="*/ 0 60000 65536"/>
              <a:gd name="T18" fmla="*/ 0 60000 65536"/>
              <a:gd name="T19" fmla="*/ 0 60000 65536"/>
              <a:gd name="T20" fmla="*/ 0 60000 65536"/>
              <a:gd name="T21" fmla="*/ 0 w 25"/>
              <a:gd name="T22" fmla="*/ 0 h 25"/>
              <a:gd name="T23" fmla="*/ 25 w 25"/>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5">
                <a:moveTo>
                  <a:pt x="12" y="0"/>
                </a:moveTo>
                <a:lnTo>
                  <a:pt x="0" y="0"/>
                </a:lnTo>
                <a:lnTo>
                  <a:pt x="0" y="13"/>
                </a:lnTo>
                <a:lnTo>
                  <a:pt x="12" y="25"/>
                </a:lnTo>
                <a:lnTo>
                  <a:pt x="25" y="13"/>
                </a:lnTo>
                <a:lnTo>
                  <a:pt x="12" y="0"/>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401" name="Freeform 298"/>
          <p:cNvSpPr>
            <a:spLocks/>
          </p:cNvSpPr>
          <p:nvPr/>
        </p:nvSpPr>
        <p:spPr bwMode="auto">
          <a:xfrm>
            <a:off x="2874963" y="1954213"/>
            <a:ext cx="57150" cy="74612"/>
          </a:xfrm>
          <a:custGeom>
            <a:avLst/>
            <a:gdLst>
              <a:gd name="T0" fmla="*/ 0 w 37"/>
              <a:gd name="T1" fmla="*/ 19 h 38"/>
              <a:gd name="T2" fmla="*/ 0 w 37"/>
              <a:gd name="T3" fmla="*/ 37 h 38"/>
              <a:gd name="T4" fmla="*/ 15 w 37"/>
              <a:gd name="T5" fmla="*/ 57 h 38"/>
              <a:gd name="T6" fmla="*/ 30 w 37"/>
              <a:gd name="T7" fmla="*/ 37 h 38"/>
              <a:gd name="T8" fmla="*/ 45 w 37"/>
              <a:gd name="T9" fmla="*/ 37 h 38"/>
              <a:gd name="T10" fmla="*/ 30 w 37"/>
              <a:gd name="T11" fmla="*/ 0 h 38"/>
              <a:gd name="T12" fmla="*/ 15 w 37"/>
              <a:gd name="T13" fmla="*/ 0 h 38"/>
              <a:gd name="T14" fmla="*/ 0 w 37"/>
              <a:gd name="T15" fmla="*/ 19 h 38"/>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38"/>
              <a:gd name="T26" fmla="*/ 37 w 37"/>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38">
                <a:moveTo>
                  <a:pt x="0" y="13"/>
                </a:moveTo>
                <a:lnTo>
                  <a:pt x="0" y="25"/>
                </a:lnTo>
                <a:lnTo>
                  <a:pt x="12" y="38"/>
                </a:lnTo>
                <a:lnTo>
                  <a:pt x="25" y="25"/>
                </a:lnTo>
                <a:lnTo>
                  <a:pt x="37" y="25"/>
                </a:lnTo>
                <a:lnTo>
                  <a:pt x="25" y="0"/>
                </a:lnTo>
                <a:lnTo>
                  <a:pt x="12" y="0"/>
                </a:lnTo>
                <a:lnTo>
                  <a:pt x="0" y="13"/>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402" name="Freeform 299"/>
          <p:cNvSpPr>
            <a:spLocks/>
          </p:cNvSpPr>
          <p:nvPr/>
        </p:nvSpPr>
        <p:spPr bwMode="auto">
          <a:xfrm>
            <a:off x="2798763" y="1906588"/>
            <a:ext cx="58737" cy="96837"/>
          </a:xfrm>
          <a:custGeom>
            <a:avLst/>
            <a:gdLst>
              <a:gd name="T0" fmla="*/ 30 w 38"/>
              <a:gd name="T1" fmla="*/ 0 h 49"/>
              <a:gd name="T2" fmla="*/ 16 w 38"/>
              <a:gd name="T3" fmla="*/ 18 h 49"/>
              <a:gd name="T4" fmla="*/ 0 w 38"/>
              <a:gd name="T5" fmla="*/ 18 h 49"/>
              <a:gd name="T6" fmla="*/ 0 w 38"/>
              <a:gd name="T7" fmla="*/ 37 h 49"/>
              <a:gd name="T8" fmla="*/ 16 w 38"/>
              <a:gd name="T9" fmla="*/ 57 h 49"/>
              <a:gd name="T10" fmla="*/ 0 w 38"/>
              <a:gd name="T11" fmla="*/ 75 h 49"/>
              <a:gd name="T12" fmla="*/ 16 w 38"/>
              <a:gd name="T13" fmla="*/ 75 h 49"/>
              <a:gd name="T14" fmla="*/ 16 w 38"/>
              <a:gd name="T15" fmla="*/ 57 h 49"/>
              <a:gd name="T16" fmla="*/ 46 w 38"/>
              <a:gd name="T17" fmla="*/ 37 h 49"/>
              <a:gd name="T18" fmla="*/ 46 w 38"/>
              <a:gd name="T19" fmla="*/ 18 h 49"/>
              <a:gd name="T20" fmla="*/ 30 w 38"/>
              <a:gd name="T21" fmla="*/ 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49"/>
              <a:gd name="T35" fmla="*/ 38 w 38"/>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49">
                <a:moveTo>
                  <a:pt x="25" y="0"/>
                </a:moveTo>
                <a:lnTo>
                  <a:pt x="13" y="12"/>
                </a:lnTo>
                <a:lnTo>
                  <a:pt x="0" y="12"/>
                </a:lnTo>
                <a:lnTo>
                  <a:pt x="0" y="24"/>
                </a:lnTo>
                <a:lnTo>
                  <a:pt x="13" y="37"/>
                </a:lnTo>
                <a:lnTo>
                  <a:pt x="0" y="49"/>
                </a:lnTo>
                <a:lnTo>
                  <a:pt x="13" y="49"/>
                </a:lnTo>
                <a:lnTo>
                  <a:pt x="13" y="37"/>
                </a:lnTo>
                <a:lnTo>
                  <a:pt x="38" y="24"/>
                </a:lnTo>
                <a:lnTo>
                  <a:pt x="38" y="12"/>
                </a:lnTo>
                <a:lnTo>
                  <a:pt x="25" y="0"/>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403" name="Freeform 300"/>
          <p:cNvSpPr>
            <a:spLocks/>
          </p:cNvSpPr>
          <p:nvPr/>
        </p:nvSpPr>
        <p:spPr bwMode="auto">
          <a:xfrm>
            <a:off x="2605088" y="2078038"/>
            <a:ext cx="155575" cy="96837"/>
          </a:xfrm>
          <a:custGeom>
            <a:avLst/>
            <a:gdLst>
              <a:gd name="T0" fmla="*/ 91 w 99"/>
              <a:gd name="T1" fmla="*/ 0 h 49"/>
              <a:gd name="T2" fmla="*/ 75 w 99"/>
              <a:gd name="T3" fmla="*/ 0 h 49"/>
              <a:gd name="T4" fmla="*/ 61 w 99"/>
              <a:gd name="T5" fmla="*/ 0 h 49"/>
              <a:gd name="T6" fmla="*/ 30 w 99"/>
              <a:gd name="T7" fmla="*/ 18 h 49"/>
              <a:gd name="T8" fmla="*/ 16 w 99"/>
              <a:gd name="T9" fmla="*/ 37 h 49"/>
              <a:gd name="T10" fmla="*/ 0 w 99"/>
              <a:gd name="T11" fmla="*/ 57 h 49"/>
              <a:gd name="T12" fmla="*/ 0 w 99"/>
              <a:gd name="T13" fmla="*/ 75 h 49"/>
              <a:gd name="T14" fmla="*/ 30 w 99"/>
              <a:gd name="T15" fmla="*/ 57 h 49"/>
              <a:gd name="T16" fmla="*/ 30 w 99"/>
              <a:gd name="T17" fmla="*/ 75 h 49"/>
              <a:gd name="T18" fmla="*/ 45 w 99"/>
              <a:gd name="T19" fmla="*/ 75 h 49"/>
              <a:gd name="T20" fmla="*/ 61 w 99"/>
              <a:gd name="T21" fmla="*/ 37 h 49"/>
              <a:gd name="T22" fmla="*/ 75 w 99"/>
              <a:gd name="T23" fmla="*/ 37 h 49"/>
              <a:gd name="T24" fmla="*/ 75 w 99"/>
              <a:gd name="T25" fmla="*/ 57 h 49"/>
              <a:gd name="T26" fmla="*/ 91 w 99"/>
              <a:gd name="T27" fmla="*/ 37 h 49"/>
              <a:gd name="T28" fmla="*/ 91 w 99"/>
              <a:gd name="T29" fmla="*/ 18 h 49"/>
              <a:gd name="T30" fmla="*/ 105 w 99"/>
              <a:gd name="T31" fmla="*/ 0 h 49"/>
              <a:gd name="T32" fmla="*/ 120 w 99"/>
              <a:gd name="T33" fmla="*/ 0 h 49"/>
              <a:gd name="T34" fmla="*/ 105 w 99"/>
              <a:gd name="T35" fmla="*/ 0 h 49"/>
              <a:gd name="T36" fmla="*/ 91 w 99"/>
              <a:gd name="T37" fmla="*/ 0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9"/>
              <a:gd name="T58" fmla="*/ 0 h 49"/>
              <a:gd name="T59" fmla="*/ 99 w 99"/>
              <a:gd name="T60" fmla="*/ 49 h 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9" h="49">
                <a:moveTo>
                  <a:pt x="75" y="0"/>
                </a:moveTo>
                <a:lnTo>
                  <a:pt x="62" y="0"/>
                </a:lnTo>
                <a:lnTo>
                  <a:pt x="50" y="0"/>
                </a:lnTo>
                <a:lnTo>
                  <a:pt x="25" y="12"/>
                </a:lnTo>
                <a:lnTo>
                  <a:pt x="13" y="24"/>
                </a:lnTo>
                <a:lnTo>
                  <a:pt x="0" y="37"/>
                </a:lnTo>
                <a:lnTo>
                  <a:pt x="0" y="49"/>
                </a:lnTo>
                <a:lnTo>
                  <a:pt x="25" y="37"/>
                </a:lnTo>
                <a:lnTo>
                  <a:pt x="25" y="49"/>
                </a:lnTo>
                <a:lnTo>
                  <a:pt x="37" y="49"/>
                </a:lnTo>
                <a:lnTo>
                  <a:pt x="50" y="24"/>
                </a:lnTo>
                <a:lnTo>
                  <a:pt x="62" y="24"/>
                </a:lnTo>
                <a:lnTo>
                  <a:pt x="62" y="37"/>
                </a:lnTo>
                <a:lnTo>
                  <a:pt x="75" y="24"/>
                </a:lnTo>
                <a:lnTo>
                  <a:pt x="75" y="12"/>
                </a:lnTo>
                <a:lnTo>
                  <a:pt x="87" y="0"/>
                </a:lnTo>
                <a:lnTo>
                  <a:pt x="99" y="0"/>
                </a:lnTo>
                <a:lnTo>
                  <a:pt x="87" y="0"/>
                </a:lnTo>
                <a:lnTo>
                  <a:pt x="75" y="0"/>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404" name="Freeform 301"/>
          <p:cNvSpPr>
            <a:spLocks/>
          </p:cNvSpPr>
          <p:nvPr/>
        </p:nvSpPr>
        <p:spPr bwMode="auto">
          <a:xfrm>
            <a:off x="2684463" y="2201863"/>
            <a:ext cx="152400" cy="98425"/>
          </a:xfrm>
          <a:custGeom>
            <a:avLst/>
            <a:gdLst>
              <a:gd name="T0" fmla="*/ 104 w 99"/>
              <a:gd name="T1" fmla="*/ 0 h 50"/>
              <a:gd name="T2" fmla="*/ 88 w 99"/>
              <a:gd name="T3" fmla="*/ 0 h 50"/>
              <a:gd name="T4" fmla="*/ 88 w 99"/>
              <a:gd name="T5" fmla="*/ 38 h 50"/>
              <a:gd name="T6" fmla="*/ 74 w 99"/>
              <a:gd name="T7" fmla="*/ 38 h 50"/>
              <a:gd name="T8" fmla="*/ 58 w 99"/>
              <a:gd name="T9" fmla="*/ 38 h 50"/>
              <a:gd name="T10" fmla="*/ 58 w 99"/>
              <a:gd name="T11" fmla="*/ 18 h 50"/>
              <a:gd name="T12" fmla="*/ 44 w 99"/>
              <a:gd name="T13" fmla="*/ 18 h 50"/>
              <a:gd name="T14" fmla="*/ 44 w 99"/>
              <a:gd name="T15" fmla="*/ 0 h 50"/>
              <a:gd name="T16" fmla="*/ 30 w 99"/>
              <a:gd name="T17" fmla="*/ 0 h 50"/>
              <a:gd name="T18" fmla="*/ 14 w 99"/>
              <a:gd name="T19" fmla="*/ 0 h 50"/>
              <a:gd name="T20" fmla="*/ 14 w 99"/>
              <a:gd name="T21" fmla="*/ 18 h 50"/>
              <a:gd name="T22" fmla="*/ 14 w 99"/>
              <a:gd name="T23" fmla="*/ 38 h 50"/>
              <a:gd name="T24" fmla="*/ 0 w 99"/>
              <a:gd name="T25" fmla="*/ 38 h 50"/>
              <a:gd name="T26" fmla="*/ 0 w 99"/>
              <a:gd name="T27" fmla="*/ 38 h 50"/>
              <a:gd name="T28" fmla="*/ 14 w 99"/>
              <a:gd name="T29" fmla="*/ 38 h 50"/>
              <a:gd name="T30" fmla="*/ 14 w 99"/>
              <a:gd name="T31" fmla="*/ 56 h 50"/>
              <a:gd name="T32" fmla="*/ 0 w 99"/>
              <a:gd name="T33" fmla="*/ 76 h 50"/>
              <a:gd name="T34" fmla="*/ 0 w 99"/>
              <a:gd name="T35" fmla="*/ 76 h 50"/>
              <a:gd name="T36" fmla="*/ 44 w 99"/>
              <a:gd name="T37" fmla="*/ 76 h 50"/>
              <a:gd name="T38" fmla="*/ 58 w 99"/>
              <a:gd name="T39" fmla="*/ 76 h 50"/>
              <a:gd name="T40" fmla="*/ 74 w 99"/>
              <a:gd name="T41" fmla="*/ 76 h 50"/>
              <a:gd name="T42" fmla="*/ 88 w 99"/>
              <a:gd name="T43" fmla="*/ 76 h 50"/>
              <a:gd name="T44" fmla="*/ 104 w 99"/>
              <a:gd name="T45" fmla="*/ 56 h 50"/>
              <a:gd name="T46" fmla="*/ 88 w 99"/>
              <a:gd name="T47" fmla="*/ 38 h 50"/>
              <a:gd name="T48" fmla="*/ 104 w 99"/>
              <a:gd name="T49" fmla="*/ 38 h 50"/>
              <a:gd name="T50" fmla="*/ 118 w 99"/>
              <a:gd name="T51" fmla="*/ 0 h 50"/>
              <a:gd name="T52" fmla="*/ 104 w 99"/>
              <a:gd name="T53" fmla="*/ 0 h 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9"/>
              <a:gd name="T82" fmla="*/ 0 h 50"/>
              <a:gd name="T83" fmla="*/ 99 w 99"/>
              <a:gd name="T84" fmla="*/ 50 h 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9" h="50">
                <a:moveTo>
                  <a:pt x="87" y="0"/>
                </a:moveTo>
                <a:lnTo>
                  <a:pt x="74" y="0"/>
                </a:lnTo>
                <a:lnTo>
                  <a:pt x="74" y="25"/>
                </a:lnTo>
                <a:lnTo>
                  <a:pt x="62" y="25"/>
                </a:lnTo>
                <a:lnTo>
                  <a:pt x="49" y="25"/>
                </a:lnTo>
                <a:lnTo>
                  <a:pt x="49" y="12"/>
                </a:lnTo>
                <a:lnTo>
                  <a:pt x="37" y="12"/>
                </a:lnTo>
                <a:lnTo>
                  <a:pt x="37" y="0"/>
                </a:lnTo>
                <a:lnTo>
                  <a:pt x="25" y="0"/>
                </a:lnTo>
                <a:lnTo>
                  <a:pt x="12" y="0"/>
                </a:lnTo>
                <a:lnTo>
                  <a:pt x="12" y="12"/>
                </a:lnTo>
                <a:lnTo>
                  <a:pt x="12" y="25"/>
                </a:lnTo>
                <a:lnTo>
                  <a:pt x="0" y="25"/>
                </a:lnTo>
                <a:lnTo>
                  <a:pt x="12" y="25"/>
                </a:lnTo>
                <a:lnTo>
                  <a:pt x="12" y="37"/>
                </a:lnTo>
                <a:lnTo>
                  <a:pt x="0" y="50"/>
                </a:lnTo>
                <a:lnTo>
                  <a:pt x="37" y="50"/>
                </a:lnTo>
                <a:lnTo>
                  <a:pt x="49" y="50"/>
                </a:lnTo>
                <a:lnTo>
                  <a:pt x="62" y="50"/>
                </a:lnTo>
                <a:lnTo>
                  <a:pt x="74" y="50"/>
                </a:lnTo>
                <a:lnTo>
                  <a:pt x="87" y="37"/>
                </a:lnTo>
                <a:lnTo>
                  <a:pt x="74" y="25"/>
                </a:lnTo>
                <a:lnTo>
                  <a:pt x="87" y="25"/>
                </a:lnTo>
                <a:lnTo>
                  <a:pt x="99" y="0"/>
                </a:lnTo>
                <a:lnTo>
                  <a:pt x="87" y="0"/>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405" name="Freeform 302"/>
          <p:cNvSpPr>
            <a:spLocks/>
          </p:cNvSpPr>
          <p:nvPr/>
        </p:nvSpPr>
        <p:spPr bwMode="auto">
          <a:xfrm>
            <a:off x="2760663" y="2151063"/>
            <a:ext cx="19050" cy="3175"/>
          </a:xfrm>
          <a:custGeom>
            <a:avLst/>
            <a:gdLst>
              <a:gd name="T0" fmla="*/ 0 w 13"/>
              <a:gd name="T1" fmla="*/ 0 h 3"/>
              <a:gd name="T2" fmla="*/ 0 w 13"/>
              <a:gd name="T3" fmla="*/ 0 h 3"/>
              <a:gd name="T4" fmla="*/ 0 w 13"/>
              <a:gd name="T5" fmla="*/ 0 h 3"/>
              <a:gd name="T6" fmla="*/ 15 w 13"/>
              <a:gd name="T7" fmla="*/ 0 h 3"/>
              <a:gd name="T8" fmla="*/ 15 w 13"/>
              <a:gd name="T9" fmla="*/ 0 h 3"/>
              <a:gd name="T10" fmla="*/ 0 w 13"/>
              <a:gd name="T11" fmla="*/ 0 h 3"/>
              <a:gd name="T12" fmla="*/ 0 60000 65536"/>
              <a:gd name="T13" fmla="*/ 0 60000 65536"/>
              <a:gd name="T14" fmla="*/ 0 60000 65536"/>
              <a:gd name="T15" fmla="*/ 0 60000 65536"/>
              <a:gd name="T16" fmla="*/ 0 60000 65536"/>
              <a:gd name="T17" fmla="*/ 0 60000 65536"/>
              <a:gd name="T18" fmla="*/ 0 w 13"/>
              <a:gd name="T19" fmla="*/ 0 h 3"/>
              <a:gd name="T20" fmla="*/ 13 w 13"/>
              <a:gd name="T21" fmla="*/ 3 h 3"/>
            </a:gdLst>
            <a:ahLst/>
            <a:cxnLst>
              <a:cxn ang="T12">
                <a:pos x="T0" y="T1"/>
              </a:cxn>
              <a:cxn ang="T13">
                <a:pos x="T2" y="T3"/>
              </a:cxn>
              <a:cxn ang="T14">
                <a:pos x="T4" y="T5"/>
              </a:cxn>
              <a:cxn ang="T15">
                <a:pos x="T6" y="T7"/>
              </a:cxn>
              <a:cxn ang="T16">
                <a:pos x="T8" y="T9"/>
              </a:cxn>
              <a:cxn ang="T17">
                <a:pos x="T10" y="T11"/>
              </a:cxn>
            </a:cxnLst>
            <a:rect l="T18" t="T19" r="T20" b="T21"/>
            <a:pathLst>
              <a:path w="13" h="3">
                <a:moveTo>
                  <a:pt x="0" y="0"/>
                </a:moveTo>
                <a:lnTo>
                  <a:pt x="0" y="0"/>
                </a:lnTo>
                <a:lnTo>
                  <a:pt x="13" y="0"/>
                </a:lnTo>
                <a:lnTo>
                  <a:pt x="0" y="0"/>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406" name="Line 303"/>
          <p:cNvSpPr>
            <a:spLocks noChangeShapeType="1"/>
          </p:cNvSpPr>
          <p:nvPr/>
        </p:nvSpPr>
        <p:spPr bwMode="auto">
          <a:xfrm>
            <a:off x="6592888" y="4738688"/>
            <a:ext cx="19050" cy="25400"/>
          </a:xfrm>
          <a:prstGeom prst="line">
            <a:avLst/>
          </a:pr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GB" dirty="0">
              <a:latin typeface="+mn-lt"/>
              <a:cs typeface="+mn-cs"/>
            </a:endParaRPr>
          </a:p>
        </p:txBody>
      </p:sp>
      <p:sp>
        <p:nvSpPr>
          <p:cNvPr id="57407" name="Freeform 304"/>
          <p:cNvSpPr>
            <a:spLocks/>
          </p:cNvSpPr>
          <p:nvPr/>
        </p:nvSpPr>
        <p:spPr bwMode="auto">
          <a:xfrm>
            <a:off x="6824663" y="4738688"/>
            <a:ext cx="173037" cy="171450"/>
          </a:xfrm>
          <a:custGeom>
            <a:avLst/>
            <a:gdLst>
              <a:gd name="T0" fmla="*/ 0 w 112"/>
              <a:gd name="T1" fmla="*/ 133 h 87"/>
              <a:gd name="T2" fmla="*/ 14 w 112"/>
              <a:gd name="T3" fmla="*/ 133 h 87"/>
              <a:gd name="T4" fmla="*/ 14 w 112"/>
              <a:gd name="T5" fmla="*/ 133 h 87"/>
              <a:gd name="T6" fmla="*/ 30 w 112"/>
              <a:gd name="T7" fmla="*/ 133 h 87"/>
              <a:gd name="T8" fmla="*/ 45 w 112"/>
              <a:gd name="T9" fmla="*/ 133 h 87"/>
              <a:gd name="T10" fmla="*/ 59 w 112"/>
              <a:gd name="T11" fmla="*/ 115 h 87"/>
              <a:gd name="T12" fmla="*/ 59 w 112"/>
              <a:gd name="T13" fmla="*/ 115 h 87"/>
              <a:gd name="T14" fmla="*/ 75 w 112"/>
              <a:gd name="T15" fmla="*/ 95 h 87"/>
              <a:gd name="T16" fmla="*/ 75 w 112"/>
              <a:gd name="T17" fmla="*/ 76 h 87"/>
              <a:gd name="T18" fmla="*/ 89 w 112"/>
              <a:gd name="T19" fmla="*/ 76 h 87"/>
              <a:gd name="T20" fmla="*/ 89 w 112"/>
              <a:gd name="T21" fmla="*/ 58 h 87"/>
              <a:gd name="T22" fmla="*/ 119 w 112"/>
              <a:gd name="T23" fmla="*/ 58 h 87"/>
              <a:gd name="T24" fmla="*/ 119 w 112"/>
              <a:gd name="T25" fmla="*/ 58 h 87"/>
              <a:gd name="T26" fmla="*/ 135 w 112"/>
              <a:gd name="T27" fmla="*/ 38 h 87"/>
              <a:gd name="T28" fmla="*/ 119 w 112"/>
              <a:gd name="T29" fmla="*/ 20 h 87"/>
              <a:gd name="T30" fmla="*/ 105 w 112"/>
              <a:gd name="T31" fmla="*/ 0 h 87"/>
              <a:gd name="T32" fmla="*/ 105 w 112"/>
              <a:gd name="T33" fmla="*/ 0 h 87"/>
              <a:gd name="T34" fmla="*/ 89 w 112"/>
              <a:gd name="T35" fmla="*/ 20 h 87"/>
              <a:gd name="T36" fmla="*/ 89 w 112"/>
              <a:gd name="T37" fmla="*/ 38 h 87"/>
              <a:gd name="T38" fmla="*/ 75 w 112"/>
              <a:gd name="T39" fmla="*/ 58 h 87"/>
              <a:gd name="T40" fmla="*/ 75 w 112"/>
              <a:gd name="T41" fmla="*/ 76 h 87"/>
              <a:gd name="T42" fmla="*/ 75 w 112"/>
              <a:gd name="T43" fmla="*/ 76 h 87"/>
              <a:gd name="T44" fmla="*/ 75 w 112"/>
              <a:gd name="T45" fmla="*/ 76 h 87"/>
              <a:gd name="T46" fmla="*/ 59 w 112"/>
              <a:gd name="T47" fmla="*/ 76 h 87"/>
              <a:gd name="T48" fmla="*/ 45 w 112"/>
              <a:gd name="T49" fmla="*/ 95 h 87"/>
              <a:gd name="T50" fmla="*/ 30 w 112"/>
              <a:gd name="T51" fmla="*/ 115 h 87"/>
              <a:gd name="T52" fmla="*/ 14 w 112"/>
              <a:gd name="T53" fmla="*/ 115 h 87"/>
              <a:gd name="T54" fmla="*/ 14 w 112"/>
              <a:gd name="T55" fmla="*/ 133 h 87"/>
              <a:gd name="T56" fmla="*/ 0 w 112"/>
              <a:gd name="T57" fmla="*/ 133 h 8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2"/>
              <a:gd name="T88" fmla="*/ 0 h 87"/>
              <a:gd name="T89" fmla="*/ 112 w 112"/>
              <a:gd name="T90" fmla="*/ 87 h 8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2" h="87">
                <a:moveTo>
                  <a:pt x="0" y="87"/>
                </a:moveTo>
                <a:lnTo>
                  <a:pt x="12" y="87"/>
                </a:lnTo>
                <a:lnTo>
                  <a:pt x="25" y="87"/>
                </a:lnTo>
                <a:lnTo>
                  <a:pt x="37" y="87"/>
                </a:lnTo>
                <a:lnTo>
                  <a:pt x="49" y="75"/>
                </a:lnTo>
                <a:lnTo>
                  <a:pt x="62" y="62"/>
                </a:lnTo>
                <a:lnTo>
                  <a:pt x="62" y="50"/>
                </a:lnTo>
                <a:lnTo>
                  <a:pt x="74" y="50"/>
                </a:lnTo>
                <a:lnTo>
                  <a:pt x="74" y="38"/>
                </a:lnTo>
                <a:lnTo>
                  <a:pt x="99" y="38"/>
                </a:lnTo>
                <a:lnTo>
                  <a:pt x="112" y="25"/>
                </a:lnTo>
                <a:lnTo>
                  <a:pt x="99" y="13"/>
                </a:lnTo>
                <a:lnTo>
                  <a:pt x="87" y="0"/>
                </a:lnTo>
                <a:lnTo>
                  <a:pt x="74" y="13"/>
                </a:lnTo>
                <a:lnTo>
                  <a:pt x="74" y="25"/>
                </a:lnTo>
                <a:lnTo>
                  <a:pt x="62" y="38"/>
                </a:lnTo>
                <a:lnTo>
                  <a:pt x="62" y="50"/>
                </a:lnTo>
                <a:lnTo>
                  <a:pt x="49" y="50"/>
                </a:lnTo>
                <a:lnTo>
                  <a:pt x="37" y="62"/>
                </a:lnTo>
                <a:lnTo>
                  <a:pt x="25" y="75"/>
                </a:lnTo>
                <a:lnTo>
                  <a:pt x="12" y="75"/>
                </a:lnTo>
                <a:lnTo>
                  <a:pt x="12" y="87"/>
                </a:lnTo>
                <a:lnTo>
                  <a:pt x="0" y="87"/>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408" name="Freeform 305"/>
          <p:cNvSpPr>
            <a:spLocks/>
          </p:cNvSpPr>
          <p:nvPr/>
        </p:nvSpPr>
        <p:spPr bwMode="auto">
          <a:xfrm>
            <a:off x="6900863" y="4813300"/>
            <a:ext cx="19050" cy="23813"/>
          </a:xfrm>
          <a:custGeom>
            <a:avLst/>
            <a:gdLst>
              <a:gd name="T0" fmla="*/ 0 w 13"/>
              <a:gd name="T1" fmla="*/ 19 h 12"/>
              <a:gd name="T2" fmla="*/ 15 w 13"/>
              <a:gd name="T3" fmla="*/ 19 h 12"/>
              <a:gd name="T4" fmla="*/ 15 w 13"/>
              <a:gd name="T5" fmla="*/ 19 h 12"/>
              <a:gd name="T6" fmla="*/ 15 w 13"/>
              <a:gd name="T7" fmla="*/ 19 h 12"/>
              <a:gd name="T8" fmla="*/ 15 w 13"/>
              <a:gd name="T9" fmla="*/ 0 h 12"/>
              <a:gd name="T10" fmla="*/ 0 w 13"/>
              <a:gd name="T11" fmla="*/ 19 h 12"/>
              <a:gd name="T12" fmla="*/ 0 60000 65536"/>
              <a:gd name="T13" fmla="*/ 0 60000 65536"/>
              <a:gd name="T14" fmla="*/ 0 60000 65536"/>
              <a:gd name="T15" fmla="*/ 0 60000 65536"/>
              <a:gd name="T16" fmla="*/ 0 60000 65536"/>
              <a:gd name="T17" fmla="*/ 0 60000 65536"/>
              <a:gd name="T18" fmla="*/ 0 w 13"/>
              <a:gd name="T19" fmla="*/ 0 h 12"/>
              <a:gd name="T20" fmla="*/ 13 w 1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3" h="12">
                <a:moveTo>
                  <a:pt x="0" y="12"/>
                </a:moveTo>
                <a:lnTo>
                  <a:pt x="13" y="12"/>
                </a:lnTo>
                <a:lnTo>
                  <a:pt x="13" y="0"/>
                </a:lnTo>
                <a:lnTo>
                  <a:pt x="0" y="12"/>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409" name="Freeform 306"/>
          <p:cNvSpPr>
            <a:spLocks/>
          </p:cNvSpPr>
          <p:nvPr/>
        </p:nvSpPr>
        <p:spPr bwMode="auto">
          <a:xfrm>
            <a:off x="7305675" y="5010150"/>
            <a:ext cx="230188" cy="271463"/>
          </a:xfrm>
          <a:custGeom>
            <a:avLst/>
            <a:gdLst>
              <a:gd name="T0" fmla="*/ 179 w 149"/>
              <a:gd name="T1" fmla="*/ 77 h 137"/>
              <a:gd name="T2" fmla="*/ 149 w 149"/>
              <a:gd name="T3" fmla="*/ 57 h 137"/>
              <a:gd name="T4" fmla="*/ 135 w 149"/>
              <a:gd name="T5" fmla="*/ 38 h 137"/>
              <a:gd name="T6" fmla="*/ 119 w 149"/>
              <a:gd name="T7" fmla="*/ 38 h 137"/>
              <a:gd name="T8" fmla="*/ 105 w 149"/>
              <a:gd name="T9" fmla="*/ 57 h 137"/>
              <a:gd name="T10" fmla="*/ 90 w 149"/>
              <a:gd name="T11" fmla="*/ 57 h 137"/>
              <a:gd name="T12" fmla="*/ 60 w 149"/>
              <a:gd name="T13" fmla="*/ 57 h 137"/>
              <a:gd name="T14" fmla="*/ 60 w 149"/>
              <a:gd name="T15" fmla="*/ 20 h 137"/>
              <a:gd name="T16" fmla="*/ 44 w 149"/>
              <a:gd name="T17" fmla="*/ 0 h 137"/>
              <a:gd name="T18" fmla="*/ 30 w 149"/>
              <a:gd name="T19" fmla="*/ 0 h 137"/>
              <a:gd name="T20" fmla="*/ 0 w 149"/>
              <a:gd name="T21" fmla="*/ 20 h 137"/>
              <a:gd name="T22" fmla="*/ 0 w 149"/>
              <a:gd name="T23" fmla="*/ 20 h 137"/>
              <a:gd name="T24" fmla="*/ 16 w 149"/>
              <a:gd name="T25" fmla="*/ 20 h 137"/>
              <a:gd name="T26" fmla="*/ 16 w 149"/>
              <a:gd name="T27" fmla="*/ 38 h 137"/>
              <a:gd name="T28" fmla="*/ 30 w 149"/>
              <a:gd name="T29" fmla="*/ 38 h 137"/>
              <a:gd name="T30" fmla="*/ 44 w 149"/>
              <a:gd name="T31" fmla="*/ 57 h 137"/>
              <a:gd name="T32" fmla="*/ 44 w 149"/>
              <a:gd name="T33" fmla="*/ 57 h 137"/>
              <a:gd name="T34" fmla="*/ 30 w 149"/>
              <a:gd name="T35" fmla="*/ 57 h 137"/>
              <a:gd name="T36" fmla="*/ 30 w 149"/>
              <a:gd name="T37" fmla="*/ 77 h 137"/>
              <a:gd name="T38" fmla="*/ 30 w 149"/>
              <a:gd name="T39" fmla="*/ 77 h 137"/>
              <a:gd name="T40" fmla="*/ 60 w 149"/>
              <a:gd name="T41" fmla="*/ 77 h 137"/>
              <a:gd name="T42" fmla="*/ 74 w 149"/>
              <a:gd name="T43" fmla="*/ 77 h 137"/>
              <a:gd name="T44" fmla="*/ 90 w 149"/>
              <a:gd name="T45" fmla="*/ 95 h 137"/>
              <a:gd name="T46" fmla="*/ 119 w 149"/>
              <a:gd name="T47" fmla="*/ 115 h 137"/>
              <a:gd name="T48" fmla="*/ 119 w 149"/>
              <a:gd name="T49" fmla="*/ 133 h 137"/>
              <a:gd name="T50" fmla="*/ 119 w 149"/>
              <a:gd name="T51" fmla="*/ 153 h 137"/>
              <a:gd name="T52" fmla="*/ 135 w 149"/>
              <a:gd name="T53" fmla="*/ 153 h 137"/>
              <a:gd name="T54" fmla="*/ 105 w 149"/>
              <a:gd name="T55" fmla="*/ 172 h 137"/>
              <a:gd name="T56" fmla="*/ 119 w 149"/>
              <a:gd name="T57" fmla="*/ 172 h 137"/>
              <a:gd name="T58" fmla="*/ 119 w 149"/>
              <a:gd name="T59" fmla="*/ 190 h 137"/>
              <a:gd name="T60" fmla="*/ 119 w 149"/>
              <a:gd name="T61" fmla="*/ 190 h 137"/>
              <a:gd name="T62" fmla="*/ 135 w 149"/>
              <a:gd name="T63" fmla="*/ 190 h 137"/>
              <a:gd name="T64" fmla="*/ 149 w 149"/>
              <a:gd name="T65" fmla="*/ 210 h 137"/>
              <a:gd name="T66" fmla="*/ 149 w 149"/>
              <a:gd name="T67" fmla="*/ 210 h 137"/>
              <a:gd name="T68" fmla="*/ 179 w 149"/>
              <a:gd name="T69" fmla="*/ 77 h 1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9"/>
              <a:gd name="T106" fmla="*/ 0 h 137"/>
              <a:gd name="T107" fmla="*/ 149 w 149"/>
              <a:gd name="T108" fmla="*/ 137 h 1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9" h="137">
                <a:moveTo>
                  <a:pt x="149" y="50"/>
                </a:moveTo>
                <a:lnTo>
                  <a:pt x="124" y="37"/>
                </a:lnTo>
                <a:lnTo>
                  <a:pt x="112" y="25"/>
                </a:lnTo>
                <a:lnTo>
                  <a:pt x="99" y="25"/>
                </a:lnTo>
                <a:lnTo>
                  <a:pt x="87" y="37"/>
                </a:lnTo>
                <a:lnTo>
                  <a:pt x="75" y="37"/>
                </a:lnTo>
                <a:lnTo>
                  <a:pt x="50" y="37"/>
                </a:lnTo>
                <a:lnTo>
                  <a:pt x="50" y="13"/>
                </a:lnTo>
                <a:lnTo>
                  <a:pt x="37" y="0"/>
                </a:lnTo>
                <a:lnTo>
                  <a:pt x="25" y="0"/>
                </a:lnTo>
                <a:lnTo>
                  <a:pt x="0" y="13"/>
                </a:lnTo>
                <a:lnTo>
                  <a:pt x="13" y="13"/>
                </a:lnTo>
                <a:lnTo>
                  <a:pt x="13" y="25"/>
                </a:lnTo>
                <a:lnTo>
                  <a:pt x="25" y="25"/>
                </a:lnTo>
                <a:lnTo>
                  <a:pt x="37" y="37"/>
                </a:lnTo>
                <a:lnTo>
                  <a:pt x="25" y="37"/>
                </a:lnTo>
                <a:lnTo>
                  <a:pt x="25" y="50"/>
                </a:lnTo>
                <a:lnTo>
                  <a:pt x="50" y="50"/>
                </a:lnTo>
                <a:lnTo>
                  <a:pt x="62" y="50"/>
                </a:lnTo>
                <a:lnTo>
                  <a:pt x="75" y="62"/>
                </a:lnTo>
                <a:lnTo>
                  <a:pt x="99" y="75"/>
                </a:lnTo>
                <a:lnTo>
                  <a:pt x="99" y="87"/>
                </a:lnTo>
                <a:lnTo>
                  <a:pt x="99" y="100"/>
                </a:lnTo>
                <a:lnTo>
                  <a:pt x="112" y="100"/>
                </a:lnTo>
                <a:lnTo>
                  <a:pt x="87" y="112"/>
                </a:lnTo>
                <a:lnTo>
                  <a:pt x="99" y="112"/>
                </a:lnTo>
                <a:lnTo>
                  <a:pt x="99" y="124"/>
                </a:lnTo>
                <a:lnTo>
                  <a:pt x="112" y="124"/>
                </a:lnTo>
                <a:lnTo>
                  <a:pt x="124" y="137"/>
                </a:lnTo>
                <a:lnTo>
                  <a:pt x="149" y="50"/>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410" name="Freeform 307"/>
          <p:cNvSpPr>
            <a:spLocks/>
          </p:cNvSpPr>
          <p:nvPr/>
        </p:nvSpPr>
        <p:spPr bwMode="auto">
          <a:xfrm>
            <a:off x="7421563" y="5232400"/>
            <a:ext cx="17462" cy="49213"/>
          </a:xfrm>
          <a:custGeom>
            <a:avLst/>
            <a:gdLst>
              <a:gd name="T0" fmla="*/ 0 w 12"/>
              <a:gd name="T1" fmla="*/ 0 h 25"/>
              <a:gd name="T2" fmla="*/ 0 w 12"/>
              <a:gd name="T3" fmla="*/ 0 h 25"/>
              <a:gd name="T4" fmla="*/ 0 w 12"/>
              <a:gd name="T5" fmla="*/ 18 h 25"/>
              <a:gd name="T6" fmla="*/ 0 w 12"/>
              <a:gd name="T7" fmla="*/ 18 h 25"/>
              <a:gd name="T8" fmla="*/ 0 w 12"/>
              <a:gd name="T9" fmla="*/ 38 h 25"/>
              <a:gd name="T10" fmla="*/ 14 w 12"/>
              <a:gd name="T11" fmla="*/ 0 h 25"/>
              <a:gd name="T12" fmla="*/ 14 w 12"/>
              <a:gd name="T13" fmla="*/ 0 h 25"/>
              <a:gd name="T14" fmla="*/ 0 w 12"/>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25"/>
              <a:gd name="T26" fmla="*/ 12 w 12"/>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25">
                <a:moveTo>
                  <a:pt x="0" y="0"/>
                </a:moveTo>
                <a:lnTo>
                  <a:pt x="0" y="0"/>
                </a:lnTo>
                <a:lnTo>
                  <a:pt x="0" y="12"/>
                </a:lnTo>
                <a:lnTo>
                  <a:pt x="0" y="25"/>
                </a:lnTo>
                <a:lnTo>
                  <a:pt x="12" y="0"/>
                </a:lnTo>
                <a:lnTo>
                  <a:pt x="0" y="0"/>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411" name="Freeform 308"/>
          <p:cNvSpPr>
            <a:spLocks/>
          </p:cNvSpPr>
          <p:nvPr/>
        </p:nvSpPr>
        <p:spPr bwMode="auto">
          <a:xfrm>
            <a:off x="7497763" y="5108575"/>
            <a:ext cx="211137" cy="295275"/>
          </a:xfrm>
          <a:custGeom>
            <a:avLst/>
            <a:gdLst>
              <a:gd name="T0" fmla="*/ 30 w 137"/>
              <a:gd name="T1" fmla="*/ 0 h 149"/>
              <a:gd name="T2" fmla="*/ 0 w 137"/>
              <a:gd name="T3" fmla="*/ 134 h 149"/>
              <a:gd name="T4" fmla="*/ 16 w 137"/>
              <a:gd name="T5" fmla="*/ 152 h 149"/>
              <a:gd name="T6" fmla="*/ 30 w 137"/>
              <a:gd name="T7" fmla="*/ 152 h 149"/>
              <a:gd name="T8" fmla="*/ 30 w 137"/>
              <a:gd name="T9" fmla="*/ 152 h 149"/>
              <a:gd name="T10" fmla="*/ 45 w 137"/>
              <a:gd name="T11" fmla="*/ 152 h 149"/>
              <a:gd name="T12" fmla="*/ 45 w 137"/>
              <a:gd name="T13" fmla="*/ 134 h 149"/>
              <a:gd name="T14" fmla="*/ 30 w 137"/>
              <a:gd name="T15" fmla="*/ 134 h 149"/>
              <a:gd name="T16" fmla="*/ 45 w 137"/>
              <a:gd name="T17" fmla="*/ 134 h 149"/>
              <a:gd name="T18" fmla="*/ 60 w 137"/>
              <a:gd name="T19" fmla="*/ 114 h 149"/>
              <a:gd name="T20" fmla="*/ 90 w 137"/>
              <a:gd name="T21" fmla="*/ 134 h 149"/>
              <a:gd name="T22" fmla="*/ 104 w 137"/>
              <a:gd name="T23" fmla="*/ 152 h 149"/>
              <a:gd name="T24" fmla="*/ 120 w 137"/>
              <a:gd name="T25" fmla="*/ 172 h 149"/>
              <a:gd name="T26" fmla="*/ 120 w 137"/>
              <a:gd name="T27" fmla="*/ 172 h 149"/>
              <a:gd name="T28" fmla="*/ 120 w 137"/>
              <a:gd name="T29" fmla="*/ 172 h 149"/>
              <a:gd name="T30" fmla="*/ 134 w 137"/>
              <a:gd name="T31" fmla="*/ 211 h 149"/>
              <a:gd name="T32" fmla="*/ 164 w 137"/>
              <a:gd name="T33" fmla="*/ 229 h 149"/>
              <a:gd name="T34" fmla="*/ 164 w 137"/>
              <a:gd name="T35" fmla="*/ 229 h 149"/>
              <a:gd name="T36" fmla="*/ 164 w 137"/>
              <a:gd name="T37" fmla="*/ 211 h 149"/>
              <a:gd name="T38" fmla="*/ 164 w 137"/>
              <a:gd name="T39" fmla="*/ 211 h 149"/>
              <a:gd name="T40" fmla="*/ 164 w 137"/>
              <a:gd name="T41" fmla="*/ 191 h 149"/>
              <a:gd name="T42" fmla="*/ 120 w 137"/>
              <a:gd name="T43" fmla="*/ 152 h 149"/>
              <a:gd name="T44" fmla="*/ 120 w 137"/>
              <a:gd name="T45" fmla="*/ 114 h 149"/>
              <a:gd name="T46" fmla="*/ 120 w 137"/>
              <a:gd name="T47" fmla="*/ 114 h 149"/>
              <a:gd name="T48" fmla="*/ 120 w 137"/>
              <a:gd name="T49" fmla="*/ 95 h 149"/>
              <a:gd name="T50" fmla="*/ 120 w 137"/>
              <a:gd name="T51" fmla="*/ 95 h 149"/>
              <a:gd name="T52" fmla="*/ 104 w 137"/>
              <a:gd name="T53" fmla="*/ 77 h 149"/>
              <a:gd name="T54" fmla="*/ 104 w 137"/>
              <a:gd name="T55" fmla="*/ 77 h 149"/>
              <a:gd name="T56" fmla="*/ 104 w 137"/>
              <a:gd name="T57" fmla="*/ 57 h 149"/>
              <a:gd name="T58" fmla="*/ 74 w 137"/>
              <a:gd name="T59" fmla="*/ 38 h 149"/>
              <a:gd name="T60" fmla="*/ 60 w 137"/>
              <a:gd name="T61" fmla="*/ 18 h 149"/>
              <a:gd name="T62" fmla="*/ 45 w 137"/>
              <a:gd name="T63" fmla="*/ 0 h 149"/>
              <a:gd name="T64" fmla="*/ 30 w 137"/>
              <a:gd name="T65" fmla="*/ 0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49"/>
              <a:gd name="T101" fmla="*/ 137 w 137"/>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49">
                <a:moveTo>
                  <a:pt x="25" y="0"/>
                </a:moveTo>
                <a:lnTo>
                  <a:pt x="0" y="87"/>
                </a:lnTo>
                <a:lnTo>
                  <a:pt x="13" y="99"/>
                </a:lnTo>
                <a:lnTo>
                  <a:pt x="25" y="99"/>
                </a:lnTo>
                <a:lnTo>
                  <a:pt x="38" y="99"/>
                </a:lnTo>
                <a:lnTo>
                  <a:pt x="38" y="87"/>
                </a:lnTo>
                <a:lnTo>
                  <a:pt x="25" y="87"/>
                </a:lnTo>
                <a:lnTo>
                  <a:pt x="38" y="87"/>
                </a:lnTo>
                <a:lnTo>
                  <a:pt x="50" y="74"/>
                </a:lnTo>
                <a:lnTo>
                  <a:pt x="75" y="87"/>
                </a:lnTo>
                <a:lnTo>
                  <a:pt x="87" y="99"/>
                </a:lnTo>
                <a:lnTo>
                  <a:pt x="100" y="112"/>
                </a:lnTo>
                <a:lnTo>
                  <a:pt x="112" y="137"/>
                </a:lnTo>
                <a:lnTo>
                  <a:pt x="137" y="149"/>
                </a:lnTo>
                <a:lnTo>
                  <a:pt x="137" y="137"/>
                </a:lnTo>
                <a:lnTo>
                  <a:pt x="137" y="124"/>
                </a:lnTo>
                <a:lnTo>
                  <a:pt x="100" y="99"/>
                </a:lnTo>
                <a:lnTo>
                  <a:pt x="100" y="74"/>
                </a:lnTo>
                <a:lnTo>
                  <a:pt x="100" y="62"/>
                </a:lnTo>
                <a:lnTo>
                  <a:pt x="87" y="50"/>
                </a:lnTo>
                <a:lnTo>
                  <a:pt x="87" y="37"/>
                </a:lnTo>
                <a:lnTo>
                  <a:pt x="62" y="25"/>
                </a:lnTo>
                <a:lnTo>
                  <a:pt x="50" y="12"/>
                </a:lnTo>
                <a:lnTo>
                  <a:pt x="38" y="0"/>
                </a:lnTo>
                <a:lnTo>
                  <a:pt x="25" y="0"/>
                </a:lnTo>
                <a:close/>
              </a:path>
            </a:pathLst>
          </a:custGeom>
          <a:solidFill>
            <a:schemeClr val="accent5">
              <a:lumMod val="75000"/>
            </a:schemeClr>
          </a:solidFill>
          <a:ln w="19050" cap="rnd">
            <a:solidFill>
              <a:schemeClr val="accent5">
                <a:lumMod val="75000"/>
              </a:schemeClr>
            </a:solid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sp>
        <p:nvSpPr>
          <p:cNvPr id="57412" name="Freeform 309"/>
          <p:cNvSpPr>
            <a:spLocks/>
          </p:cNvSpPr>
          <p:nvPr/>
        </p:nvSpPr>
        <p:spPr bwMode="auto">
          <a:xfrm>
            <a:off x="6804025" y="5305425"/>
            <a:ext cx="885825" cy="838200"/>
          </a:xfrm>
          <a:custGeom>
            <a:avLst/>
            <a:gdLst>
              <a:gd name="T0" fmla="*/ 389 w 571"/>
              <a:gd name="T1" fmla="*/ 20 h 423"/>
              <a:gd name="T2" fmla="*/ 344 w 571"/>
              <a:gd name="T3" fmla="*/ 20 h 423"/>
              <a:gd name="T4" fmla="*/ 314 w 571"/>
              <a:gd name="T5" fmla="*/ 58 h 423"/>
              <a:gd name="T6" fmla="*/ 284 w 571"/>
              <a:gd name="T7" fmla="*/ 38 h 423"/>
              <a:gd name="T8" fmla="*/ 239 w 571"/>
              <a:gd name="T9" fmla="*/ 38 h 423"/>
              <a:gd name="T10" fmla="*/ 195 w 571"/>
              <a:gd name="T11" fmla="*/ 77 h 423"/>
              <a:gd name="T12" fmla="*/ 179 w 571"/>
              <a:gd name="T13" fmla="*/ 95 h 423"/>
              <a:gd name="T14" fmla="*/ 135 w 571"/>
              <a:gd name="T15" fmla="*/ 134 h 423"/>
              <a:gd name="T16" fmla="*/ 75 w 571"/>
              <a:gd name="T17" fmla="*/ 134 h 423"/>
              <a:gd name="T18" fmla="*/ 30 w 571"/>
              <a:gd name="T19" fmla="*/ 154 h 423"/>
              <a:gd name="T20" fmla="*/ 30 w 571"/>
              <a:gd name="T21" fmla="*/ 267 h 423"/>
              <a:gd name="T22" fmla="*/ 0 w 571"/>
              <a:gd name="T23" fmla="*/ 267 h 423"/>
              <a:gd name="T24" fmla="*/ 16 w 571"/>
              <a:gd name="T25" fmla="*/ 401 h 423"/>
              <a:gd name="T26" fmla="*/ 16 w 571"/>
              <a:gd name="T27" fmla="*/ 459 h 423"/>
              <a:gd name="T28" fmla="*/ 30 w 571"/>
              <a:gd name="T29" fmla="*/ 459 h 423"/>
              <a:gd name="T30" fmla="*/ 90 w 571"/>
              <a:gd name="T31" fmla="*/ 439 h 423"/>
              <a:gd name="T32" fmla="*/ 135 w 571"/>
              <a:gd name="T33" fmla="*/ 459 h 423"/>
              <a:gd name="T34" fmla="*/ 165 w 571"/>
              <a:gd name="T35" fmla="*/ 421 h 423"/>
              <a:gd name="T36" fmla="*/ 225 w 571"/>
              <a:gd name="T37" fmla="*/ 421 h 423"/>
              <a:gd name="T38" fmla="*/ 314 w 571"/>
              <a:gd name="T39" fmla="*/ 459 h 423"/>
              <a:gd name="T40" fmla="*/ 344 w 571"/>
              <a:gd name="T41" fmla="*/ 496 h 423"/>
              <a:gd name="T42" fmla="*/ 389 w 571"/>
              <a:gd name="T43" fmla="*/ 478 h 423"/>
              <a:gd name="T44" fmla="*/ 404 w 571"/>
              <a:gd name="T45" fmla="*/ 496 h 423"/>
              <a:gd name="T46" fmla="*/ 374 w 571"/>
              <a:gd name="T47" fmla="*/ 516 h 423"/>
              <a:gd name="T48" fmla="*/ 419 w 571"/>
              <a:gd name="T49" fmla="*/ 496 h 423"/>
              <a:gd name="T50" fmla="*/ 389 w 571"/>
              <a:gd name="T51" fmla="*/ 555 h 423"/>
              <a:gd name="T52" fmla="*/ 419 w 571"/>
              <a:gd name="T53" fmla="*/ 535 h 423"/>
              <a:gd name="T54" fmla="*/ 404 w 571"/>
              <a:gd name="T55" fmla="*/ 573 h 423"/>
              <a:gd name="T56" fmla="*/ 449 w 571"/>
              <a:gd name="T57" fmla="*/ 632 h 423"/>
              <a:gd name="T58" fmla="*/ 479 w 571"/>
              <a:gd name="T59" fmla="*/ 650 h 423"/>
              <a:gd name="T60" fmla="*/ 493 w 571"/>
              <a:gd name="T61" fmla="*/ 650 h 423"/>
              <a:gd name="T62" fmla="*/ 553 w 571"/>
              <a:gd name="T63" fmla="*/ 650 h 423"/>
              <a:gd name="T64" fmla="*/ 584 w 571"/>
              <a:gd name="T65" fmla="*/ 650 h 423"/>
              <a:gd name="T66" fmla="*/ 628 w 571"/>
              <a:gd name="T67" fmla="*/ 573 h 423"/>
              <a:gd name="T68" fmla="*/ 658 w 571"/>
              <a:gd name="T69" fmla="*/ 496 h 423"/>
              <a:gd name="T70" fmla="*/ 687 w 571"/>
              <a:gd name="T71" fmla="*/ 401 h 423"/>
              <a:gd name="T72" fmla="*/ 658 w 571"/>
              <a:gd name="T73" fmla="*/ 267 h 423"/>
              <a:gd name="T74" fmla="*/ 628 w 571"/>
              <a:gd name="T75" fmla="*/ 211 h 423"/>
              <a:gd name="T76" fmla="*/ 598 w 571"/>
              <a:gd name="T77" fmla="*/ 172 h 423"/>
              <a:gd name="T78" fmla="*/ 598 w 571"/>
              <a:gd name="T79" fmla="*/ 115 h 423"/>
              <a:gd name="T80" fmla="*/ 568 w 571"/>
              <a:gd name="T81" fmla="*/ 77 h 423"/>
              <a:gd name="T82" fmla="*/ 553 w 571"/>
              <a:gd name="T83" fmla="*/ 38 h 423"/>
              <a:gd name="T84" fmla="*/ 538 w 571"/>
              <a:gd name="T85" fmla="*/ 134 h 423"/>
              <a:gd name="T86" fmla="*/ 508 w 571"/>
              <a:gd name="T87" fmla="*/ 134 h 423"/>
              <a:gd name="T88" fmla="*/ 463 w 571"/>
              <a:gd name="T89" fmla="*/ 95 h 423"/>
              <a:gd name="T90" fmla="*/ 449 w 571"/>
              <a:gd name="T91" fmla="*/ 77 h 423"/>
              <a:gd name="T92" fmla="*/ 463 w 571"/>
              <a:gd name="T93" fmla="*/ 20 h 423"/>
              <a:gd name="T94" fmla="*/ 449 w 571"/>
              <a:gd name="T95" fmla="*/ 20 h 423"/>
              <a:gd name="T96" fmla="*/ 404 w 571"/>
              <a:gd name="T97" fmla="*/ 0 h 42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1"/>
              <a:gd name="T148" fmla="*/ 0 h 423"/>
              <a:gd name="T149" fmla="*/ 571 w 571"/>
              <a:gd name="T150" fmla="*/ 423 h 42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1" h="423">
                <a:moveTo>
                  <a:pt x="323" y="0"/>
                </a:moveTo>
                <a:lnTo>
                  <a:pt x="323" y="13"/>
                </a:lnTo>
                <a:lnTo>
                  <a:pt x="311" y="13"/>
                </a:lnTo>
                <a:lnTo>
                  <a:pt x="286" y="13"/>
                </a:lnTo>
                <a:lnTo>
                  <a:pt x="286" y="38"/>
                </a:lnTo>
                <a:lnTo>
                  <a:pt x="261" y="38"/>
                </a:lnTo>
                <a:lnTo>
                  <a:pt x="249" y="25"/>
                </a:lnTo>
                <a:lnTo>
                  <a:pt x="236" y="25"/>
                </a:lnTo>
                <a:lnTo>
                  <a:pt x="224" y="25"/>
                </a:lnTo>
                <a:lnTo>
                  <a:pt x="199" y="25"/>
                </a:lnTo>
                <a:lnTo>
                  <a:pt x="187" y="50"/>
                </a:lnTo>
                <a:lnTo>
                  <a:pt x="162" y="50"/>
                </a:lnTo>
                <a:lnTo>
                  <a:pt x="149" y="50"/>
                </a:lnTo>
                <a:lnTo>
                  <a:pt x="149" y="62"/>
                </a:lnTo>
                <a:lnTo>
                  <a:pt x="125" y="87"/>
                </a:lnTo>
                <a:lnTo>
                  <a:pt x="112" y="87"/>
                </a:lnTo>
                <a:lnTo>
                  <a:pt x="62" y="87"/>
                </a:lnTo>
                <a:lnTo>
                  <a:pt x="38" y="87"/>
                </a:lnTo>
                <a:lnTo>
                  <a:pt x="25" y="100"/>
                </a:lnTo>
                <a:lnTo>
                  <a:pt x="13" y="125"/>
                </a:lnTo>
                <a:lnTo>
                  <a:pt x="25" y="174"/>
                </a:lnTo>
                <a:lnTo>
                  <a:pt x="0" y="162"/>
                </a:lnTo>
                <a:lnTo>
                  <a:pt x="0" y="174"/>
                </a:lnTo>
                <a:lnTo>
                  <a:pt x="13" y="249"/>
                </a:lnTo>
                <a:lnTo>
                  <a:pt x="13" y="261"/>
                </a:lnTo>
                <a:lnTo>
                  <a:pt x="0" y="286"/>
                </a:lnTo>
                <a:lnTo>
                  <a:pt x="13" y="299"/>
                </a:lnTo>
                <a:lnTo>
                  <a:pt x="25" y="299"/>
                </a:lnTo>
                <a:lnTo>
                  <a:pt x="38" y="299"/>
                </a:lnTo>
                <a:lnTo>
                  <a:pt x="75" y="286"/>
                </a:lnTo>
                <a:lnTo>
                  <a:pt x="87" y="299"/>
                </a:lnTo>
                <a:lnTo>
                  <a:pt x="112" y="299"/>
                </a:lnTo>
                <a:lnTo>
                  <a:pt x="125" y="299"/>
                </a:lnTo>
                <a:lnTo>
                  <a:pt x="137" y="274"/>
                </a:lnTo>
                <a:lnTo>
                  <a:pt x="162" y="274"/>
                </a:lnTo>
                <a:lnTo>
                  <a:pt x="187" y="274"/>
                </a:lnTo>
                <a:lnTo>
                  <a:pt x="236" y="274"/>
                </a:lnTo>
                <a:lnTo>
                  <a:pt x="261" y="299"/>
                </a:lnTo>
                <a:lnTo>
                  <a:pt x="286" y="311"/>
                </a:lnTo>
                <a:lnTo>
                  <a:pt x="286" y="323"/>
                </a:lnTo>
                <a:lnTo>
                  <a:pt x="298" y="323"/>
                </a:lnTo>
                <a:lnTo>
                  <a:pt x="323" y="311"/>
                </a:lnTo>
                <a:lnTo>
                  <a:pt x="348" y="299"/>
                </a:lnTo>
                <a:lnTo>
                  <a:pt x="336" y="323"/>
                </a:lnTo>
                <a:lnTo>
                  <a:pt x="323" y="336"/>
                </a:lnTo>
                <a:lnTo>
                  <a:pt x="311" y="336"/>
                </a:lnTo>
                <a:lnTo>
                  <a:pt x="336" y="336"/>
                </a:lnTo>
                <a:lnTo>
                  <a:pt x="348" y="323"/>
                </a:lnTo>
                <a:lnTo>
                  <a:pt x="336" y="348"/>
                </a:lnTo>
                <a:lnTo>
                  <a:pt x="323" y="361"/>
                </a:lnTo>
                <a:lnTo>
                  <a:pt x="348" y="348"/>
                </a:lnTo>
                <a:lnTo>
                  <a:pt x="348" y="361"/>
                </a:lnTo>
                <a:lnTo>
                  <a:pt x="336" y="373"/>
                </a:lnTo>
                <a:lnTo>
                  <a:pt x="348" y="386"/>
                </a:lnTo>
                <a:lnTo>
                  <a:pt x="373" y="411"/>
                </a:lnTo>
                <a:lnTo>
                  <a:pt x="398" y="423"/>
                </a:lnTo>
                <a:lnTo>
                  <a:pt x="422" y="411"/>
                </a:lnTo>
                <a:lnTo>
                  <a:pt x="410" y="423"/>
                </a:lnTo>
                <a:lnTo>
                  <a:pt x="422" y="423"/>
                </a:lnTo>
                <a:lnTo>
                  <a:pt x="460" y="423"/>
                </a:lnTo>
                <a:lnTo>
                  <a:pt x="472" y="423"/>
                </a:lnTo>
                <a:lnTo>
                  <a:pt x="485" y="423"/>
                </a:lnTo>
                <a:lnTo>
                  <a:pt x="509" y="386"/>
                </a:lnTo>
                <a:lnTo>
                  <a:pt x="522" y="373"/>
                </a:lnTo>
                <a:lnTo>
                  <a:pt x="534" y="348"/>
                </a:lnTo>
                <a:lnTo>
                  <a:pt x="547" y="323"/>
                </a:lnTo>
                <a:lnTo>
                  <a:pt x="571" y="299"/>
                </a:lnTo>
                <a:lnTo>
                  <a:pt x="571" y="261"/>
                </a:lnTo>
                <a:lnTo>
                  <a:pt x="559" y="212"/>
                </a:lnTo>
                <a:lnTo>
                  <a:pt x="547" y="174"/>
                </a:lnTo>
                <a:lnTo>
                  <a:pt x="534" y="149"/>
                </a:lnTo>
                <a:lnTo>
                  <a:pt x="522" y="137"/>
                </a:lnTo>
                <a:lnTo>
                  <a:pt x="509" y="125"/>
                </a:lnTo>
                <a:lnTo>
                  <a:pt x="497" y="112"/>
                </a:lnTo>
                <a:lnTo>
                  <a:pt x="497" y="87"/>
                </a:lnTo>
                <a:lnTo>
                  <a:pt x="497" y="75"/>
                </a:lnTo>
                <a:lnTo>
                  <a:pt x="485" y="62"/>
                </a:lnTo>
                <a:lnTo>
                  <a:pt x="472" y="50"/>
                </a:lnTo>
                <a:lnTo>
                  <a:pt x="472" y="25"/>
                </a:lnTo>
                <a:lnTo>
                  <a:pt x="460" y="25"/>
                </a:lnTo>
                <a:lnTo>
                  <a:pt x="460" y="50"/>
                </a:lnTo>
                <a:lnTo>
                  <a:pt x="447" y="87"/>
                </a:lnTo>
                <a:lnTo>
                  <a:pt x="435" y="87"/>
                </a:lnTo>
                <a:lnTo>
                  <a:pt x="422" y="87"/>
                </a:lnTo>
                <a:lnTo>
                  <a:pt x="398" y="75"/>
                </a:lnTo>
                <a:lnTo>
                  <a:pt x="385" y="62"/>
                </a:lnTo>
                <a:lnTo>
                  <a:pt x="373" y="50"/>
                </a:lnTo>
                <a:lnTo>
                  <a:pt x="385" y="25"/>
                </a:lnTo>
                <a:lnTo>
                  <a:pt x="385" y="13"/>
                </a:lnTo>
                <a:lnTo>
                  <a:pt x="373" y="13"/>
                </a:lnTo>
                <a:lnTo>
                  <a:pt x="348" y="0"/>
                </a:lnTo>
                <a:lnTo>
                  <a:pt x="336" y="0"/>
                </a:lnTo>
                <a:lnTo>
                  <a:pt x="323" y="0"/>
                </a:lnTo>
                <a:close/>
              </a:path>
            </a:pathLst>
          </a:custGeom>
          <a:solidFill>
            <a:schemeClr val="accent5">
              <a:lumMod val="75000"/>
            </a:schemeClr>
          </a:solidFill>
          <a:ln w="19050" cap="rnd">
            <a:noFill/>
            <a:prstDash val="sysDot"/>
            <a:round/>
            <a:headEnd/>
            <a:tailEnd/>
          </a:ln>
        </p:spPr>
        <p:txBody>
          <a:bodyPr/>
          <a:lstStyle/>
          <a:p>
            <a:pPr fontAlgn="auto">
              <a:spcBef>
                <a:spcPts val="0"/>
              </a:spcBef>
              <a:spcAft>
                <a:spcPts val="0"/>
              </a:spcAft>
              <a:defRPr/>
            </a:pPr>
            <a:endParaRPr lang="en-US" dirty="0">
              <a:latin typeface="Garamond" pitchFamily="18" charset="0"/>
              <a:cs typeface="+mn-cs"/>
            </a:endParaRPr>
          </a:p>
        </p:txBody>
      </p:sp>
      <p:grpSp>
        <p:nvGrpSpPr>
          <p:cNvPr id="3" name="Group 310"/>
          <p:cNvGrpSpPr>
            <a:grpSpLocks/>
          </p:cNvGrpSpPr>
          <p:nvPr/>
        </p:nvGrpSpPr>
        <p:grpSpPr bwMode="auto">
          <a:xfrm>
            <a:off x="1643128" y="3305192"/>
            <a:ext cx="350818" cy="194765"/>
            <a:chOff x="145" y="125"/>
            <a:chExt cx="648" cy="356"/>
          </a:xfrm>
          <a:solidFill>
            <a:srgbClr val="FFFF00"/>
          </a:solidFill>
        </p:grpSpPr>
        <p:sp>
          <p:nvSpPr>
            <p:cNvPr id="57902" name="Freeform 311"/>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solidFill>
                  <a:srgbClr val="FFFF00"/>
                </a:solidFill>
                <a:latin typeface="+mn-lt"/>
                <a:cs typeface="+mn-cs"/>
              </a:endParaRPr>
            </a:p>
          </p:txBody>
        </p:sp>
        <p:sp>
          <p:nvSpPr>
            <p:cNvPr id="57903" name="Freeform 312"/>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solidFill>
                  <a:srgbClr val="FFFF00"/>
                </a:solidFill>
                <a:latin typeface="+mn-lt"/>
                <a:cs typeface="+mn-cs"/>
              </a:endParaRPr>
            </a:p>
          </p:txBody>
        </p:sp>
        <p:sp>
          <p:nvSpPr>
            <p:cNvPr id="57904" name="Freeform 313"/>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solidFill>
                  <a:srgbClr val="FFFF00"/>
                </a:solidFill>
                <a:latin typeface="+mn-lt"/>
                <a:cs typeface="+mn-cs"/>
              </a:endParaRPr>
            </a:p>
          </p:txBody>
        </p:sp>
        <p:sp>
          <p:nvSpPr>
            <p:cNvPr id="57905" name="Freeform 314"/>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solidFill>
                  <a:srgbClr val="FFFF00"/>
                </a:solidFill>
                <a:latin typeface="+mn-lt"/>
                <a:cs typeface="+mn-cs"/>
              </a:endParaRPr>
            </a:p>
          </p:txBody>
        </p:sp>
        <p:sp>
          <p:nvSpPr>
            <p:cNvPr id="57906" name="Freeform 315"/>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solidFill>
                  <a:srgbClr val="FFFF00"/>
                </a:solidFill>
                <a:latin typeface="+mn-lt"/>
                <a:cs typeface="+mn-cs"/>
              </a:endParaRPr>
            </a:p>
          </p:txBody>
        </p:sp>
        <p:sp>
          <p:nvSpPr>
            <p:cNvPr id="57907" name="Freeform 316"/>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solidFill>
                  <a:srgbClr val="FFFF00"/>
                </a:solidFill>
                <a:latin typeface="+mn-lt"/>
                <a:cs typeface="+mn-cs"/>
              </a:endParaRPr>
            </a:p>
          </p:txBody>
        </p:sp>
        <p:sp>
          <p:nvSpPr>
            <p:cNvPr id="57908" name="Freeform 317"/>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solidFill>
                  <a:srgbClr val="FFFF00"/>
                </a:solidFill>
                <a:latin typeface="+mn-lt"/>
                <a:cs typeface="+mn-cs"/>
              </a:endParaRPr>
            </a:p>
          </p:txBody>
        </p:sp>
        <p:sp>
          <p:nvSpPr>
            <p:cNvPr id="57909" name="Freeform 318"/>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solidFill>
                  <a:srgbClr val="FFFF00"/>
                </a:solidFill>
                <a:latin typeface="+mn-lt"/>
                <a:cs typeface="+mn-cs"/>
              </a:endParaRPr>
            </a:p>
          </p:txBody>
        </p:sp>
        <p:sp>
          <p:nvSpPr>
            <p:cNvPr id="57910" name="Freeform 319"/>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solidFill>
                  <a:srgbClr val="FFFF00"/>
                </a:solidFill>
                <a:latin typeface="+mn-lt"/>
                <a:cs typeface="+mn-cs"/>
              </a:endParaRPr>
            </a:p>
          </p:txBody>
        </p:sp>
        <p:sp>
          <p:nvSpPr>
            <p:cNvPr id="57911" name="Freeform 320"/>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solidFill>
                  <a:srgbClr val="FFFF00"/>
                </a:solidFill>
                <a:latin typeface="+mn-lt"/>
                <a:cs typeface="+mn-cs"/>
              </a:endParaRPr>
            </a:p>
          </p:txBody>
        </p:sp>
        <p:sp>
          <p:nvSpPr>
            <p:cNvPr id="57912" name="Freeform 321"/>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solidFill>
                  <a:srgbClr val="FFFF00"/>
                </a:solidFill>
                <a:latin typeface="+mn-lt"/>
                <a:cs typeface="+mn-cs"/>
              </a:endParaRPr>
            </a:p>
          </p:txBody>
        </p:sp>
        <p:sp>
          <p:nvSpPr>
            <p:cNvPr id="57913" name="Freeform 322"/>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solidFill>
                  <a:srgbClr val="FFFF00"/>
                </a:solidFill>
                <a:latin typeface="+mn-lt"/>
                <a:cs typeface="+mn-cs"/>
              </a:endParaRPr>
            </a:p>
          </p:txBody>
        </p:sp>
        <p:sp>
          <p:nvSpPr>
            <p:cNvPr id="57914" name="Freeform 323"/>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solidFill>
                  <a:srgbClr val="FFFF00"/>
                </a:solidFill>
                <a:latin typeface="+mn-lt"/>
                <a:cs typeface="+mn-cs"/>
              </a:endParaRPr>
            </a:p>
          </p:txBody>
        </p:sp>
        <p:sp>
          <p:nvSpPr>
            <p:cNvPr id="57915" name="Freeform 324"/>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solidFill>
                  <a:srgbClr val="FFFF00"/>
                </a:solidFill>
                <a:latin typeface="+mn-lt"/>
                <a:cs typeface="+mn-cs"/>
              </a:endParaRPr>
            </a:p>
          </p:txBody>
        </p:sp>
        <p:sp>
          <p:nvSpPr>
            <p:cNvPr id="57916" name="Freeform 325"/>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solidFill>
                  <a:srgbClr val="FFFF00"/>
                </a:solidFill>
                <a:latin typeface="+mn-lt"/>
                <a:cs typeface="+mn-cs"/>
              </a:endParaRPr>
            </a:p>
          </p:txBody>
        </p:sp>
        <p:sp>
          <p:nvSpPr>
            <p:cNvPr id="57917" name="Freeform 326"/>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solidFill>
                  <a:srgbClr val="FFFF00"/>
                </a:solidFill>
                <a:latin typeface="+mn-lt"/>
                <a:cs typeface="+mn-cs"/>
              </a:endParaRPr>
            </a:p>
          </p:txBody>
        </p:sp>
        <p:sp>
          <p:nvSpPr>
            <p:cNvPr id="57918" name="Freeform 327"/>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solidFill>
                  <a:srgbClr val="FFFF00"/>
                </a:solidFill>
                <a:latin typeface="+mn-lt"/>
                <a:cs typeface="+mn-cs"/>
              </a:endParaRPr>
            </a:p>
          </p:txBody>
        </p:sp>
        <p:sp>
          <p:nvSpPr>
            <p:cNvPr id="57919" name="Freeform 328"/>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solidFill>
                  <a:srgbClr val="FFFF00"/>
                </a:solidFill>
                <a:latin typeface="+mn-lt"/>
                <a:cs typeface="+mn-cs"/>
              </a:endParaRPr>
            </a:p>
          </p:txBody>
        </p:sp>
        <p:sp>
          <p:nvSpPr>
            <p:cNvPr id="57920" name="Freeform 329"/>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solidFill>
                  <a:srgbClr val="FFFF00"/>
                </a:solidFill>
                <a:latin typeface="+mn-lt"/>
                <a:cs typeface="+mn-cs"/>
              </a:endParaRPr>
            </a:p>
          </p:txBody>
        </p:sp>
        <p:sp>
          <p:nvSpPr>
            <p:cNvPr id="57921" name="Freeform 330"/>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solidFill>
                  <a:srgbClr val="FFFF00"/>
                </a:solidFill>
                <a:latin typeface="+mn-lt"/>
                <a:cs typeface="+mn-cs"/>
              </a:endParaRPr>
            </a:p>
          </p:txBody>
        </p:sp>
        <p:sp>
          <p:nvSpPr>
            <p:cNvPr id="57922" name="Freeform 331"/>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solidFill>
                  <a:srgbClr val="FFFF00"/>
                </a:solidFill>
                <a:latin typeface="+mn-lt"/>
                <a:cs typeface="+mn-cs"/>
              </a:endParaRPr>
            </a:p>
          </p:txBody>
        </p:sp>
        <p:sp>
          <p:nvSpPr>
            <p:cNvPr id="57923" name="Freeform 332"/>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solidFill>
                  <a:srgbClr val="FFFF00"/>
                </a:solidFill>
                <a:latin typeface="+mn-lt"/>
                <a:cs typeface="+mn-cs"/>
              </a:endParaRPr>
            </a:p>
          </p:txBody>
        </p:sp>
      </p:grpSp>
      <p:grpSp>
        <p:nvGrpSpPr>
          <p:cNvPr id="4" name="Group 356"/>
          <p:cNvGrpSpPr>
            <a:grpSpLocks/>
          </p:cNvGrpSpPr>
          <p:nvPr/>
        </p:nvGrpSpPr>
        <p:grpSpPr bwMode="auto">
          <a:xfrm>
            <a:off x="6733863" y="4182281"/>
            <a:ext cx="350818" cy="194765"/>
            <a:chOff x="145" y="125"/>
            <a:chExt cx="648" cy="356"/>
          </a:xfrm>
          <a:solidFill>
            <a:srgbClr val="FFFF00"/>
          </a:solidFill>
        </p:grpSpPr>
        <p:sp>
          <p:nvSpPr>
            <p:cNvPr id="57858" name="Freeform 357"/>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59" name="Freeform 358"/>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60" name="Freeform 359"/>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61" name="Freeform 360"/>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62" name="Freeform 361"/>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63" name="Freeform 362"/>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64" name="Freeform 363"/>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65" name="Freeform 364"/>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66" name="Freeform 365"/>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67" name="Freeform 366"/>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68" name="Freeform 367"/>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69" name="Freeform 368"/>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70" name="Freeform 369"/>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71" name="Freeform 370"/>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72" name="Freeform 371"/>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73" name="Freeform 372"/>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74" name="Freeform 373"/>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75" name="Freeform 374"/>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76" name="Freeform 375"/>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77" name="Freeform 376"/>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78" name="Freeform 377"/>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79" name="Freeform 378"/>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5" name="Group 425"/>
          <p:cNvGrpSpPr>
            <a:grpSpLocks/>
          </p:cNvGrpSpPr>
          <p:nvPr/>
        </p:nvGrpSpPr>
        <p:grpSpPr bwMode="auto">
          <a:xfrm>
            <a:off x="6499125" y="4357699"/>
            <a:ext cx="350818" cy="194765"/>
            <a:chOff x="145" y="125"/>
            <a:chExt cx="648" cy="356"/>
          </a:xfrm>
          <a:solidFill>
            <a:srgbClr val="FFFF00"/>
          </a:solidFill>
        </p:grpSpPr>
        <p:sp>
          <p:nvSpPr>
            <p:cNvPr id="57792" name="Freeform 426"/>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93" name="Freeform 427"/>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94" name="Freeform 428"/>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95" name="Freeform 429"/>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96" name="Freeform 430"/>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97" name="Freeform 431"/>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98" name="Freeform 432"/>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99" name="Freeform 433"/>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00" name="Freeform 434"/>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01" name="Freeform 435"/>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02" name="Freeform 436"/>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03" name="Freeform 437"/>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04" name="Freeform 438"/>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05" name="Freeform 439"/>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06" name="Freeform 440"/>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07" name="Freeform 441"/>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08" name="Freeform 442"/>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09" name="Freeform 443"/>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10" name="Freeform 444"/>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11" name="Freeform 445"/>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12" name="Freeform 446"/>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813" name="Freeform 447"/>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6" name="Group 471"/>
          <p:cNvGrpSpPr>
            <a:grpSpLocks/>
          </p:cNvGrpSpPr>
          <p:nvPr/>
        </p:nvGrpSpPr>
        <p:grpSpPr bwMode="auto">
          <a:xfrm>
            <a:off x="3246317" y="3782432"/>
            <a:ext cx="350818" cy="194765"/>
            <a:chOff x="145" y="125"/>
            <a:chExt cx="648" cy="356"/>
          </a:xfrm>
          <a:solidFill>
            <a:srgbClr val="FFFF00"/>
          </a:solidFill>
        </p:grpSpPr>
        <p:sp>
          <p:nvSpPr>
            <p:cNvPr id="57748" name="Freeform 472"/>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49" name="Freeform 473"/>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50" name="Freeform 474"/>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51" name="Freeform 475"/>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52" name="Freeform 476"/>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53" name="Freeform 477"/>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54" name="Freeform 478"/>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55" name="Freeform 479"/>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56" name="Freeform 480"/>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57" name="Freeform 481"/>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58" name="Freeform 482"/>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59" name="Freeform 483"/>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60" name="Freeform 484"/>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61" name="Freeform 485"/>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62" name="Freeform 486"/>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63" name="Freeform 487"/>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64" name="Freeform 488"/>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65" name="Freeform 489"/>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66" name="Freeform 490"/>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67" name="Freeform 491"/>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68" name="Freeform 492"/>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69" name="Freeform 493"/>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7" name="Group 494"/>
          <p:cNvGrpSpPr>
            <a:grpSpLocks/>
          </p:cNvGrpSpPr>
          <p:nvPr/>
        </p:nvGrpSpPr>
        <p:grpSpPr bwMode="auto">
          <a:xfrm>
            <a:off x="2579504" y="3772113"/>
            <a:ext cx="350818" cy="194765"/>
            <a:chOff x="145" y="125"/>
            <a:chExt cx="648" cy="356"/>
          </a:xfrm>
          <a:solidFill>
            <a:srgbClr val="FFFF00"/>
          </a:solidFill>
        </p:grpSpPr>
        <p:sp>
          <p:nvSpPr>
            <p:cNvPr id="57726" name="Freeform 495"/>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27" name="Freeform 496"/>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28" name="Freeform 497"/>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29" name="Freeform 498"/>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30" name="Freeform 499"/>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31" name="Freeform 500"/>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32" name="Freeform 501"/>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33" name="Freeform 502"/>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34" name="Freeform 503"/>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35" name="Freeform 504"/>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36" name="Freeform 505"/>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37" name="Freeform 506"/>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38" name="Freeform 507"/>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39" name="Freeform 508"/>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40" name="Freeform 509"/>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41" name="Freeform 510"/>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42" name="Freeform 511"/>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43" name="Freeform 512"/>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44" name="Freeform 513"/>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45" name="Freeform 514"/>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46" name="Freeform 515"/>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47" name="Freeform 516"/>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8" name="Group 517"/>
          <p:cNvGrpSpPr>
            <a:grpSpLocks/>
          </p:cNvGrpSpPr>
          <p:nvPr/>
        </p:nvGrpSpPr>
        <p:grpSpPr bwMode="auto">
          <a:xfrm>
            <a:off x="2579504" y="4064905"/>
            <a:ext cx="350818" cy="194765"/>
            <a:chOff x="145" y="125"/>
            <a:chExt cx="648" cy="356"/>
          </a:xfrm>
          <a:solidFill>
            <a:srgbClr val="FFFF00"/>
          </a:solidFill>
        </p:grpSpPr>
        <p:sp>
          <p:nvSpPr>
            <p:cNvPr id="57704" name="Freeform 518"/>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05" name="Freeform 519"/>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06" name="Freeform 520"/>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07" name="Freeform 521"/>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08" name="Freeform 522"/>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09" name="Freeform 523"/>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10" name="Freeform 524"/>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11" name="Freeform 525"/>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12" name="Freeform 526"/>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13" name="Freeform 527"/>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14" name="Freeform 528"/>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15" name="Freeform 529"/>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16" name="Freeform 530"/>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17" name="Freeform 531"/>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18" name="Freeform 532"/>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19" name="Freeform 533"/>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20" name="Freeform 534"/>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21" name="Freeform 535"/>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22" name="Freeform 536"/>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23" name="Freeform 537"/>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24" name="Freeform 538"/>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25" name="Freeform 539"/>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9" name="Group 540"/>
          <p:cNvGrpSpPr>
            <a:grpSpLocks/>
          </p:cNvGrpSpPr>
          <p:nvPr/>
        </p:nvGrpSpPr>
        <p:grpSpPr bwMode="auto">
          <a:xfrm>
            <a:off x="4419600" y="3429000"/>
            <a:ext cx="350818" cy="194765"/>
            <a:chOff x="145" y="125"/>
            <a:chExt cx="648" cy="356"/>
          </a:xfrm>
          <a:solidFill>
            <a:srgbClr val="FFFF00"/>
          </a:solidFill>
        </p:grpSpPr>
        <p:sp>
          <p:nvSpPr>
            <p:cNvPr id="57682" name="Freeform 541"/>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83" name="Freeform 542"/>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84" name="Freeform 543"/>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85" name="Freeform 544"/>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86" name="Freeform 545"/>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87" name="Freeform 546"/>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88" name="Freeform 547"/>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89" name="Freeform 548"/>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90" name="Freeform 549"/>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91" name="Freeform 550"/>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92" name="Freeform 551"/>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93" name="Freeform 552"/>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94" name="Freeform 553"/>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95" name="Freeform 554"/>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96" name="Freeform 555"/>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97" name="Freeform 556"/>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98" name="Freeform 557"/>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99" name="Freeform 558"/>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00" name="Freeform 559"/>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01" name="Freeform 560"/>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02" name="Freeform 561"/>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03" name="Freeform 562"/>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10" name="Group 563"/>
          <p:cNvGrpSpPr>
            <a:grpSpLocks/>
          </p:cNvGrpSpPr>
          <p:nvPr/>
        </p:nvGrpSpPr>
        <p:grpSpPr bwMode="auto">
          <a:xfrm>
            <a:off x="6909272" y="4475074"/>
            <a:ext cx="350818" cy="194765"/>
            <a:chOff x="145" y="125"/>
            <a:chExt cx="648" cy="356"/>
          </a:xfrm>
          <a:solidFill>
            <a:srgbClr val="FFFF00"/>
          </a:solidFill>
        </p:grpSpPr>
        <p:sp>
          <p:nvSpPr>
            <p:cNvPr id="57660" name="Freeform 564"/>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61" name="Freeform 565"/>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62" name="Freeform 566"/>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63" name="Freeform 567"/>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64" name="Freeform 568"/>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65" name="Freeform 569"/>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66" name="Freeform 570"/>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67" name="Freeform 571"/>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68" name="Freeform 572"/>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69" name="Freeform 573"/>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70" name="Freeform 574"/>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71" name="Freeform 575"/>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72" name="Freeform 576"/>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73" name="Freeform 577"/>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74" name="Freeform 578"/>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75" name="Freeform 579"/>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76" name="Freeform 580"/>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77" name="Freeform 581"/>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78" name="Freeform 582"/>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79" name="Freeform 583"/>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80" name="Freeform 584"/>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81" name="Freeform 585"/>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11" name="Group 586"/>
          <p:cNvGrpSpPr>
            <a:grpSpLocks/>
          </p:cNvGrpSpPr>
          <p:nvPr/>
        </p:nvGrpSpPr>
        <p:grpSpPr bwMode="auto">
          <a:xfrm>
            <a:off x="6909272" y="4943285"/>
            <a:ext cx="350818" cy="194765"/>
            <a:chOff x="145" y="125"/>
            <a:chExt cx="648" cy="356"/>
          </a:xfrm>
          <a:solidFill>
            <a:srgbClr val="FFFF00"/>
          </a:solidFill>
        </p:grpSpPr>
        <p:sp>
          <p:nvSpPr>
            <p:cNvPr id="57638" name="Freeform 587"/>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39" name="Freeform 588"/>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40" name="Freeform 589"/>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41" name="Freeform 590"/>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42" name="Freeform 591"/>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43" name="Freeform 592"/>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44" name="Freeform 593"/>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45" name="Freeform 594"/>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46" name="Freeform 595"/>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47" name="Freeform 596"/>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48" name="Freeform 597"/>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49" name="Freeform 598"/>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50" name="Freeform 599"/>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51" name="Freeform 600"/>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52" name="Freeform 601"/>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53" name="Freeform 602"/>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54" name="Freeform 603"/>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55" name="Freeform 604"/>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56" name="Freeform 605"/>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57" name="Freeform 606"/>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58" name="Freeform 607"/>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59" name="Freeform 608"/>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12" name="Group 609"/>
          <p:cNvGrpSpPr>
            <a:grpSpLocks/>
          </p:cNvGrpSpPr>
          <p:nvPr/>
        </p:nvGrpSpPr>
        <p:grpSpPr bwMode="auto">
          <a:xfrm>
            <a:off x="4159476" y="3187816"/>
            <a:ext cx="350818" cy="194765"/>
            <a:chOff x="145" y="125"/>
            <a:chExt cx="648" cy="356"/>
          </a:xfrm>
          <a:solidFill>
            <a:srgbClr val="FFFF00"/>
          </a:solidFill>
        </p:grpSpPr>
        <p:sp>
          <p:nvSpPr>
            <p:cNvPr id="57616" name="Freeform 610"/>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17" name="Freeform 611"/>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18" name="Freeform 612"/>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19" name="Freeform 613"/>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20" name="Freeform 614"/>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21" name="Freeform 615"/>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22" name="Freeform 616"/>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23" name="Freeform 617"/>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24" name="Freeform 618"/>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25" name="Freeform 619"/>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26" name="Freeform 620"/>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27" name="Freeform 621"/>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28" name="Freeform 622"/>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29" name="Freeform 623"/>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30" name="Freeform 624"/>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31" name="Freeform 625"/>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32" name="Freeform 626"/>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33" name="Freeform 627"/>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34" name="Freeform 628"/>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35" name="Freeform 629"/>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36" name="Freeform 630"/>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37" name="Freeform 631"/>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13" name="Group 632"/>
          <p:cNvGrpSpPr>
            <a:grpSpLocks/>
          </p:cNvGrpSpPr>
          <p:nvPr/>
        </p:nvGrpSpPr>
        <p:grpSpPr bwMode="auto">
          <a:xfrm>
            <a:off x="6849943" y="4006864"/>
            <a:ext cx="350818" cy="194765"/>
            <a:chOff x="145" y="125"/>
            <a:chExt cx="648" cy="356"/>
          </a:xfrm>
          <a:solidFill>
            <a:srgbClr val="FFFF00"/>
          </a:solidFill>
        </p:grpSpPr>
        <p:sp>
          <p:nvSpPr>
            <p:cNvPr id="57594" name="Freeform 633"/>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95" name="Freeform 634"/>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96" name="Freeform 635"/>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97" name="Freeform 636"/>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98" name="Freeform 637"/>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99" name="Freeform 638"/>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00" name="Freeform 639"/>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01" name="Freeform 640"/>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02" name="Freeform 641"/>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03" name="Freeform 642"/>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04" name="Freeform 643"/>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05" name="Freeform 644"/>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06" name="Freeform 645"/>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07" name="Freeform 646"/>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08" name="Freeform 647"/>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09" name="Freeform 648"/>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10" name="Freeform 649"/>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11" name="Freeform 650"/>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12" name="Freeform 651"/>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13" name="Freeform 652"/>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14" name="Freeform 653"/>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615" name="Freeform 654"/>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14" name="Group 655"/>
          <p:cNvGrpSpPr>
            <a:grpSpLocks/>
          </p:cNvGrpSpPr>
          <p:nvPr/>
        </p:nvGrpSpPr>
        <p:grpSpPr bwMode="auto">
          <a:xfrm>
            <a:off x="6499125" y="4943285"/>
            <a:ext cx="350818" cy="194765"/>
            <a:chOff x="145" y="125"/>
            <a:chExt cx="648" cy="356"/>
          </a:xfrm>
          <a:solidFill>
            <a:srgbClr val="FFFF00"/>
          </a:solidFill>
        </p:grpSpPr>
        <p:sp>
          <p:nvSpPr>
            <p:cNvPr id="57572" name="Freeform 656"/>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73" name="Freeform 657"/>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74" name="Freeform 658"/>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75" name="Freeform 659"/>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76" name="Freeform 660"/>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77" name="Freeform 661"/>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78" name="Freeform 662"/>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79" name="Freeform 663"/>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80" name="Freeform 664"/>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81" name="Freeform 665"/>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82" name="Freeform 666"/>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83" name="Freeform 667"/>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84" name="Freeform 668"/>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85" name="Freeform 669"/>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86" name="Freeform 670"/>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87" name="Freeform 671"/>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88" name="Freeform 672"/>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89" name="Freeform 673"/>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90" name="Freeform 674"/>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91" name="Freeform 675"/>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92" name="Freeform 676"/>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93" name="Freeform 677"/>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15" name="Group 678"/>
          <p:cNvGrpSpPr>
            <a:grpSpLocks/>
          </p:cNvGrpSpPr>
          <p:nvPr/>
        </p:nvGrpSpPr>
        <p:grpSpPr bwMode="auto">
          <a:xfrm>
            <a:off x="6323715" y="4533117"/>
            <a:ext cx="350818" cy="194765"/>
            <a:chOff x="145" y="125"/>
            <a:chExt cx="648" cy="356"/>
          </a:xfrm>
          <a:solidFill>
            <a:srgbClr val="FFFF00"/>
          </a:solidFill>
        </p:grpSpPr>
        <p:sp>
          <p:nvSpPr>
            <p:cNvPr id="57550" name="Freeform 679"/>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51" name="Freeform 680"/>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52" name="Freeform 681"/>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53" name="Freeform 682"/>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54" name="Freeform 683"/>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55" name="Freeform 684"/>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56" name="Freeform 685"/>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57" name="Freeform 686"/>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58" name="Freeform 687"/>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59" name="Freeform 688"/>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60" name="Freeform 689"/>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61" name="Freeform 690"/>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62" name="Freeform 691"/>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63" name="Freeform 692"/>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64" name="Freeform 693"/>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65" name="Freeform 694"/>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66" name="Freeform 695"/>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67" name="Freeform 696"/>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68" name="Freeform 697"/>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69" name="Freeform 698"/>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70" name="Freeform 699"/>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71" name="Freeform 700"/>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16" name="Group 701"/>
          <p:cNvGrpSpPr>
            <a:grpSpLocks/>
          </p:cNvGrpSpPr>
          <p:nvPr/>
        </p:nvGrpSpPr>
        <p:grpSpPr bwMode="auto">
          <a:xfrm>
            <a:off x="6383044" y="4708535"/>
            <a:ext cx="350818" cy="194765"/>
            <a:chOff x="145" y="125"/>
            <a:chExt cx="648" cy="356"/>
          </a:xfrm>
          <a:solidFill>
            <a:srgbClr val="FFFF00"/>
          </a:solidFill>
        </p:grpSpPr>
        <p:sp>
          <p:nvSpPr>
            <p:cNvPr id="57528" name="Freeform 702"/>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29" name="Freeform 703"/>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30" name="Freeform 704"/>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31" name="Freeform 705"/>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32" name="Freeform 706"/>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33" name="Freeform 707"/>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34" name="Freeform 708"/>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35" name="Freeform 709"/>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36" name="Freeform 710"/>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37" name="Freeform 711"/>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38" name="Freeform 712"/>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39" name="Freeform 713"/>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40" name="Freeform 714"/>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41" name="Freeform 715"/>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42" name="Freeform 716"/>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43" name="Freeform 717"/>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44" name="Freeform 718"/>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45" name="Freeform 719"/>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46" name="Freeform 720"/>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47" name="Freeform 721"/>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48" name="Freeform 722"/>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49" name="Freeform 723"/>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17" name="Group 724"/>
          <p:cNvGrpSpPr>
            <a:grpSpLocks/>
          </p:cNvGrpSpPr>
          <p:nvPr/>
        </p:nvGrpSpPr>
        <p:grpSpPr bwMode="auto">
          <a:xfrm>
            <a:off x="7084681" y="3772113"/>
            <a:ext cx="350818" cy="194765"/>
            <a:chOff x="145" y="125"/>
            <a:chExt cx="648" cy="356"/>
          </a:xfrm>
          <a:solidFill>
            <a:srgbClr val="FFFF00"/>
          </a:solidFill>
        </p:grpSpPr>
        <p:sp>
          <p:nvSpPr>
            <p:cNvPr id="57506" name="Freeform 725"/>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07" name="Freeform 726"/>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08" name="Freeform 727"/>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09" name="Freeform 728"/>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10" name="Freeform 729"/>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11" name="Freeform 730"/>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12" name="Freeform 731"/>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13" name="Freeform 732"/>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14" name="Freeform 733"/>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15" name="Freeform 734"/>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16" name="Freeform 735"/>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17" name="Freeform 736"/>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18" name="Freeform 737"/>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19" name="Freeform 738"/>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20" name="Freeform 739"/>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21" name="Freeform 740"/>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22" name="Freeform 741"/>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23" name="Freeform 742"/>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24" name="Freeform 743"/>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25" name="Freeform 744"/>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26" name="Freeform 745"/>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527" name="Freeform 746"/>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19" name="Group 448"/>
          <p:cNvGrpSpPr>
            <a:grpSpLocks/>
          </p:cNvGrpSpPr>
          <p:nvPr/>
        </p:nvGrpSpPr>
        <p:grpSpPr bwMode="auto">
          <a:xfrm>
            <a:off x="2852936" y="3490928"/>
            <a:ext cx="350818" cy="194765"/>
            <a:chOff x="145" y="125"/>
            <a:chExt cx="648" cy="356"/>
          </a:xfrm>
          <a:solidFill>
            <a:srgbClr val="FFFF00"/>
          </a:solidFill>
        </p:grpSpPr>
        <p:sp>
          <p:nvSpPr>
            <p:cNvPr id="57770" name="Freeform 449"/>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71" name="Freeform 450"/>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72" name="Freeform 451"/>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73" name="Freeform 452"/>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74" name="Freeform 453"/>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75" name="Freeform 454"/>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76" name="Freeform 455"/>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77" name="Freeform 456"/>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78" name="Freeform 457"/>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79" name="Freeform 458"/>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80" name="Freeform 459"/>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81" name="Freeform 460"/>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82" name="Freeform 461"/>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83" name="Freeform 462"/>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84" name="Freeform 463"/>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85" name="Freeform 464"/>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86" name="Freeform 465"/>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87" name="Freeform 466"/>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88" name="Freeform 467"/>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89" name="Freeform 468"/>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90" name="Freeform 469"/>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57791" name="Freeform 470"/>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20" name="Group 540"/>
          <p:cNvGrpSpPr>
            <a:grpSpLocks/>
          </p:cNvGrpSpPr>
          <p:nvPr/>
        </p:nvGrpSpPr>
        <p:grpSpPr bwMode="auto">
          <a:xfrm>
            <a:off x="2667000" y="3581400"/>
            <a:ext cx="350818" cy="194765"/>
            <a:chOff x="145" y="125"/>
            <a:chExt cx="648" cy="356"/>
          </a:xfrm>
          <a:solidFill>
            <a:srgbClr val="FFFF00"/>
          </a:solidFill>
        </p:grpSpPr>
        <p:sp>
          <p:nvSpPr>
            <p:cNvPr id="783" name="Freeform 541"/>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784" name="Freeform 542"/>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785" name="Freeform 543"/>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786" name="Freeform 544"/>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787" name="Freeform 545"/>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788" name="Freeform 546"/>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789" name="Freeform 547"/>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790" name="Freeform 548"/>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791" name="Freeform 549"/>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792" name="Freeform 550"/>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793" name="Freeform 551"/>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794" name="Freeform 552"/>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795" name="Freeform 553"/>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796" name="Freeform 554"/>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797" name="Freeform 555"/>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798" name="Freeform 556"/>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799" name="Freeform 557"/>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00" name="Freeform 558"/>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01" name="Freeform 559"/>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02" name="Freeform 560"/>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03" name="Freeform 561"/>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04" name="Freeform 562"/>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21" name="Group 540"/>
          <p:cNvGrpSpPr>
            <a:grpSpLocks/>
          </p:cNvGrpSpPr>
          <p:nvPr/>
        </p:nvGrpSpPr>
        <p:grpSpPr bwMode="auto">
          <a:xfrm>
            <a:off x="2362200" y="4267200"/>
            <a:ext cx="350818" cy="194765"/>
            <a:chOff x="145" y="125"/>
            <a:chExt cx="648" cy="356"/>
          </a:xfrm>
          <a:solidFill>
            <a:srgbClr val="FFFF00"/>
          </a:solidFill>
        </p:grpSpPr>
        <p:sp>
          <p:nvSpPr>
            <p:cNvPr id="806" name="Freeform 541"/>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07" name="Freeform 542"/>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08" name="Freeform 543"/>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09" name="Freeform 544"/>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10" name="Freeform 545"/>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11" name="Freeform 546"/>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12" name="Freeform 547"/>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13" name="Freeform 548"/>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14" name="Freeform 549"/>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15" name="Freeform 550"/>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16" name="Freeform 551"/>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17" name="Freeform 552"/>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18" name="Freeform 553"/>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19" name="Freeform 554"/>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20" name="Freeform 555"/>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21" name="Freeform 556"/>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22" name="Freeform 557"/>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23" name="Freeform 558"/>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24" name="Freeform 559"/>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25" name="Freeform 560"/>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26" name="Freeform 561"/>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27" name="Freeform 562"/>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22" name="Group 540"/>
          <p:cNvGrpSpPr>
            <a:grpSpLocks/>
          </p:cNvGrpSpPr>
          <p:nvPr/>
        </p:nvGrpSpPr>
        <p:grpSpPr bwMode="auto">
          <a:xfrm>
            <a:off x="4343400" y="3505200"/>
            <a:ext cx="350818" cy="194765"/>
            <a:chOff x="145" y="125"/>
            <a:chExt cx="648" cy="356"/>
          </a:xfrm>
          <a:solidFill>
            <a:srgbClr val="FFFF00"/>
          </a:solidFill>
        </p:grpSpPr>
        <p:sp>
          <p:nvSpPr>
            <p:cNvPr id="852" name="Freeform 541"/>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53" name="Freeform 542"/>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54" name="Freeform 543"/>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55" name="Freeform 544"/>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56" name="Freeform 545"/>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57" name="Freeform 546"/>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58" name="Freeform 547"/>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59" name="Freeform 548"/>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60" name="Freeform 549"/>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61" name="Freeform 550"/>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62" name="Freeform 551"/>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63" name="Freeform 552"/>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64" name="Freeform 553"/>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65" name="Freeform 554"/>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66" name="Freeform 555"/>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67" name="Freeform 556"/>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68" name="Freeform 557"/>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69" name="Freeform 558"/>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70" name="Freeform 559"/>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71" name="Freeform 560"/>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72" name="Freeform 561"/>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73" name="Freeform 562"/>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23" name="Group 540"/>
          <p:cNvGrpSpPr>
            <a:grpSpLocks/>
          </p:cNvGrpSpPr>
          <p:nvPr/>
        </p:nvGrpSpPr>
        <p:grpSpPr bwMode="auto">
          <a:xfrm>
            <a:off x="1905000" y="3429000"/>
            <a:ext cx="350818" cy="194765"/>
            <a:chOff x="145" y="125"/>
            <a:chExt cx="648" cy="356"/>
          </a:xfrm>
          <a:solidFill>
            <a:srgbClr val="FFFF00"/>
          </a:solidFill>
        </p:grpSpPr>
        <p:sp>
          <p:nvSpPr>
            <p:cNvPr id="875" name="Freeform 541"/>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76" name="Freeform 542"/>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77" name="Freeform 543"/>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78" name="Freeform 544"/>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79" name="Freeform 545"/>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80" name="Freeform 546"/>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81" name="Freeform 547"/>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82" name="Freeform 548"/>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83" name="Freeform 549"/>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84" name="Freeform 550"/>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85" name="Freeform 551"/>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86" name="Freeform 552"/>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87" name="Freeform 553"/>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88" name="Freeform 554"/>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89" name="Freeform 555"/>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90" name="Freeform 556"/>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91" name="Freeform 557"/>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92" name="Freeform 558"/>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93" name="Freeform 559"/>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94" name="Freeform 560"/>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95" name="Freeform 561"/>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96" name="Freeform 562"/>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24" name="Group 540"/>
          <p:cNvGrpSpPr>
            <a:grpSpLocks/>
          </p:cNvGrpSpPr>
          <p:nvPr/>
        </p:nvGrpSpPr>
        <p:grpSpPr bwMode="auto">
          <a:xfrm>
            <a:off x="4114800" y="3657600"/>
            <a:ext cx="350818" cy="194765"/>
            <a:chOff x="145" y="125"/>
            <a:chExt cx="648" cy="356"/>
          </a:xfrm>
          <a:solidFill>
            <a:srgbClr val="FFFF00"/>
          </a:solidFill>
        </p:grpSpPr>
        <p:sp>
          <p:nvSpPr>
            <p:cNvPr id="898" name="Freeform 541"/>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99" name="Freeform 542"/>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00" name="Freeform 543"/>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01" name="Freeform 544"/>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02" name="Freeform 545"/>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03" name="Freeform 546"/>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04" name="Freeform 547"/>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05" name="Freeform 548"/>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06" name="Freeform 549"/>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07" name="Freeform 550"/>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08" name="Freeform 551"/>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09" name="Freeform 552"/>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10" name="Freeform 553"/>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11" name="Freeform 554"/>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12" name="Freeform 555"/>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13" name="Freeform 556"/>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14" name="Freeform 557"/>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15" name="Freeform 558"/>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16" name="Freeform 559"/>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17" name="Freeform 560"/>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18" name="Freeform 561"/>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19" name="Freeform 562"/>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25" name="Group 724"/>
          <p:cNvGrpSpPr>
            <a:grpSpLocks/>
          </p:cNvGrpSpPr>
          <p:nvPr/>
        </p:nvGrpSpPr>
        <p:grpSpPr bwMode="auto">
          <a:xfrm>
            <a:off x="4724400" y="3429000"/>
            <a:ext cx="350818" cy="194765"/>
            <a:chOff x="145" y="125"/>
            <a:chExt cx="648" cy="356"/>
          </a:xfrm>
          <a:solidFill>
            <a:srgbClr val="FFFF00"/>
          </a:solidFill>
        </p:grpSpPr>
        <p:sp>
          <p:nvSpPr>
            <p:cNvPr id="1106" name="Freeform 725"/>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07" name="Freeform 726"/>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08" name="Freeform 727"/>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09" name="Freeform 728"/>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10" name="Freeform 729"/>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11" name="Freeform 730"/>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12" name="Freeform 731"/>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13" name="Freeform 732"/>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14" name="Freeform 733"/>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15" name="Freeform 734"/>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16" name="Freeform 735"/>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17" name="Freeform 736"/>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18" name="Freeform 737"/>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19" name="Freeform 738"/>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20" name="Freeform 739"/>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21" name="Freeform 740"/>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22" name="Freeform 741"/>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23" name="Freeform 742"/>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24" name="Freeform 743"/>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25" name="Freeform 744"/>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26" name="Freeform 745"/>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27" name="Freeform 746"/>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26" name="Group 1196"/>
          <p:cNvGrpSpPr/>
          <p:nvPr/>
        </p:nvGrpSpPr>
        <p:grpSpPr>
          <a:xfrm>
            <a:off x="2819400" y="3124200"/>
            <a:ext cx="4389418" cy="1718765"/>
            <a:chOff x="2819400" y="3124200"/>
            <a:chExt cx="4389418" cy="1718765"/>
          </a:xfrm>
        </p:grpSpPr>
        <p:grpSp>
          <p:nvGrpSpPr>
            <p:cNvPr id="27" name="Group 540"/>
            <p:cNvGrpSpPr>
              <a:grpSpLocks/>
            </p:cNvGrpSpPr>
            <p:nvPr/>
          </p:nvGrpSpPr>
          <p:grpSpPr bwMode="auto">
            <a:xfrm>
              <a:off x="6553200" y="4114800"/>
              <a:ext cx="350818" cy="194765"/>
              <a:chOff x="145" y="125"/>
              <a:chExt cx="648" cy="356"/>
            </a:xfrm>
            <a:solidFill>
              <a:schemeClr val="accent2"/>
            </a:solidFill>
          </p:grpSpPr>
          <p:sp>
            <p:nvSpPr>
              <p:cNvPr id="829" name="Freeform 541"/>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30" name="Freeform 542"/>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31" name="Freeform 543"/>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32" name="Freeform 544"/>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33" name="Freeform 545"/>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34" name="Freeform 546"/>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35" name="Freeform 547"/>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36" name="Freeform 548"/>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37" name="Freeform 549"/>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38" name="Freeform 550"/>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39" name="Freeform 551"/>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40" name="Freeform 552"/>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41" name="Freeform 553"/>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42" name="Freeform 554"/>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43" name="Freeform 555"/>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44" name="Freeform 556"/>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45" name="Freeform 557"/>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46" name="Freeform 558"/>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47" name="Freeform 559"/>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48" name="Freeform 560"/>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49" name="Freeform 561"/>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850" name="Freeform 562"/>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28" name="Group 540"/>
            <p:cNvGrpSpPr>
              <a:grpSpLocks/>
            </p:cNvGrpSpPr>
            <p:nvPr/>
          </p:nvGrpSpPr>
          <p:grpSpPr bwMode="auto">
            <a:xfrm>
              <a:off x="2819400" y="4038600"/>
              <a:ext cx="350818" cy="194765"/>
              <a:chOff x="145" y="125"/>
              <a:chExt cx="648" cy="356"/>
            </a:xfrm>
            <a:solidFill>
              <a:schemeClr val="accent2"/>
            </a:solidFill>
          </p:grpSpPr>
          <p:sp>
            <p:nvSpPr>
              <p:cNvPr id="921" name="Freeform 541"/>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22" name="Freeform 542"/>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23" name="Freeform 543"/>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24" name="Freeform 544"/>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25" name="Freeform 545"/>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26" name="Freeform 546"/>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27" name="Freeform 547"/>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28" name="Freeform 548"/>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29" name="Freeform 549"/>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30" name="Freeform 550"/>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31" name="Freeform 551"/>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32" name="Freeform 552"/>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33" name="Freeform 553"/>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34" name="Freeform 554"/>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35" name="Freeform 555"/>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36" name="Freeform 556"/>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37" name="Freeform 557"/>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38" name="Freeform 558"/>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39" name="Freeform 559"/>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40" name="Freeform 560"/>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41" name="Freeform 561"/>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42" name="Freeform 562"/>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29" name="Group 540"/>
            <p:cNvGrpSpPr>
              <a:grpSpLocks/>
            </p:cNvGrpSpPr>
            <p:nvPr/>
          </p:nvGrpSpPr>
          <p:grpSpPr bwMode="auto">
            <a:xfrm>
              <a:off x="6858000" y="4114800"/>
              <a:ext cx="350818" cy="194765"/>
              <a:chOff x="145" y="125"/>
              <a:chExt cx="648" cy="356"/>
            </a:xfrm>
            <a:solidFill>
              <a:schemeClr val="accent2"/>
            </a:solidFill>
          </p:grpSpPr>
          <p:sp>
            <p:nvSpPr>
              <p:cNvPr id="944" name="Freeform 541"/>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45" name="Freeform 542"/>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46" name="Freeform 543"/>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47" name="Freeform 544"/>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48" name="Freeform 545"/>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49" name="Freeform 546"/>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50" name="Freeform 547"/>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51" name="Freeform 548"/>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52" name="Freeform 549"/>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53" name="Freeform 550"/>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54" name="Freeform 551"/>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55" name="Freeform 552"/>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56" name="Freeform 553"/>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57" name="Freeform 554"/>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58" name="Freeform 555"/>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59" name="Freeform 556"/>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60" name="Freeform 557"/>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61" name="Freeform 558"/>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62" name="Freeform 559"/>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63" name="Freeform 560"/>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64" name="Freeform 561"/>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65" name="Freeform 562"/>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30" name="Group 540"/>
            <p:cNvGrpSpPr>
              <a:grpSpLocks/>
            </p:cNvGrpSpPr>
            <p:nvPr/>
          </p:nvGrpSpPr>
          <p:grpSpPr bwMode="auto">
            <a:xfrm>
              <a:off x="5105400" y="3124200"/>
              <a:ext cx="350818" cy="194765"/>
              <a:chOff x="145" y="125"/>
              <a:chExt cx="648" cy="356"/>
            </a:xfrm>
            <a:solidFill>
              <a:schemeClr val="accent2"/>
            </a:solidFill>
          </p:grpSpPr>
          <p:sp>
            <p:nvSpPr>
              <p:cNvPr id="967" name="Freeform 541"/>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68" name="Freeform 542"/>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69" name="Freeform 543"/>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70" name="Freeform 544"/>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71" name="Freeform 545"/>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72" name="Freeform 546"/>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73" name="Freeform 547"/>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74" name="Freeform 548"/>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75" name="Freeform 549"/>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76" name="Freeform 550"/>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77" name="Freeform 551"/>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78" name="Freeform 552"/>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79" name="Freeform 553"/>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80" name="Freeform 554"/>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81" name="Freeform 555"/>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82" name="Freeform 556"/>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83" name="Freeform 557"/>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84" name="Freeform 558"/>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85" name="Freeform 559"/>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86" name="Freeform 560"/>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87" name="Freeform 561"/>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88" name="Freeform 562"/>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31" name="Group 540"/>
            <p:cNvGrpSpPr>
              <a:grpSpLocks/>
            </p:cNvGrpSpPr>
            <p:nvPr/>
          </p:nvGrpSpPr>
          <p:grpSpPr bwMode="auto">
            <a:xfrm>
              <a:off x="2895600" y="3962400"/>
              <a:ext cx="350818" cy="194765"/>
              <a:chOff x="145" y="125"/>
              <a:chExt cx="648" cy="356"/>
            </a:xfrm>
            <a:solidFill>
              <a:schemeClr val="accent2"/>
            </a:solidFill>
          </p:grpSpPr>
          <p:sp>
            <p:nvSpPr>
              <p:cNvPr id="990" name="Freeform 541"/>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91" name="Freeform 542"/>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92" name="Freeform 543"/>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93" name="Freeform 544"/>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94" name="Freeform 545"/>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95" name="Freeform 546"/>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96" name="Freeform 547"/>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97" name="Freeform 548"/>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98" name="Freeform 549"/>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999" name="Freeform 550"/>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00" name="Freeform 551"/>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01" name="Freeform 552"/>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02" name="Freeform 553"/>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03" name="Freeform 554"/>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04" name="Freeform 555"/>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05" name="Freeform 556"/>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06" name="Freeform 557"/>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07" name="Freeform 558"/>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08" name="Freeform 559"/>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09" name="Freeform 560"/>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10" name="Freeform 561"/>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11" name="Freeform 562"/>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57814" name="Group 540"/>
            <p:cNvGrpSpPr>
              <a:grpSpLocks/>
            </p:cNvGrpSpPr>
            <p:nvPr/>
          </p:nvGrpSpPr>
          <p:grpSpPr bwMode="auto">
            <a:xfrm>
              <a:off x="6553200" y="3962400"/>
              <a:ext cx="350818" cy="194765"/>
              <a:chOff x="145" y="125"/>
              <a:chExt cx="648" cy="356"/>
            </a:xfrm>
            <a:solidFill>
              <a:schemeClr val="accent2"/>
            </a:solidFill>
          </p:grpSpPr>
          <p:sp>
            <p:nvSpPr>
              <p:cNvPr id="1013" name="Freeform 541"/>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14" name="Freeform 542"/>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15" name="Freeform 543"/>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16" name="Freeform 544"/>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17" name="Freeform 545"/>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18" name="Freeform 546"/>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19" name="Freeform 547"/>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20" name="Freeform 548"/>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21" name="Freeform 549"/>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22" name="Freeform 550"/>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23" name="Freeform 551"/>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24" name="Freeform 552"/>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25" name="Freeform 553"/>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26" name="Freeform 554"/>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27" name="Freeform 555"/>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28" name="Freeform 556"/>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29" name="Freeform 557"/>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30" name="Freeform 558"/>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31" name="Freeform 559"/>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32" name="Freeform 560"/>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33" name="Freeform 561"/>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34" name="Freeform 562"/>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57815" name="Group 540"/>
            <p:cNvGrpSpPr>
              <a:grpSpLocks/>
            </p:cNvGrpSpPr>
            <p:nvPr/>
          </p:nvGrpSpPr>
          <p:grpSpPr bwMode="auto">
            <a:xfrm>
              <a:off x="4419600" y="3581400"/>
              <a:ext cx="350818" cy="194765"/>
              <a:chOff x="145" y="125"/>
              <a:chExt cx="648" cy="356"/>
            </a:xfrm>
            <a:solidFill>
              <a:schemeClr val="accent2"/>
            </a:solidFill>
          </p:grpSpPr>
          <p:sp>
            <p:nvSpPr>
              <p:cNvPr id="1036" name="Freeform 541"/>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37" name="Freeform 542"/>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38" name="Freeform 543"/>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39" name="Freeform 544"/>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40" name="Freeform 545"/>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41" name="Freeform 546"/>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42" name="Freeform 547"/>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43" name="Freeform 548"/>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44" name="Freeform 549"/>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45" name="Freeform 550"/>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46" name="Freeform 551"/>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47" name="Freeform 552"/>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48" name="Freeform 553"/>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49" name="Freeform 554"/>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50" name="Freeform 555"/>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51" name="Freeform 556"/>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52" name="Freeform 557"/>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53" name="Freeform 558"/>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54" name="Freeform 559"/>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55" name="Freeform 560"/>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56" name="Freeform 561"/>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57" name="Freeform 562"/>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57816" name="Group 540"/>
            <p:cNvGrpSpPr>
              <a:grpSpLocks/>
            </p:cNvGrpSpPr>
            <p:nvPr/>
          </p:nvGrpSpPr>
          <p:grpSpPr bwMode="auto">
            <a:xfrm>
              <a:off x="4343400" y="3657600"/>
              <a:ext cx="350818" cy="194765"/>
              <a:chOff x="145" y="125"/>
              <a:chExt cx="648" cy="356"/>
            </a:xfrm>
            <a:solidFill>
              <a:schemeClr val="accent2"/>
            </a:solidFill>
          </p:grpSpPr>
          <p:sp>
            <p:nvSpPr>
              <p:cNvPr id="1060" name="Freeform 541"/>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61" name="Freeform 542"/>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62" name="Freeform 543"/>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63" name="Freeform 544"/>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64" name="Freeform 545"/>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65" name="Freeform 546"/>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66" name="Freeform 547"/>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67" name="Freeform 548"/>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68" name="Freeform 549"/>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69" name="Freeform 550"/>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70" name="Freeform 551"/>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71" name="Freeform 552"/>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72" name="Freeform 553"/>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73" name="Freeform 554"/>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74" name="Freeform 555"/>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75" name="Freeform 556"/>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76" name="Freeform 557"/>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77" name="Freeform 558"/>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78" name="Freeform 559"/>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79" name="Freeform 560"/>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80" name="Freeform 561"/>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81" name="Freeform 562"/>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57817" name="Group 540"/>
            <p:cNvGrpSpPr>
              <a:grpSpLocks/>
            </p:cNvGrpSpPr>
            <p:nvPr/>
          </p:nvGrpSpPr>
          <p:grpSpPr bwMode="auto">
            <a:xfrm>
              <a:off x="4038600" y="4038600"/>
              <a:ext cx="350818" cy="194765"/>
              <a:chOff x="145" y="125"/>
              <a:chExt cx="648" cy="356"/>
            </a:xfrm>
            <a:solidFill>
              <a:schemeClr val="accent2"/>
            </a:solidFill>
          </p:grpSpPr>
          <p:sp>
            <p:nvSpPr>
              <p:cNvPr id="1083" name="Freeform 541"/>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84" name="Freeform 542"/>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85" name="Freeform 543"/>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86" name="Freeform 544"/>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87" name="Freeform 545"/>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88" name="Freeform 546"/>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89" name="Freeform 547"/>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90" name="Freeform 548"/>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91" name="Freeform 549"/>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92" name="Freeform 550"/>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93" name="Freeform 551"/>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94" name="Freeform 552"/>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95" name="Freeform 553"/>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96" name="Freeform 554"/>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97" name="Freeform 555"/>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98" name="Freeform 556"/>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099" name="Freeform 557"/>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00" name="Freeform 558"/>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01" name="Freeform 559"/>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02" name="Freeform 560"/>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03" name="Freeform 561"/>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04" name="Freeform 562"/>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57818" name="Group 540"/>
            <p:cNvGrpSpPr>
              <a:grpSpLocks/>
            </p:cNvGrpSpPr>
            <p:nvPr/>
          </p:nvGrpSpPr>
          <p:grpSpPr bwMode="auto">
            <a:xfrm>
              <a:off x="4191000" y="3429000"/>
              <a:ext cx="350818" cy="194765"/>
              <a:chOff x="145" y="125"/>
              <a:chExt cx="648" cy="356"/>
            </a:xfrm>
            <a:solidFill>
              <a:schemeClr val="accent2"/>
            </a:solidFill>
          </p:grpSpPr>
          <p:sp>
            <p:nvSpPr>
              <p:cNvPr id="1129" name="Freeform 541"/>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30" name="Freeform 542"/>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31" name="Freeform 543"/>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32" name="Freeform 544"/>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33" name="Freeform 545"/>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34" name="Freeform 546"/>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35" name="Freeform 547"/>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36" name="Freeform 548"/>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37" name="Freeform 549"/>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38" name="Freeform 550"/>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39" name="Freeform 551"/>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40" name="Freeform 552"/>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41" name="Freeform 553"/>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42" name="Freeform 554"/>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43" name="Freeform 555"/>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44" name="Freeform 556"/>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45" name="Freeform 557"/>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46" name="Freeform 558"/>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47" name="Freeform 559"/>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48" name="Freeform 560"/>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49" name="Freeform 561"/>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50" name="Freeform 562"/>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57819" name="Group 540"/>
            <p:cNvGrpSpPr>
              <a:grpSpLocks/>
            </p:cNvGrpSpPr>
            <p:nvPr/>
          </p:nvGrpSpPr>
          <p:grpSpPr bwMode="auto">
            <a:xfrm>
              <a:off x="5181600" y="4419600"/>
              <a:ext cx="350818" cy="194765"/>
              <a:chOff x="145" y="125"/>
              <a:chExt cx="648" cy="356"/>
            </a:xfrm>
            <a:solidFill>
              <a:schemeClr val="accent2"/>
            </a:solidFill>
          </p:grpSpPr>
          <p:sp>
            <p:nvSpPr>
              <p:cNvPr id="1152" name="Freeform 541"/>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53" name="Freeform 542"/>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54" name="Freeform 543"/>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55" name="Freeform 544"/>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56" name="Freeform 545"/>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57" name="Freeform 546"/>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58" name="Freeform 547"/>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59" name="Freeform 548"/>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60" name="Freeform 549"/>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61" name="Freeform 550"/>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62" name="Freeform 551"/>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63" name="Freeform 552"/>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64" name="Freeform 553"/>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65" name="Freeform 554"/>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66" name="Freeform 555"/>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67" name="Freeform 556"/>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68" name="Freeform 557"/>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69" name="Freeform 558"/>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70" name="Freeform 559"/>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71" name="Freeform 560"/>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72" name="Freeform 561"/>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73" name="Freeform 562"/>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nvGrpSpPr>
            <p:cNvPr id="57820" name="Group 540"/>
            <p:cNvGrpSpPr>
              <a:grpSpLocks/>
            </p:cNvGrpSpPr>
            <p:nvPr/>
          </p:nvGrpSpPr>
          <p:grpSpPr bwMode="auto">
            <a:xfrm>
              <a:off x="5791200" y="4648200"/>
              <a:ext cx="350818" cy="194765"/>
              <a:chOff x="145" y="125"/>
              <a:chExt cx="648" cy="356"/>
            </a:xfrm>
            <a:solidFill>
              <a:schemeClr val="accent2"/>
            </a:solidFill>
          </p:grpSpPr>
          <p:sp>
            <p:nvSpPr>
              <p:cNvPr id="1175" name="Freeform 541"/>
              <p:cNvSpPr>
                <a:spLocks/>
              </p:cNvSpPr>
              <p:nvPr/>
            </p:nvSpPr>
            <p:spPr bwMode="auto">
              <a:xfrm>
                <a:off x="373" y="436"/>
                <a:ext cx="63" cy="44"/>
              </a:xfrm>
              <a:custGeom>
                <a:avLst/>
                <a:gdLst>
                  <a:gd name="T0" fmla="*/ 7 w 63"/>
                  <a:gd name="T1" fmla="*/ 0 h 44"/>
                  <a:gd name="T2" fmla="*/ 0 w 63"/>
                  <a:gd name="T3" fmla="*/ 12 h 44"/>
                  <a:gd name="T4" fmla="*/ 62 w 63"/>
                  <a:gd name="T5" fmla="*/ 43 h 44"/>
                  <a:gd name="T6" fmla="*/ 7 w 63"/>
                  <a:gd name="T7" fmla="*/ 0 h 44"/>
                  <a:gd name="T8" fmla="*/ 0 60000 65536"/>
                  <a:gd name="T9" fmla="*/ 0 60000 65536"/>
                  <a:gd name="T10" fmla="*/ 0 60000 65536"/>
                  <a:gd name="T11" fmla="*/ 0 60000 65536"/>
                  <a:gd name="T12" fmla="*/ 0 w 63"/>
                  <a:gd name="T13" fmla="*/ 0 h 44"/>
                  <a:gd name="T14" fmla="*/ 63 w 63"/>
                  <a:gd name="T15" fmla="*/ 44 h 44"/>
                </a:gdLst>
                <a:ahLst/>
                <a:cxnLst>
                  <a:cxn ang="T8">
                    <a:pos x="T0" y="T1"/>
                  </a:cxn>
                  <a:cxn ang="T9">
                    <a:pos x="T2" y="T3"/>
                  </a:cxn>
                  <a:cxn ang="T10">
                    <a:pos x="T4" y="T5"/>
                  </a:cxn>
                  <a:cxn ang="T11">
                    <a:pos x="T6" y="T7"/>
                  </a:cxn>
                </a:cxnLst>
                <a:rect l="T12" t="T13" r="T14" b="T15"/>
                <a:pathLst>
                  <a:path w="63" h="44">
                    <a:moveTo>
                      <a:pt x="7" y="0"/>
                    </a:moveTo>
                    <a:lnTo>
                      <a:pt x="0" y="12"/>
                    </a:lnTo>
                    <a:lnTo>
                      <a:pt x="62" y="43"/>
                    </a:lnTo>
                    <a:lnTo>
                      <a:pt x="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76" name="Freeform 542"/>
              <p:cNvSpPr>
                <a:spLocks/>
              </p:cNvSpPr>
              <p:nvPr/>
            </p:nvSpPr>
            <p:spPr bwMode="auto">
              <a:xfrm>
                <a:off x="182" y="232"/>
                <a:ext cx="208" cy="193"/>
              </a:xfrm>
              <a:custGeom>
                <a:avLst/>
                <a:gdLst>
                  <a:gd name="T0" fmla="*/ 0 w 208"/>
                  <a:gd name="T1" fmla="*/ 43 h 193"/>
                  <a:gd name="T2" fmla="*/ 194 w 208"/>
                  <a:gd name="T3" fmla="*/ 192 h 193"/>
                  <a:gd name="T4" fmla="*/ 207 w 208"/>
                  <a:gd name="T5" fmla="*/ 176 h 193"/>
                  <a:gd name="T6" fmla="*/ 50 w 208"/>
                  <a:gd name="T7" fmla="*/ 0 h 193"/>
                  <a:gd name="T8" fmla="*/ 0 w 208"/>
                  <a:gd name="T9" fmla="*/ 43 h 193"/>
                  <a:gd name="T10" fmla="*/ 0 60000 65536"/>
                  <a:gd name="T11" fmla="*/ 0 60000 65536"/>
                  <a:gd name="T12" fmla="*/ 0 60000 65536"/>
                  <a:gd name="T13" fmla="*/ 0 60000 65536"/>
                  <a:gd name="T14" fmla="*/ 0 60000 65536"/>
                  <a:gd name="T15" fmla="*/ 0 w 208"/>
                  <a:gd name="T16" fmla="*/ 0 h 193"/>
                  <a:gd name="T17" fmla="*/ 208 w 208"/>
                  <a:gd name="T18" fmla="*/ 193 h 193"/>
                </a:gdLst>
                <a:ahLst/>
                <a:cxnLst>
                  <a:cxn ang="T10">
                    <a:pos x="T0" y="T1"/>
                  </a:cxn>
                  <a:cxn ang="T11">
                    <a:pos x="T2" y="T3"/>
                  </a:cxn>
                  <a:cxn ang="T12">
                    <a:pos x="T4" y="T5"/>
                  </a:cxn>
                  <a:cxn ang="T13">
                    <a:pos x="T6" y="T7"/>
                  </a:cxn>
                  <a:cxn ang="T14">
                    <a:pos x="T8" y="T9"/>
                  </a:cxn>
                </a:cxnLst>
                <a:rect l="T15" t="T16" r="T17" b="T18"/>
                <a:pathLst>
                  <a:path w="208" h="193">
                    <a:moveTo>
                      <a:pt x="0" y="43"/>
                    </a:moveTo>
                    <a:lnTo>
                      <a:pt x="194" y="192"/>
                    </a:lnTo>
                    <a:lnTo>
                      <a:pt x="207" y="176"/>
                    </a:lnTo>
                    <a:lnTo>
                      <a:pt x="50" y="0"/>
                    </a:lnTo>
                    <a:lnTo>
                      <a:pt x="0" y="4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77" name="Freeform 543"/>
              <p:cNvSpPr>
                <a:spLocks/>
              </p:cNvSpPr>
              <p:nvPr/>
            </p:nvSpPr>
            <p:spPr bwMode="auto">
              <a:xfrm>
                <a:off x="493" y="127"/>
                <a:ext cx="83" cy="250"/>
              </a:xfrm>
              <a:custGeom>
                <a:avLst/>
                <a:gdLst>
                  <a:gd name="T0" fmla="*/ 20 w 83"/>
                  <a:gd name="T1" fmla="*/ 1 h 250"/>
                  <a:gd name="T2" fmla="*/ 0 w 83"/>
                  <a:gd name="T3" fmla="*/ 245 h 250"/>
                  <a:gd name="T4" fmla="*/ 16 w 83"/>
                  <a:gd name="T5" fmla="*/ 249 h 250"/>
                  <a:gd name="T6" fmla="*/ 82 w 83"/>
                  <a:gd name="T7" fmla="*/ 21 h 250"/>
                  <a:gd name="T8" fmla="*/ 22 w 83"/>
                  <a:gd name="T9" fmla="*/ 0 h 250"/>
                  <a:gd name="T10" fmla="*/ 20 w 83"/>
                  <a:gd name="T11" fmla="*/ 1 h 250"/>
                  <a:gd name="T12" fmla="*/ 0 60000 65536"/>
                  <a:gd name="T13" fmla="*/ 0 60000 65536"/>
                  <a:gd name="T14" fmla="*/ 0 60000 65536"/>
                  <a:gd name="T15" fmla="*/ 0 60000 65536"/>
                  <a:gd name="T16" fmla="*/ 0 60000 65536"/>
                  <a:gd name="T17" fmla="*/ 0 60000 65536"/>
                  <a:gd name="T18" fmla="*/ 0 w 83"/>
                  <a:gd name="T19" fmla="*/ 0 h 250"/>
                  <a:gd name="T20" fmla="*/ 83 w 8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83" h="250">
                    <a:moveTo>
                      <a:pt x="20" y="1"/>
                    </a:moveTo>
                    <a:lnTo>
                      <a:pt x="0" y="245"/>
                    </a:lnTo>
                    <a:lnTo>
                      <a:pt x="16" y="249"/>
                    </a:lnTo>
                    <a:lnTo>
                      <a:pt x="82" y="21"/>
                    </a:lnTo>
                    <a:lnTo>
                      <a:pt x="22" y="0"/>
                    </a:lnTo>
                    <a:lnTo>
                      <a:pt x="20" y="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78" name="Freeform 544"/>
              <p:cNvSpPr>
                <a:spLocks/>
              </p:cNvSpPr>
              <p:nvPr/>
            </p:nvSpPr>
            <p:spPr bwMode="auto">
              <a:xfrm>
                <a:off x="145" y="291"/>
                <a:ext cx="229" cy="154"/>
              </a:xfrm>
              <a:custGeom>
                <a:avLst/>
                <a:gdLst>
                  <a:gd name="T0" fmla="*/ 1 w 229"/>
                  <a:gd name="T1" fmla="*/ 52 h 154"/>
                  <a:gd name="T2" fmla="*/ 37 w 229"/>
                  <a:gd name="T3" fmla="*/ 0 h 154"/>
                  <a:gd name="T4" fmla="*/ 228 w 229"/>
                  <a:gd name="T5" fmla="*/ 138 h 154"/>
                  <a:gd name="T6" fmla="*/ 220 w 229"/>
                  <a:gd name="T7" fmla="*/ 153 h 154"/>
                  <a:gd name="T8" fmla="*/ 0 w 229"/>
                  <a:gd name="T9" fmla="*/ 55 h 154"/>
                  <a:gd name="T10" fmla="*/ 1 w 229"/>
                  <a:gd name="T11" fmla="*/ 52 h 154"/>
                  <a:gd name="T12" fmla="*/ 0 60000 65536"/>
                  <a:gd name="T13" fmla="*/ 0 60000 65536"/>
                  <a:gd name="T14" fmla="*/ 0 60000 65536"/>
                  <a:gd name="T15" fmla="*/ 0 60000 65536"/>
                  <a:gd name="T16" fmla="*/ 0 60000 65536"/>
                  <a:gd name="T17" fmla="*/ 0 60000 65536"/>
                  <a:gd name="T18" fmla="*/ 0 w 229"/>
                  <a:gd name="T19" fmla="*/ 0 h 154"/>
                  <a:gd name="T20" fmla="*/ 229 w 229"/>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229" h="154">
                    <a:moveTo>
                      <a:pt x="1" y="52"/>
                    </a:moveTo>
                    <a:lnTo>
                      <a:pt x="37" y="0"/>
                    </a:lnTo>
                    <a:lnTo>
                      <a:pt x="228" y="138"/>
                    </a:lnTo>
                    <a:lnTo>
                      <a:pt x="220" y="153"/>
                    </a:lnTo>
                    <a:lnTo>
                      <a:pt x="0" y="55"/>
                    </a:lnTo>
                    <a:lnTo>
                      <a:pt x="1" y="5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79" name="Freeform 545"/>
              <p:cNvSpPr>
                <a:spLocks/>
              </p:cNvSpPr>
              <p:nvPr/>
            </p:nvSpPr>
            <p:spPr bwMode="auto">
              <a:xfrm>
                <a:off x="236" y="185"/>
                <a:ext cx="174" cy="219"/>
              </a:xfrm>
              <a:custGeom>
                <a:avLst/>
                <a:gdLst>
                  <a:gd name="T0" fmla="*/ 0 w 174"/>
                  <a:gd name="T1" fmla="*/ 32 h 219"/>
                  <a:gd name="T2" fmla="*/ 159 w 174"/>
                  <a:gd name="T3" fmla="*/ 218 h 219"/>
                  <a:gd name="T4" fmla="*/ 173 w 174"/>
                  <a:gd name="T5" fmla="*/ 206 h 219"/>
                  <a:gd name="T6" fmla="*/ 55 w 174"/>
                  <a:gd name="T7" fmla="*/ 0 h 219"/>
                  <a:gd name="T8" fmla="*/ 0 w 174"/>
                  <a:gd name="T9" fmla="*/ 32 h 219"/>
                  <a:gd name="T10" fmla="*/ 0 60000 65536"/>
                  <a:gd name="T11" fmla="*/ 0 60000 65536"/>
                  <a:gd name="T12" fmla="*/ 0 60000 65536"/>
                  <a:gd name="T13" fmla="*/ 0 60000 65536"/>
                  <a:gd name="T14" fmla="*/ 0 60000 65536"/>
                  <a:gd name="T15" fmla="*/ 0 w 174"/>
                  <a:gd name="T16" fmla="*/ 0 h 219"/>
                  <a:gd name="T17" fmla="*/ 174 w 174"/>
                  <a:gd name="T18" fmla="*/ 219 h 219"/>
                </a:gdLst>
                <a:ahLst/>
                <a:cxnLst>
                  <a:cxn ang="T10">
                    <a:pos x="T0" y="T1"/>
                  </a:cxn>
                  <a:cxn ang="T11">
                    <a:pos x="T2" y="T3"/>
                  </a:cxn>
                  <a:cxn ang="T12">
                    <a:pos x="T4" y="T5"/>
                  </a:cxn>
                  <a:cxn ang="T13">
                    <a:pos x="T6" y="T7"/>
                  </a:cxn>
                  <a:cxn ang="T14">
                    <a:pos x="T8" y="T9"/>
                  </a:cxn>
                </a:cxnLst>
                <a:rect l="T15" t="T16" r="T17" b="T18"/>
                <a:pathLst>
                  <a:path w="174" h="219">
                    <a:moveTo>
                      <a:pt x="0" y="32"/>
                    </a:moveTo>
                    <a:lnTo>
                      <a:pt x="159" y="218"/>
                    </a:lnTo>
                    <a:lnTo>
                      <a:pt x="173" y="206"/>
                    </a:lnTo>
                    <a:lnTo>
                      <a:pt x="55" y="0"/>
                    </a:lnTo>
                    <a:lnTo>
                      <a:pt x="0" y="32"/>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80" name="Freeform 546"/>
              <p:cNvSpPr>
                <a:spLocks/>
              </p:cNvSpPr>
              <p:nvPr/>
            </p:nvSpPr>
            <p:spPr bwMode="auto">
              <a:xfrm>
                <a:off x="297" y="152"/>
                <a:ext cx="135" cy="237"/>
              </a:xfrm>
              <a:custGeom>
                <a:avLst/>
                <a:gdLst>
                  <a:gd name="T0" fmla="*/ 0 w 135"/>
                  <a:gd name="T1" fmla="*/ 20 h 237"/>
                  <a:gd name="T2" fmla="*/ 118 w 135"/>
                  <a:gd name="T3" fmla="*/ 236 h 237"/>
                  <a:gd name="T4" fmla="*/ 134 w 135"/>
                  <a:gd name="T5" fmla="*/ 227 h 237"/>
                  <a:gd name="T6" fmla="*/ 60 w 135"/>
                  <a:gd name="T7" fmla="*/ 0 h 237"/>
                  <a:gd name="T8" fmla="*/ 0 w 135"/>
                  <a:gd name="T9" fmla="*/ 20 h 237"/>
                  <a:gd name="T10" fmla="*/ 0 60000 65536"/>
                  <a:gd name="T11" fmla="*/ 0 60000 65536"/>
                  <a:gd name="T12" fmla="*/ 0 60000 65536"/>
                  <a:gd name="T13" fmla="*/ 0 60000 65536"/>
                  <a:gd name="T14" fmla="*/ 0 60000 65536"/>
                  <a:gd name="T15" fmla="*/ 0 w 135"/>
                  <a:gd name="T16" fmla="*/ 0 h 237"/>
                  <a:gd name="T17" fmla="*/ 135 w 135"/>
                  <a:gd name="T18" fmla="*/ 237 h 237"/>
                </a:gdLst>
                <a:ahLst/>
                <a:cxnLst>
                  <a:cxn ang="T10">
                    <a:pos x="T0" y="T1"/>
                  </a:cxn>
                  <a:cxn ang="T11">
                    <a:pos x="T2" y="T3"/>
                  </a:cxn>
                  <a:cxn ang="T12">
                    <a:pos x="T4" y="T5"/>
                  </a:cxn>
                  <a:cxn ang="T13">
                    <a:pos x="T6" y="T7"/>
                  </a:cxn>
                  <a:cxn ang="T14">
                    <a:pos x="T8" y="T9"/>
                  </a:cxn>
                </a:cxnLst>
                <a:rect l="T15" t="T16" r="T17" b="T18"/>
                <a:pathLst>
                  <a:path w="135" h="237">
                    <a:moveTo>
                      <a:pt x="0" y="20"/>
                    </a:moveTo>
                    <a:lnTo>
                      <a:pt x="118" y="236"/>
                    </a:lnTo>
                    <a:lnTo>
                      <a:pt x="134" y="227"/>
                    </a:lnTo>
                    <a:lnTo>
                      <a:pt x="60" y="0"/>
                    </a:lnTo>
                    <a:lnTo>
                      <a:pt x="0" y="2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81" name="Freeform 547"/>
              <p:cNvSpPr>
                <a:spLocks/>
              </p:cNvSpPr>
              <p:nvPr/>
            </p:nvSpPr>
            <p:spPr bwMode="auto">
              <a:xfrm>
                <a:off x="366" y="134"/>
                <a:ext cx="90" cy="243"/>
              </a:xfrm>
              <a:custGeom>
                <a:avLst/>
                <a:gdLst>
                  <a:gd name="T0" fmla="*/ 0 w 90"/>
                  <a:gd name="T1" fmla="*/ 5 h 243"/>
                  <a:gd name="T2" fmla="*/ 73 w 90"/>
                  <a:gd name="T3" fmla="*/ 242 h 243"/>
                  <a:gd name="T4" fmla="*/ 89 w 90"/>
                  <a:gd name="T5" fmla="*/ 238 h 243"/>
                  <a:gd name="T6" fmla="*/ 64 w 90"/>
                  <a:gd name="T7" fmla="*/ 0 h 243"/>
                  <a:gd name="T8" fmla="*/ 0 w 90"/>
                  <a:gd name="T9" fmla="*/ 5 h 243"/>
                  <a:gd name="T10" fmla="*/ 0 60000 65536"/>
                  <a:gd name="T11" fmla="*/ 0 60000 65536"/>
                  <a:gd name="T12" fmla="*/ 0 60000 65536"/>
                  <a:gd name="T13" fmla="*/ 0 60000 65536"/>
                  <a:gd name="T14" fmla="*/ 0 60000 65536"/>
                  <a:gd name="T15" fmla="*/ 0 w 90"/>
                  <a:gd name="T16" fmla="*/ 0 h 243"/>
                  <a:gd name="T17" fmla="*/ 90 w 90"/>
                  <a:gd name="T18" fmla="*/ 243 h 243"/>
                </a:gdLst>
                <a:ahLst/>
                <a:cxnLst>
                  <a:cxn ang="T10">
                    <a:pos x="T0" y="T1"/>
                  </a:cxn>
                  <a:cxn ang="T11">
                    <a:pos x="T2" y="T3"/>
                  </a:cxn>
                  <a:cxn ang="T12">
                    <a:pos x="T4" y="T5"/>
                  </a:cxn>
                  <a:cxn ang="T13">
                    <a:pos x="T6" y="T7"/>
                  </a:cxn>
                  <a:cxn ang="T14">
                    <a:pos x="T8" y="T9"/>
                  </a:cxn>
                </a:cxnLst>
                <a:rect l="T15" t="T16" r="T17" b="T18"/>
                <a:pathLst>
                  <a:path w="90" h="243">
                    <a:moveTo>
                      <a:pt x="0" y="5"/>
                    </a:moveTo>
                    <a:lnTo>
                      <a:pt x="73" y="242"/>
                    </a:lnTo>
                    <a:lnTo>
                      <a:pt x="89" y="238"/>
                    </a:lnTo>
                    <a:lnTo>
                      <a:pt x="64" y="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82" name="Freeform 548"/>
              <p:cNvSpPr>
                <a:spLocks/>
              </p:cNvSpPr>
              <p:nvPr/>
            </p:nvSpPr>
            <p:spPr bwMode="auto">
              <a:xfrm>
                <a:off x="439" y="125"/>
                <a:ext cx="66" cy="246"/>
              </a:xfrm>
              <a:custGeom>
                <a:avLst/>
                <a:gdLst>
                  <a:gd name="T0" fmla="*/ 0 w 66"/>
                  <a:gd name="T1" fmla="*/ 0 h 246"/>
                  <a:gd name="T2" fmla="*/ 25 w 66"/>
                  <a:gd name="T3" fmla="*/ 245 h 246"/>
                  <a:gd name="T4" fmla="*/ 44 w 66"/>
                  <a:gd name="T5" fmla="*/ 245 h 246"/>
                  <a:gd name="T6" fmla="*/ 65 w 66"/>
                  <a:gd name="T7" fmla="*/ 8 h 246"/>
                  <a:gd name="T8" fmla="*/ 0 w 66"/>
                  <a:gd name="T9" fmla="*/ 0 h 246"/>
                  <a:gd name="T10" fmla="*/ 0 60000 65536"/>
                  <a:gd name="T11" fmla="*/ 0 60000 65536"/>
                  <a:gd name="T12" fmla="*/ 0 60000 65536"/>
                  <a:gd name="T13" fmla="*/ 0 60000 65536"/>
                  <a:gd name="T14" fmla="*/ 0 60000 65536"/>
                  <a:gd name="T15" fmla="*/ 0 w 66"/>
                  <a:gd name="T16" fmla="*/ 0 h 246"/>
                  <a:gd name="T17" fmla="*/ 66 w 66"/>
                  <a:gd name="T18" fmla="*/ 246 h 246"/>
                </a:gdLst>
                <a:ahLst/>
                <a:cxnLst>
                  <a:cxn ang="T10">
                    <a:pos x="T0" y="T1"/>
                  </a:cxn>
                  <a:cxn ang="T11">
                    <a:pos x="T2" y="T3"/>
                  </a:cxn>
                  <a:cxn ang="T12">
                    <a:pos x="T4" y="T5"/>
                  </a:cxn>
                  <a:cxn ang="T13">
                    <a:pos x="T6" y="T7"/>
                  </a:cxn>
                  <a:cxn ang="T14">
                    <a:pos x="T8" y="T9"/>
                  </a:cxn>
                </a:cxnLst>
                <a:rect l="T15" t="T16" r="T17" b="T18"/>
                <a:pathLst>
                  <a:path w="66" h="246">
                    <a:moveTo>
                      <a:pt x="0" y="0"/>
                    </a:moveTo>
                    <a:lnTo>
                      <a:pt x="25" y="245"/>
                    </a:lnTo>
                    <a:lnTo>
                      <a:pt x="44" y="245"/>
                    </a:lnTo>
                    <a:lnTo>
                      <a:pt x="65" y="8"/>
                    </a:lnTo>
                    <a:lnTo>
                      <a:pt x="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83" name="Freeform 549"/>
              <p:cNvSpPr>
                <a:spLocks/>
              </p:cNvSpPr>
              <p:nvPr/>
            </p:nvSpPr>
            <p:spPr bwMode="auto">
              <a:xfrm>
                <a:off x="517" y="142"/>
                <a:ext cx="128" cy="247"/>
              </a:xfrm>
              <a:custGeom>
                <a:avLst/>
                <a:gdLst>
                  <a:gd name="T0" fmla="*/ 72 w 128"/>
                  <a:gd name="T1" fmla="*/ 0 h 247"/>
                  <a:gd name="T2" fmla="*/ 0 w 128"/>
                  <a:gd name="T3" fmla="*/ 237 h 247"/>
                  <a:gd name="T4" fmla="*/ 17 w 128"/>
                  <a:gd name="T5" fmla="*/ 246 h 247"/>
                  <a:gd name="T6" fmla="*/ 127 w 128"/>
                  <a:gd name="T7" fmla="*/ 35 h 247"/>
                  <a:gd name="T8" fmla="*/ 71 w 128"/>
                  <a:gd name="T9" fmla="*/ 0 h 247"/>
                  <a:gd name="T10" fmla="*/ 72 w 128"/>
                  <a:gd name="T11" fmla="*/ 0 h 247"/>
                  <a:gd name="T12" fmla="*/ 0 60000 65536"/>
                  <a:gd name="T13" fmla="*/ 0 60000 65536"/>
                  <a:gd name="T14" fmla="*/ 0 60000 65536"/>
                  <a:gd name="T15" fmla="*/ 0 60000 65536"/>
                  <a:gd name="T16" fmla="*/ 0 60000 65536"/>
                  <a:gd name="T17" fmla="*/ 0 60000 65536"/>
                  <a:gd name="T18" fmla="*/ 0 w 128"/>
                  <a:gd name="T19" fmla="*/ 0 h 247"/>
                  <a:gd name="T20" fmla="*/ 128 w 128"/>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28" h="247">
                    <a:moveTo>
                      <a:pt x="72" y="0"/>
                    </a:moveTo>
                    <a:lnTo>
                      <a:pt x="0" y="237"/>
                    </a:lnTo>
                    <a:lnTo>
                      <a:pt x="17" y="246"/>
                    </a:lnTo>
                    <a:lnTo>
                      <a:pt x="127" y="35"/>
                    </a:lnTo>
                    <a:lnTo>
                      <a:pt x="71" y="0"/>
                    </a:lnTo>
                    <a:lnTo>
                      <a:pt x="72"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84" name="Freeform 550"/>
              <p:cNvSpPr>
                <a:spLocks/>
              </p:cNvSpPr>
              <p:nvPr/>
            </p:nvSpPr>
            <p:spPr bwMode="auto">
              <a:xfrm>
                <a:off x="540" y="176"/>
                <a:ext cx="166" cy="228"/>
              </a:xfrm>
              <a:custGeom>
                <a:avLst/>
                <a:gdLst>
                  <a:gd name="T0" fmla="*/ 118 w 166"/>
                  <a:gd name="T1" fmla="*/ 0 h 228"/>
                  <a:gd name="T2" fmla="*/ 0 w 166"/>
                  <a:gd name="T3" fmla="*/ 215 h 228"/>
                  <a:gd name="T4" fmla="*/ 15 w 166"/>
                  <a:gd name="T5" fmla="*/ 227 h 228"/>
                  <a:gd name="T6" fmla="*/ 165 w 166"/>
                  <a:gd name="T7" fmla="*/ 47 h 228"/>
                  <a:gd name="T8" fmla="*/ 118 w 166"/>
                  <a:gd name="T9" fmla="*/ 0 h 228"/>
                  <a:gd name="T10" fmla="*/ 0 60000 65536"/>
                  <a:gd name="T11" fmla="*/ 0 60000 65536"/>
                  <a:gd name="T12" fmla="*/ 0 60000 65536"/>
                  <a:gd name="T13" fmla="*/ 0 60000 65536"/>
                  <a:gd name="T14" fmla="*/ 0 60000 65536"/>
                  <a:gd name="T15" fmla="*/ 0 w 166"/>
                  <a:gd name="T16" fmla="*/ 0 h 228"/>
                  <a:gd name="T17" fmla="*/ 166 w 166"/>
                  <a:gd name="T18" fmla="*/ 228 h 228"/>
                </a:gdLst>
                <a:ahLst/>
                <a:cxnLst>
                  <a:cxn ang="T10">
                    <a:pos x="T0" y="T1"/>
                  </a:cxn>
                  <a:cxn ang="T11">
                    <a:pos x="T2" y="T3"/>
                  </a:cxn>
                  <a:cxn ang="T12">
                    <a:pos x="T4" y="T5"/>
                  </a:cxn>
                  <a:cxn ang="T13">
                    <a:pos x="T6" y="T7"/>
                  </a:cxn>
                  <a:cxn ang="T14">
                    <a:pos x="T8" y="T9"/>
                  </a:cxn>
                </a:cxnLst>
                <a:rect l="T15" t="T16" r="T17" b="T18"/>
                <a:pathLst>
                  <a:path w="166" h="228">
                    <a:moveTo>
                      <a:pt x="118" y="0"/>
                    </a:moveTo>
                    <a:lnTo>
                      <a:pt x="0" y="215"/>
                    </a:lnTo>
                    <a:lnTo>
                      <a:pt x="15" y="227"/>
                    </a:lnTo>
                    <a:lnTo>
                      <a:pt x="165" y="47"/>
                    </a:lnTo>
                    <a:lnTo>
                      <a:pt x="118"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85" name="Freeform 551"/>
              <p:cNvSpPr>
                <a:spLocks/>
              </p:cNvSpPr>
              <p:nvPr/>
            </p:nvSpPr>
            <p:spPr bwMode="auto">
              <a:xfrm>
                <a:off x="563" y="226"/>
                <a:ext cx="194" cy="199"/>
              </a:xfrm>
              <a:custGeom>
                <a:avLst/>
                <a:gdLst>
                  <a:gd name="T0" fmla="*/ 155 w 194"/>
                  <a:gd name="T1" fmla="*/ 0 h 199"/>
                  <a:gd name="T2" fmla="*/ 0 w 194"/>
                  <a:gd name="T3" fmla="*/ 183 h 199"/>
                  <a:gd name="T4" fmla="*/ 10 w 194"/>
                  <a:gd name="T5" fmla="*/ 198 h 199"/>
                  <a:gd name="T6" fmla="*/ 193 w 194"/>
                  <a:gd name="T7" fmla="*/ 55 h 199"/>
                  <a:gd name="T8" fmla="*/ 155 w 194"/>
                  <a:gd name="T9" fmla="*/ 0 h 199"/>
                  <a:gd name="T10" fmla="*/ 0 60000 65536"/>
                  <a:gd name="T11" fmla="*/ 0 60000 65536"/>
                  <a:gd name="T12" fmla="*/ 0 60000 65536"/>
                  <a:gd name="T13" fmla="*/ 0 60000 65536"/>
                  <a:gd name="T14" fmla="*/ 0 60000 65536"/>
                  <a:gd name="T15" fmla="*/ 0 w 194"/>
                  <a:gd name="T16" fmla="*/ 0 h 199"/>
                  <a:gd name="T17" fmla="*/ 194 w 194"/>
                  <a:gd name="T18" fmla="*/ 199 h 199"/>
                </a:gdLst>
                <a:ahLst/>
                <a:cxnLst>
                  <a:cxn ang="T10">
                    <a:pos x="T0" y="T1"/>
                  </a:cxn>
                  <a:cxn ang="T11">
                    <a:pos x="T2" y="T3"/>
                  </a:cxn>
                  <a:cxn ang="T12">
                    <a:pos x="T4" y="T5"/>
                  </a:cxn>
                  <a:cxn ang="T13">
                    <a:pos x="T6" y="T7"/>
                  </a:cxn>
                  <a:cxn ang="T14">
                    <a:pos x="T8" y="T9"/>
                  </a:cxn>
                </a:cxnLst>
                <a:rect l="T15" t="T16" r="T17" b="T18"/>
                <a:pathLst>
                  <a:path w="194" h="199">
                    <a:moveTo>
                      <a:pt x="155" y="0"/>
                    </a:moveTo>
                    <a:lnTo>
                      <a:pt x="0" y="183"/>
                    </a:lnTo>
                    <a:lnTo>
                      <a:pt x="10" y="198"/>
                    </a:lnTo>
                    <a:lnTo>
                      <a:pt x="193" y="55"/>
                    </a:lnTo>
                    <a:lnTo>
                      <a:pt x="15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86" name="Freeform 552"/>
              <p:cNvSpPr>
                <a:spLocks/>
              </p:cNvSpPr>
              <p:nvPr/>
            </p:nvSpPr>
            <p:spPr bwMode="auto">
              <a:xfrm>
                <a:off x="578" y="285"/>
                <a:ext cx="215" cy="163"/>
              </a:xfrm>
              <a:custGeom>
                <a:avLst/>
                <a:gdLst>
                  <a:gd name="T0" fmla="*/ 190 w 215"/>
                  <a:gd name="T1" fmla="*/ 0 h 163"/>
                  <a:gd name="T2" fmla="*/ 0 w 215"/>
                  <a:gd name="T3" fmla="*/ 144 h 163"/>
                  <a:gd name="T4" fmla="*/ 7 w 215"/>
                  <a:gd name="T5" fmla="*/ 162 h 163"/>
                  <a:gd name="T6" fmla="*/ 214 w 215"/>
                  <a:gd name="T7" fmla="*/ 61 h 163"/>
                  <a:gd name="T8" fmla="*/ 190 w 215"/>
                  <a:gd name="T9" fmla="*/ 0 h 163"/>
                  <a:gd name="T10" fmla="*/ 0 60000 65536"/>
                  <a:gd name="T11" fmla="*/ 0 60000 65536"/>
                  <a:gd name="T12" fmla="*/ 0 60000 65536"/>
                  <a:gd name="T13" fmla="*/ 0 60000 65536"/>
                  <a:gd name="T14" fmla="*/ 0 60000 65536"/>
                  <a:gd name="T15" fmla="*/ 0 w 215"/>
                  <a:gd name="T16" fmla="*/ 0 h 163"/>
                  <a:gd name="T17" fmla="*/ 215 w 215"/>
                  <a:gd name="T18" fmla="*/ 163 h 163"/>
                </a:gdLst>
                <a:ahLst/>
                <a:cxnLst>
                  <a:cxn ang="T10">
                    <a:pos x="T0" y="T1"/>
                  </a:cxn>
                  <a:cxn ang="T11">
                    <a:pos x="T2" y="T3"/>
                  </a:cxn>
                  <a:cxn ang="T12">
                    <a:pos x="T4" y="T5"/>
                  </a:cxn>
                  <a:cxn ang="T13">
                    <a:pos x="T6" y="T7"/>
                  </a:cxn>
                  <a:cxn ang="T14">
                    <a:pos x="T8" y="T9"/>
                  </a:cxn>
                </a:cxnLst>
                <a:rect l="T15" t="T16" r="T17" b="T18"/>
                <a:pathLst>
                  <a:path w="215" h="163">
                    <a:moveTo>
                      <a:pt x="190" y="0"/>
                    </a:moveTo>
                    <a:lnTo>
                      <a:pt x="0" y="144"/>
                    </a:lnTo>
                    <a:lnTo>
                      <a:pt x="7" y="162"/>
                    </a:lnTo>
                    <a:lnTo>
                      <a:pt x="214" y="61"/>
                    </a:lnTo>
                    <a:lnTo>
                      <a:pt x="19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87" name="Freeform 553"/>
              <p:cNvSpPr>
                <a:spLocks/>
              </p:cNvSpPr>
              <p:nvPr/>
            </p:nvSpPr>
            <p:spPr bwMode="auto">
              <a:xfrm>
                <a:off x="385" y="416"/>
                <a:ext cx="58" cy="56"/>
              </a:xfrm>
              <a:custGeom>
                <a:avLst/>
                <a:gdLst>
                  <a:gd name="T0" fmla="*/ 0 w 58"/>
                  <a:gd name="T1" fmla="*/ 11 h 56"/>
                  <a:gd name="T2" fmla="*/ 10 w 58"/>
                  <a:gd name="T3" fmla="*/ 0 h 56"/>
                  <a:gd name="T4" fmla="*/ 57 w 58"/>
                  <a:gd name="T5" fmla="*/ 55 h 56"/>
                  <a:gd name="T6" fmla="*/ 0 w 58"/>
                  <a:gd name="T7" fmla="*/ 11 h 56"/>
                  <a:gd name="T8" fmla="*/ 0 60000 65536"/>
                  <a:gd name="T9" fmla="*/ 0 60000 65536"/>
                  <a:gd name="T10" fmla="*/ 0 60000 65536"/>
                  <a:gd name="T11" fmla="*/ 0 60000 65536"/>
                  <a:gd name="T12" fmla="*/ 0 w 58"/>
                  <a:gd name="T13" fmla="*/ 0 h 56"/>
                  <a:gd name="T14" fmla="*/ 58 w 58"/>
                  <a:gd name="T15" fmla="*/ 56 h 56"/>
                </a:gdLst>
                <a:ahLst/>
                <a:cxnLst>
                  <a:cxn ang="T8">
                    <a:pos x="T0" y="T1"/>
                  </a:cxn>
                  <a:cxn ang="T9">
                    <a:pos x="T2" y="T3"/>
                  </a:cxn>
                  <a:cxn ang="T10">
                    <a:pos x="T4" y="T5"/>
                  </a:cxn>
                  <a:cxn ang="T11">
                    <a:pos x="T6" y="T7"/>
                  </a:cxn>
                </a:cxnLst>
                <a:rect l="T12" t="T13" r="T14" b="T15"/>
                <a:pathLst>
                  <a:path w="58" h="56">
                    <a:moveTo>
                      <a:pt x="0" y="11"/>
                    </a:moveTo>
                    <a:lnTo>
                      <a:pt x="10" y="0"/>
                    </a:lnTo>
                    <a:lnTo>
                      <a:pt x="57" y="55"/>
                    </a:lnTo>
                    <a:lnTo>
                      <a:pt x="0" y="11"/>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88" name="Freeform 554"/>
              <p:cNvSpPr>
                <a:spLocks/>
              </p:cNvSpPr>
              <p:nvPr/>
            </p:nvSpPr>
            <p:spPr bwMode="auto">
              <a:xfrm>
                <a:off x="402" y="401"/>
                <a:ext cx="46" cy="65"/>
              </a:xfrm>
              <a:custGeom>
                <a:avLst/>
                <a:gdLst>
                  <a:gd name="T0" fmla="*/ 0 w 46"/>
                  <a:gd name="T1" fmla="*/ 8 h 65"/>
                  <a:gd name="T2" fmla="*/ 12 w 46"/>
                  <a:gd name="T3" fmla="*/ 0 h 65"/>
                  <a:gd name="T4" fmla="*/ 45 w 46"/>
                  <a:gd name="T5" fmla="*/ 64 h 65"/>
                  <a:gd name="T6" fmla="*/ 0 w 46"/>
                  <a:gd name="T7" fmla="*/ 8 h 65"/>
                  <a:gd name="T8" fmla="*/ 0 60000 65536"/>
                  <a:gd name="T9" fmla="*/ 0 60000 65536"/>
                  <a:gd name="T10" fmla="*/ 0 60000 65536"/>
                  <a:gd name="T11" fmla="*/ 0 60000 65536"/>
                  <a:gd name="T12" fmla="*/ 0 w 46"/>
                  <a:gd name="T13" fmla="*/ 0 h 65"/>
                  <a:gd name="T14" fmla="*/ 46 w 46"/>
                  <a:gd name="T15" fmla="*/ 65 h 65"/>
                </a:gdLst>
                <a:ahLst/>
                <a:cxnLst>
                  <a:cxn ang="T8">
                    <a:pos x="T0" y="T1"/>
                  </a:cxn>
                  <a:cxn ang="T9">
                    <a:pos x="T2" y="T3"/>
                  </a:cxn>
                  <a:cxn ang="T10">
                    <a:pos x="T4" y="T5"/>
                  </a:cxn>
                  <a:cxn ang="T11">
                    <a:pos x="T6" y="T7"/>
                  </a:cxn>
                </a:cxnLst>
                <a:rect l="T12" t="T13" r="T14" b="T15"/>
                <a:pathLst>
                  <a:path w="46" h="65">
                    <a:moveTo>
                      <a:pt x="0" y="8"/>
                    </a:moveTo>
                    <a:lnTo>
                      <a:pt x="12" y="0"/>
                    </a:lnTo>
                    <a:lnTo>
                      <a:pt x="45" y="64"/>
                    </a:lnTo>
                    <a:lnTo>
                      <a:pt x="0" y="8"/>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89" name="Freeform 555"/>
              <p:cNvSpPr>
                <a:spLocks/>
              </p:cNvSpPr>
              <p:nvPr/>
            </p:nvSpPr>
            <p:spPr bwMode="auto">
              <a:xfrm>
                <a:off x="420" y="389"/>
                <a:ext cx="36" cy="71"/>
              </a:xfrm>
              <a:custGeom>
                <a:avLst/>
                <a:gdLst>
                  <a:gd name="T0" fmla="*/ 0 w 36"/>
                  <a:gd name="T1" fmla="*/ 5 h 71"/>
                  <a:gd name="T2" fmla="*/ 13 w 36"/>
                  <a:gd name="T3" fmla="*/ 0 h 71"/>
                  <a:gd name="T4" fmla="*/ 35 w 36"/>
                  <a:gd name="T5" fmla="*/ 70 h 71"/>
                  <a:gd name="T6" fmla="*/ 0 w 36"/>
                  <a:gd name="T7" fmla="*/ 5 h 71"/>
                  <a:gd name="T8" fmla="*/ 0 60000 65536"/>
                  <a:gd name="T9" fmla="*/ 0 60000 65536"/>
                  <a:gd name="T10" fmla="*/ 0 60000 65536"/>
                  <a:gd name="T11" fmla="*/ 0 60000 65536"/>
                  <a:gd name="T12" fmla="*/ 0 w 36"/>
                  <a:gd name="T13" fmla="*/ 0 h 71"/>
                  <a:gd name="T14" fmla="*/ 36 w 36"/>
                  <a:gd name="T15" fmla="*/ 71 h 71"/>
                </a:gdLst>
                <a:ahLst/>
                <a:cxnLst>
                  <a:cxn ang="T8">
                    <a:pos x="T0" y="T1"/>
                  </a:cxn>
                  <a:cxn ang="T9">
                    <a:pos x="T2" y="T3"/>
                  </a:cxn>
                  <a:cxn ang="T10">
                    <a:pos x="T4" y="T5"/>
                  </a:cxn>
                  <a:cxn ang="T11">
                    <a:pos x="T6" y="T7"/>
                  </a:cxn>
                </a:cxnLst>
                <a:rect l="T12" t="T13" r="T14" b="T15"/>
                <a:pathLst>
                  <a:path w="36" h="71">
                    <a:moveTo>
                      <a:pt x="0" y="5"/>
                    </a:moveTo>
                    <a:lnTo>
                      <a:pt x="13" y="0"/>
                    </a:lnTo>
                    <a:lnTo>
                      <a:pt x="35" y="70"/>
                    </a:lnTo>
                    <a:lnTo>
                      <a:pt x="0" y="5"/>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90" name="Freeform 556"/>
              <p:cNvSpPr>
                <a:spLocks/>
              </p:cNvSpPr>
              <p:nvPr/>
            </p:nvSpPr>
            <p:spPr bwMode="auto">
              <a:xfrm>
                <a:off x="443" y="381"/>
                <a:ext cx="23" cy="76"/>
              </a:xfrm>
              <a:custGeom>
                <a:avLst/>
                <a:gdLst>
                  <a:gd name="T0" fmla="*/ 0 w 23"/>
                  <a:gd name="T1" fmla="*/ 3 h 76"/>
                  <a:gd name="T2" fmla="*/ 14 w 23"/>
                  <a:gd name="T3" fmla="*/ 0 h 76"/>
                  <a:gd name="T4" fmla="*/ 22 w 23"/>
                  <a:gd name="T5" fmla="*/ 75 h 76"/>
                  <a:gd name="T6" fmla="*/ 0 w 23"/>
                  <a:gd name="T7" fmla="*/ 3 h 76"/>
                  <a:gd name="T8" fmla="*/ 0 60000 65536"/>
                  <a:gd name="T9" fmla="*/ 0 60000 65536"/>
                  <a:gd name="T10" fmla="*/ 0 60000 65536"/>
                  <a:gd name="T11" fmla="*/ 0 60000 65536"/>
                  <a:gd name="T12" fmla="*/ 0 w 23"/>
                  <a:gd name="T13" fmla="*/ 0 h 76"/>
                  <a:gd name="T14" fmla="*/ 23 w 23"/>
                  <a:gd name="T15" fmla="*/ 76 h 76"/>
                </a:gdLst>
                <a:ahLst/>
                <a:cxnLst>
                  <a:cxn ang="T8">
                    <a:pos x="T0" y="T1"/>
                  </a:cxn>
                  <a:cxn ang="T9">
                    <a:pos x="T2" y="T3"/>
                  </a:cxn>
                  <a:cxn ang="T10">
                    <a:pos x="T4" y="T5"/>
                  </a:cxn>
                  <a:cxn ang="T11">
                    <a:pos x="T6" y="T7"/>
                  </a:cxn>
                </a:cxnLst>
                <a:rect l="T12" t="T13" r="T14" b="T15"/>
                <a:pathLst>
                  <a:path w="23" h="76">
                    <a:moveTo>
                      <a:pt x="0" y="3"/>
                    </a:moveTo>
                    <a:lnTo>
                      <a:pt x="14" y="0"/>
                    </a:lnTo>
                    <a:lnTo>
                      <a:pt x="22" y="75"/>
                    </a:lnTo>
                    <a:lnTo>
                      <a:pt x="0" y="3"/>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91" name="Freeform 557"/>
              <p:cNvSpPr>
                <a:spLocks/>
              </p:cNvSpPr>
              <p:nvPr/>
            </p:nvSpPr>
            <p:spPr bwMode="auto">
              <a:xfrm>
                <a:off x="466" y="379"/>
                <a:ext cx="17" cy="75"/>
              </a:xfrm>
              <a:custGeom>
                <a:avLst/>
                <a:gdLst>
                  <a:gd name="T0" fmla="*/ 1 w 17"/>
                  <a:gd name="T1" fmla="*/ 0 h 75"/>
                  <a:gd name="T2" fmla="*/ 16 w 17"/>
                  <a:gd name="T3" fmla="*/ 0 h 75"/>
                  <a:gd name="T4" fmla="*/ 8 w 17"/>
                  <a:gd name="T5" fmla="*/ 74 h 75"/>
                  <a:gd name="T6" fmla="*/ 0 w 17"/>
                  <a:gd name="T7" fmla="*/ 0 h 75"/>
                  <a:gd name="T8" fmla="*/ 1 w 17"/>
                  <a:gd name="T9" fmla="*/ 0 h 75"/>
                  <a:gd name="T10" fmla="*/ 0 60000 65536"/>
                  <a:gd name="T11" fmla="*/ 0 60000 65536"/>
                  <a:gd name="T12" fmla="*/ 0 60000 65536"/>
                  <a:gd name="T13" fmla="*/ 0 60000 65536"/>
                  <a:gd name="T14" fmla="*/ 0 60000 65536"/>
                  <a:gd name="T15" fmla="*/ 0 w 17"/>
                  <a:gd name="T16" fmla="*/ 0 h 75"/>
                  <a:gd name="T17" fmla="*/ 17 w 17"/>
                  <a:gd name="T18" fmla="*/ 75 h 75"/>
                </a:gdLst>
                <a:ahLst/>
                <a:cxnLst>
                  <a:cxn ang="T10">
                    <a:pos x="T0" y="T1"/>
                  </a:cxn>
                  <a:cxn ang="T11">
                    <a:pos x="T2" y="T3"/>
                  </a:cxn>
                  <a:cxn ang="T12">
                    <a:pos x="T4" y="T5"/>
                  </a:cxn>
                  <a:cxn ang="T13">
                    <a:pos x="T6" y="T7"/>
                  </a:cxn>
                  <a:cxn ang="T14">
                    <a:pos x="T8" y="T9"/>
                  </a:cxn>
                </a:cxnLst>
                <a:rect l="T15" t="T16" r="T17" b="T18"/>
                <a:pathLst>
                  <a:path w="17" h="75">
                    <a:moveTo>
                      <a:pt x="1" y="0"/>
                    </a:moveTo>
                    <a:lnTo>
                      <a:pt x="16" y="0"/>
                    </a:lnTo>
                    <a:lnTo>
                      <a:pt x="8" y="74"/>
                    </a:lnTo>
                    <a:lnTo>
                      <a:pt x="0" y="0"/>
                    </a:lnTo>
                    <a:lnTo>
                      <a:pt x="1"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92" name="Freeform 558"/>
              <p:cNvSpPr>
                <a:spLocks/>
              </p:cNvSpPr>
              <p:nvPr/>
            </p:nvSpPr>
            <p:spPr bwMode="auto">
              <a:xfrm>
                <a:off x="503" y="401"/>
                <a:ext cx="47" cy="63"/>
              </a:xfrm>
              <a:custGeom>
                <a:avLst/>
                <a:gdLst>
                  <a:gd name="T0" fmla="*/ 33 w 47"/>
                  <a:gd name="T1" fmla="*/ 0 h 63"/>
                  <a:gd name="T2" fmla="*/ 46 w 47"/>
                  <a:gd name="T3" fmla="*/ 8 h 63"/>
                  <a:gd name="T4" fmla="*/ 0 w 47"/>
                  <a:gd name="T5" fmla="*/ 62 h 63"/>
                  <a:gd name="T6" fmla="*/ 33 w 47"/>
                  <a:gd name="T7" fmla="*/ 0 h 63"/>
                  <a:gd name="T8" fmla="*/ 0 60000 65536"/>
                  <a:gd name="T9" fmla="*/ 0 60000 65536"/>
                  <a:gd name="T10" fmla="*/ 0 60000 65536"/>
                  <a:gd name="T11" fmla="*/ 0 60000 65536"/>
                  <a:gd name="T12" fmla="*/ 0 w 47"/>
                  <a:gd name="T13" fmla="*/ 0 h 63"/>
                  <a:gd name="T14" fmla="*/ 47 w 47"/>
                  <a:gd name="T15" fmla="*/ 63 h 63"/>
                </a:gdLst>
                <a:ahLst/>
                <a:cxnLst>
                  <a:cxn ang="T8">
                    <a:pos x="T0" y="T1"/>
                  </a:cxn>
                  <a:cxn ang="T9">
                    <a:pos x="T2" y="T3"/>
                  </a:cxn>
                  <a:cxn ang="T10">
                    <a:pos x="T4" y="T5"/>
                  </a:cxn>
                  <a:cxn ang="T11">
                    <a:pos x="T6" y="T7"/>
                  </a:cxn>
                </a:cxnLst>
                <a:rect l="T12" t="T13" r="T14" b="T15"/>
                <a:pathLst>
                  <a:path w="47" h="63">
                    <a:moveTo>
                      <a:pt x="33" y="0"/>
                    </a:moveTo>
                    <a:lnTo>
                      <a:pt x="46" y="8"/>
                    </a:lnTo>
                    <a:lnTo>
                      <a:pt x="0" y="62"/>
                    </a:lnTo>
                    <a:lnTo>
                      <a:pt x="33"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93" name="Freeform 559"/>
              <p:cNvSpPr>
                <a:spLocks/>
              </p:cNvSpPr>
              <p:nvPr/>
            </p:nvSpPr>
            <p:spPr bwMode="auto">
              <a:xfrm>
                <a:off x="509" y="416"/>
                <a:ext cx="57" cy="56"/>
              </a:xfrm>
              <a:custGeom>
                <a:avLst/>
                <a:gdLst>
                  <a:gd name="T0" fmla="*/ 46 w 57"/>
                  <a:gd name="T1" fmla="*/ 0 h 56"/>
                  <a:gd name="T2" fmla="*/ 56 w 57"/>
                  <a:gd name="T3" fmla="*/ 11 h 56"/>
                  <a:gd name="T4" fmla="*/ 0 w 57"/>
                  <a:gd name="T5" fmla="*/ 55 h 56"/>
                  <a:gd name="T6" fmla="*/ 46 w 57"/>
                  <a:gd name="T7" fmla="*/ 0 h 56"/>
                  <a:gd name="T8" fmla="*/ 0 60000 65536"/>
                  <a:gd name="T9" fmla="*/ 0 60000 65536"/>
                  <a:gd name="T10" fmla="*/ 0 60000 65536"/>
                  <a:gd name="T11" fmla="*/ 0 60000 65536"/>
                  <a:gd name="T12" fmla="*/ 0 w 57"/>
                  <a:gd name="T13" fmla="*/ 0 h 56"/>
                  <a:gd name="T14" fmla="*/ 57 w 57"/>
                  <a:gd name="T15" fmla="*/ 56 h 56"/>
                </a:gdLst>
                <a:ahLst/>
                <a:cxnLst>
                  <a:cxn ang="T8">
                    <a:pos x="T0" y="T1"/>
                  </a:cxn>
                  <a:cxn ang="T9">
                    <a:pos x="T2" y="T3"/>
                  </a:cxn>
                  <a:cxn ang="T10">
                    <a:pos x="T4" y="T5"/>
                  </a:cxn>
                  <a:cxn ang="T11">
                    <a:pos x="T6" y="T7"/>
                  </a:cxn>
                </a:cxnLst>
                <a:rect l="T12" t="T13" r="T14" b="T15"/>
                <a:pathLst>
                  <a:path w="57" h="56">
                    <a:moveTo>
                      <a:pt x="46" y="0"/>
                    </a:moveTo>
                    <a:lnTo>
                      <a:pt x="56" y="11"/>
                    </a:lnTo>
                    <a:lnTo>
                      <a:pt x="0" y="55"/>
                    </a:lnTo>
                    <a:lnTo>
                      <a:pt x="46"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94" name="Freeform 560"/>
              <p:cNvSpPr>
                <a:spLocks/>
              </p:cNvSpPr>
              <p:nvPr/>
            </p:nvSpPr>
            <p:spPr bwMode="auto">
              <a:xfrm>
                <a:off x="514" y="436"/>
                <a:ext cx="64" cy="45"/>
              </a:xfrm>
              <a:custGeom>
                <a:avLst/>
                <a:gdLst>
                  <a:gd name="T0" fmla="*/ 57 w 64"/>
                  <a:gd name="T1" fmla="*/ 0 h 45"/>
                  <a:gd name="T2" fmla="*/ 63 w 64"/>
                  <a:gd name="T3" fmla="*/ 14 h 45"/>
                  <a:gd name="T4" fmla="*/ 0 w 64"/>
                  <a:gd name="T5" fmla="*/ 44 h 45"/>
                  <a:gd name="T6" fmla="*/ 57 w 64"/>
                  <a:gd name="T7" fmla="*/ 0 h 45"/>
                  <a:gd name="T8" fmla="*/ 0 60000 65536"/>
                  <a:gd name="T9" fmla="*/ 0 60000 65536"/>
                  <a:gd name="T10" fmla="*/ 0 60000 65536"/>
                  <a:gd name="T11" fmla="*/ 0 60000 65536"/>
                  <a:gd name="T12" fmla="*/ 0 w 64"/>
                  <a:gd name="T13" fmla="*/ 0 h 45"/>
                  <a:gd name="T14" fmla="*/ 64 w 64"/>
                  <a:gd name="T15" fmla="*/ 45 h 45"/>
                </a:gdLst>
                <a:ahLst/>
                <a:cxnLst>
                  <a:cxn ang="T8">
                    <a:pos x="T0" y="T1"/>
                  </a:cxn>
                  <a:cxn ang="T9">
                    <a:pos x="T2" y="T3"/>
                  </a:cxn>
                  <a:cxn ang="T10">
                    <a:pos x="T4" y="T5"/>
                  </a:cxn>
                  <a:cxn ang="T11">
                    <a:pos x="T6" y="T7"/>
                  </a:cxn>
                </a:cxnLst>
                <a:rect l="T12" t="T13" r="T14" b="T15"/>
                <a:pathLst>
                  <a:path w="64" h="45">
                    <a:moveTo>
                      <a:pt x="57" y="0"/>
                    </a:moveTo>
                    <a:lnTo>
                      <a:pt x="63" y="14"/>
                    </a:lnTo>
                    <a:lnTo>
                      <a:pt x="0" y="44"/>
                    </a:lnTo>
                    <a:lnTo>
                      <a:pt x="57"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95" name="Freeform 561"/>
              <p:cNvSpPr>
                <a:spLocks/>
              </p:cNvSpPr>
              <p:nvPr/>
            </p:nvSpPr>
            <p:spPr bwMode="auto">
              <a:xfrm>
                <a:off x="485" y="381"/>
                <a:ext cx="21" cy="76"/>
              </a:xfrm>
              <a:custGeom>
                <a:avLst/>
                <a:gdLst>
                  <a:gd name="T0" fmla="*/ 5 w 21"/>
                  <a:gd name="T1" fmla="*/ 0 h 76"/>
                  <a:gd name="T2" fmla="*/ 20 w 21"/>
                  <a:gd name="T3" fmla="*/ 3 h 76"/>
                  <a:gd name="T4" fmla="*/ 0 w 21"/>
                  <a:gd name="T5" fmla="*/ 75 h 76"/>
                  <a:gd name="T6" fmla="*/ 5 w 21"/>
                  <a:gd name="T7" fmla="*/ 0 h 76"/>
                  <a:gd name="T8" fmla="*/ 0 60000 65536"/>
                  <a:gd name="T9" fmla="*/ 0 60000 65536"/>
                  <a:gd name="T10" fmla="*/ 0 60000 65536"/>
                  <a:gd name="T11" fmla="*/ 0 60000 65536"/>
                  <a:gd name="T12" fmla="*/ 0 w 21"/>
                  <a:gd name="T13" fmla="*/ 0 h 76"/>
                  <a:gd name="T14" fmla="*/ 21 w 21"/>
                  <a:gd name="T15" fmla="*/ 76 h 76"/>
                </a:gdLst>
                <a:ahLst/>
                <a:cxnLst>
                  <a:cxn ang="T8">
                    <a:pos x="T0" y="T1"/>
                  </a:cxn>
                  <a:cxn ang="T9">
                    <a:pos x="T2" y="T3"/>
                  </a:cxn>
                  <a:cxn ang="T10">
                    <a:pos x="T4" y="T5"/>
                  </a:cxn>
                  <a:cxn ang="T11">
                    <a:pos x="T6" y="T7"/>
                  </a:cxn>
                </a:cxnLst>
                <a:rect l="T12" t="T13" r="T14" b="T15"/>
                <a:pathLst>
                  <a:path w="21" h="76">
                    <a:moveTo>
                      <a:pt x="5" y="0"/>
                    </a:moveTo>
                    <a:lnTo>
                      <a:pt x="20" y="3"/>
                    </a:lnTo>
                    <a:lnTo>
                      <a:pt x="0" y="75"/>
                    </a:lnTo>
                    <a:lnTo>
                      <a:pt x="5"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sp>
            <p:nvSpPr>
              <p:cNvPr id="1196" name="Freeform 562"/>
              <p:cNvSpPr>
                <a:spLocks/>
              </p:cNvSpPr>
              <p:nvPr/>
            </p:nvSpPr>
            <p:spPr bwMode="auto">
              <a:xfrm>
                <a:off x="494" y="389"/>
                <a:ext cx="37" cy="72"/>
              </a:xfrm>
              <a:custGeom>
                <a:avLst/>
                <a:gdLst>
                  <a:gd name="T0" fmla="*/ 20 w 37"/>
                  <a:gd name="T1" fmla="*/ 0 h 72"/>
                  <a:gd name="T2" fmla="*/ 36 w 37"/>
                  <a:gd name="T3" fmla="*/ 7 h 72"/>
                  <a:gd name="T4" fmla="*/ 0 w 37"/>
                  <a:gd name="T5" fmla="*/ 71 h 72"/>
                  <a:gd name="T6" fmla="*/ 20 w 37"/>
                  <a:gd name="T7" fmla="*/ 0 h 72"/>
                  <a:gd name="T8" fmla="*/ 0 60000 65536"/>
                  <a:gd name="T9" fmla="*/ 0 60000 65536"/>
                  <a:gd name="T10" fmla="*/ 0 60000 65536"/>
                  <a:gd name="T11" fmla="*/ 0 60000 65536"/>
                  <a:gd name="T12" fmla="*/ 0 w 37"/>
                  <a:gd name="T13" fmla="*/ 0 h 72"/>
                  <a:gd name="T14" fmla="*/ 37 w 37"/>
                  <a:gd name="T15" fmla="*/ 72 h 72"/>
                </a:gdLst>
                <a:ahLst/>
                <a:cxnLst>
                  <a:cxn ang="T8">
                    <a:pos x="T0" y="T1"/>
                  </a:cxn>
                  <a:cxn ang="T9">
                    <a:pos x="T2" y="T3"/>
                  </a:cxn>
                  <a:cxn ang="T10">
                    <a:pos x="T4" y="T5"/>
                  </a:cxn>
                  <a:cxn ang="T11">
                    <a:pos x="T6" y="T7"/>
                  </a:cxn>
                </a:cxnLst>
                <a:rect l="T12" t="T13" r="T14" b="T15"/>
                <a:pathLst>
                  <a:path w="37" h="72">
                    <a:moveTo>
                      <a:pt x="20" y="0"/>
                    </a:moveTo>
                    <a:lnTo>
                      <a:pt x="36" y="7"/>
                    </a:lnTo>
                    <a:lnTo>
                      <a:pt x="0" y="71"/>
                    </a:lnTo>
                    <a:lnTo>
                      <a:pt x="20" y="0"/>
                    </a:lnTo>
                  </a:path>
                </a:pathLst>
              </a:custGeom>
              <a:grpFill/>
              <a:ln w="9525" cap="rnd">
                <a:noFill/>
                <a:round/>
                <a:headEnd/>
                <a:tailEnd/>
              </a:ln>
            </p:spPr>
            <p:txBody>
              <a:bodyPr/>
              <a:lstStyle/>
              <a:p>
                <a:pPr fontAlgn="auto">
                  <a:spcBef>
                    <a:spcPts val="0"/>
                  </a:spcBef>
                  <a:spcAft>
                    <a:spcPts val="0"/>
                  </a:spcAft>
                  <a:defRPr/>
                </a:pPr>
                <a:endParaRPr lang="en-US" dirty="0">
                  <a:latin typeface="+mn-lt"/>
                  <a:cs typeface="+mn-cs"/>
                </a:endParaRPr>
              </a:p>
            </p:txBody>
          </p:sp>
        </p:grpSp>
      </p:grpSp>
      <p:sp>
        <p:nvSpPr>
          <p:cNvPr id="1058" name="Slide Number Placeholder 3"/>
          <p:cNvSpPr>
            <a:spLocks noGrp="1"/>
          </p:cNvSpPr>
          <p:nvPr>
            <p:ph type="sldNum" sz="quarter" idx="12"/>
          </p:nvPr>
        </p:nvSpPr>
        <p:spPr>
          <a:xfrm>
            <a:off x="8610600" y="6416675"/>
            <a:ext cx="457200" cy="365125"/>
          </a:xfrm>
        </p:spPr>
        <p:txBody>
          <a:bodyPr/>
          <a:lstStyle/>
          <a:p>
            <a:pPr>
              <a:defRPr/>
            </a:pPr>
            <a:fld id="{4F2186EA-9778-4BEF-9B9A-B851EC96AEAF}" type="slidenum">
              <a:rPr lang="en-US" smtClean="0">
                <a:solidFill>
                  <a:schemeClr val="tx1"/>
                </a:solidFill>
              </a:rPr>
              <a:pPr>
                <a:defRPr/>
              </a:pPr>
              <a:t>21</a:t>
            </a:fld>
            <a:endParaRPr lang="en-US" dirty="0">
              <a:solidFill>
                <a:schemeClr val="tx1"/>
              </a:solidFill>
            </a:endParaRPr>
          </a:p>
        </p:txBody>
      </p:sp>
      <p:sp>
        <p:nvSpPr>
          <p:cNvPr id="1082" name="Title 1"/>
          <p:cNvSpPr>
            <a:spLocks noGrp="1"/>
          </p:cNvSpPr>
          <p:nvPr>
            <p:ph type="title"/>
          </p:nvPr>
        </p:nvSpPr>
        <p:spPr>
          <a:xfrm>
            <a:off x="381000" y="228600"/>
            <a:ext cx="7772400" cy="914400"/>
          </a:xfrm>
        </p:spPr>
        <p:txBody>
          <a:bodyPr/>
          <a:lstStyle/>
          <a:p>
            <a:r>
              <a:rPr lang="fr-FR" dirty="0"/>
              <a:t>i</a:t>
            </a:r>
            <a:r>
              <a:rPr lang="fr-FR" dirty="0" smtClean="0"/>
              <a:t>nternational </a:t>
            </a:r>
            <a:r>
              <a:rPr lang="fr-FR" dirty="0" err="1" smtClean="0"/>
              <a:t>chain</a:t>
            </a:r>
            <a:r>
              <a:rPr lang="fr-FR" dirty="0" smtClean="0"/>
              <a:t> expansion</a:t>
            </a:r>
            <a:endParaRPr lang="fr-FR" dirty="0"/>
          </a:p>
        </p:txBody>
      </p:sp>
    </p:spTree>
    <p:extLst>
      <p:ext uri="{BB962C8B-B14F-4D97-AF65-F5344CB8AC3E}">
        <p14:creationId xmlns:p14="http://schemas.microsoft.com/office/powerpoint/2010/main" val="17778915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025C62D-7C60-4FC2-9BB1-4A2BAAC784DC}" type="slidenum">
              <a:rPr lang="en-US" smtClean="0"/>
              <a:pPr>
                <a:defRPr/>
              </a:pPr>
              <a:t>22</a:t>
            </a:fld>
            <a:endParaRPr lang="en-US" dirty="0"/>
          </a:p>
        </p:txBody>
      </p:sp>
      <p:sp>
        <p:nvSpPr>
          <p:cNvPr id="3" name="Title 2"/>
          <p:cNvSpPr>
            <a:spLocks noGrp="1"/>
          </p:cNvSpPr>
          <p:nvPr>
            <p:ph type="ctrTitle"/>
          </p:nvPr>
        </p:nvSpPr>
        <p:spPr/>
        <p:txBody>
          <a:bodyPr/>
          <a:lstStyle/>
          <a:p>
            <a:r>
              <a:rPr lang="en-US" dirty="0" smtClean="0"/>
              <a:t>2010-2020</a:t>
            </a:r>
            <a:endParaRPr lang="en-GB" dirty="0"/>
          </a:p>
        </p:txBody>
      </p:sp>
      <p:sp>
        <p:nvSpPr>
          <p:cNvPr id="4" name="Subtitle 3"/>
          <p:cNvSpPr>
            <a:spLocks noGrp="1"/>
          </p:cNvSpPr>
          <p:nvPr>
            <p:ph type="subTitle" idx="1"/>
          </p:nvPr>
        </p:nvSpPr>
        <p:spPr/>
        <p:txBody>
          <a:bodyPr/>
          <a:lstStyle/>
          <a:p>
            <a:r>
              <a:rPr lang="en-US" dirty="0"/>
              <a:t>c</a:t>
            </a:r>
            <a:r>
              <a:rPr lang="en-US" dirty="0" smtClean="0"/>
              <a:t>hange is here</a:t>
            </a:r>
            <a:endParaRPr lang="en-GB" dirty="0"/>
          </a:p>
        </p:txBody>
      </p:sp>
    </p:spTree>
    <p:extLst>
      <p:ext uri="{BB962C8B-B14F-4D97-AF65-F5344CB8AC3E}">
        <p14:creationId xmlns:p14="http://schemas.microsoft.com/office/powerpoint/2010/main" val="66384593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ctr"/>
            <a:r>
              <a:rPr lang="en-US" dirty="0"/>
              <a:t>a</a:t>
            </a:r>
            <a:r>
              <a:rPr lang="en-US" dirty="0" smtClean="0"/>
              <a:t>genda</a:t>
            </a:r>
            <a:endParaRPr lang="en-US" dirty="0"/>
          </a:p>
        </p:txBody>
      </p:sp>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23</a:t>
            </a:fld>
            <a:endParaRPr lang="en-US" dirty="0"/>
          </a:p>
        </p:txBody>
      </p:sp>
      <p:sp>
        <p:nvSpPr>
          <p:cNvPr id="70" name="Content Placeholder 2"/>
          <p:cNvSpPr>
            <a:spLocks noGrp="1"/>
          </p:cNvSpPr>
          <p:nvPr>
            <p:ph idx="1"/>
          </p:nvPr>
        </p:nvSpPr>
        <p:spPr>
          <a:xfrm>
            <a:off x="381000" y="1500096"/>
            <a:ext cx="8382000" cy="3757704"/>
          </a:xfrm>
        </p:spPr>
        <p:txBody>
          <a:bodyPr>
            <a:normAutofit/>
          </a:bodyPr>
          <a:lstStyle/>
          <a:p>
            <a:pPr marL="68580" indent="0">
              <a:buNone/>
            </a:pPr>
            <a:endParaRPr lang="en-US" dirty="0" smtClean="0"/>
          </a:p>
          <a:p>
            <a:pPr marL="725488" indent="-369888"/>
            <a:r>
              <a:rPr lang="en-US" dirty="0" smtClean="0">
                <a:solidFill>
                  <a:schemeClr val="bg1">
                    <a:lumMod val="85000"/>
                    <a:lumOff val="15000"/>
                  </a:schemeClr>
                </a:solidFill>
              </a:rPr>
              <a:t>2000 – 2010 – Review </a:t>
            </a:r>
          </a:p>
          <a:p>
            <a:pPr marL="725488" indent="-369888"/>
            <a:r>
              <a:rPr lang="en-US" dirty="0" smtClean="0"/>
              <a:t>2010 </a:t>
            </a:r>
            <a:r>
              <a:rPr lang="en-US" dirty="0"/>
              <a:t>– </a:t>
            </a:r>
            <a:r>
              <a:rPr lang="en-US" dirty="0" smtClean="0"/>
              <a:t>2020 – Opportunities</a:t>
            </a:r>
          </a:p>
          <a:p>
            <a:pPr marL="1054672" lvl="1" indent="-369888"/>
            <a:r>
              <a:rPr lang="en-US" dirty="0"/>
              <a:t>d</a:t>
            </a:r>
            <a:r>
              <a:rPr lang="en-US" dirty="0" smtClean="0"/>
              <a:t>istribution</a:t>
            </a:r>
          </a:p>
          <a:p>
            <a:pPr marL="1054672" lvl="1" indent="-369888"/>
            <a:r>
              <a:rPr lang="en-US" smtClean="0"/>
              <a:t>in-room infotainment</a:t>
            </a:r>
            <a:endParaRPr lang="en-US" dirty="0" smtClean="0"/>
          </a:p>
          <a:p>
            <a:pPr marL="1054672" lvl="1" indent="-369888"/>
            <a:r>
              <a:rPr lang="en-US" dirty="0"/>
              <a:t>c</a:t>
            </a:r>
            <a:r>
              <a:rPr lang="en-US" dirty="0" smtClean="0"/>
              <a:t>loud</a:t>
            </a:r>
          </a:p>
          <a:p>
            <a:endParaRPr lang="en-GB" dirty="0"/>
          </a:p>
        </p:txBody>
      </p:sp>
    </p:spTree>
    <p:extLst>
      <p:ext uri="{BB962C8B-B14F-4D97-AF65-F5344CB8AC3E}">
        <p14:creationId xmlns:p14="http://schemas.microsoft.com/office/powerpoint/2010/main" val="105361342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018A67-75DB-40B9-B749-80E47652F743}" type="slidenum">
              <a:rPr lang="en-US" smtClean="0">
                <a:latin typeface="Segoe UI" pitchFamily="34" charset="0"/>
                <a:ea typeface="Segoe UI" pitchFamily="34" charset="0"/>
                <a:cs typeface="Segoe UI" pitchFamily="34" charset="0"/>
              </a:rPr>
              <a:pPr>
                <a:defRPr/>
              </a:pPr>
              <a:t>24</a:t>
            </a:fld>
            <a:endParaRPr lang="en-US" dirty="0">
              <a:latin typeface="Segoe UI" pitchFamily="34" charset="0"/>
              <a:ea typeface="Segoe UI" pitchFamily="34" charset="0"/>
              <a:cs typeface="Segoe UI" pitchFamily="34" charset="0"/>
            </a:endParaRPr>
          </a:p>
        </p:txBody>
      </p:sp>
      <p:sp>
        <p:nvSpPr>
          <p:cNvPr id="6" name="Title 1"/>
          <p:cNvSpPr txBox="1">
            <a:spLocks/>
          </p:cNvSpPr>
          <p:nvPr/>
        </p:nvSpPr>
        <p:spPr>
          <a:xfrm>
            <a:off x="152400" y="3733800"/>
            <a:ext cx="5867400" cy="1447800"/>
          </a:xfrm>
          <a:prstGeom prst="rect">
            <a:avLst/>
          </a:prstGeom>
        </p:spPr>
        <p:txBody>
          <a:bodyPr/>
          <a:lstStyle>
            <a:lvl1pPr algn="l" rtl="0" eaLnBrk="1" latinLnBrk="0" hangingPunct="1">
              <a:spcBef>
                <a:spcPct val="0"/>
              </a:spcBef>
              <a:buNone/>
              <a:defRPr kumimoji="0" sz="3600" b="0" kern="1200" spc="-100" baseline="0">
                <a:solidFill>
                  <a:srgbClr val="E91173"/>
                </a:solidFill>
                <a:latin typeface="Segoe UI" pitchFamily="34" charset="0"/>
                <a:ea typeface="Segoe UI" pitchFamily="34" charset="0"/>
                <a:cs typeface="Segoe UI" pitchFamily="34" charset="0"/>
              </a:defRPr>
            </a:lvl1pPr>
          </a:lstStyle>
          <a:p>
            <a:pPr fontAlgn="ctr">
              <a:buClr>
                <a:srgbClr val="E91173"/>
              </a:buClr>
              <a:buSzPct val="110000"/>
            </a:pPr>
            <a:r>
              <a:rPr lang="en-GB" dirty="0">
                <a:latin typeface="Segoe UI"/>
                <a:cs typeface="Segoe UI"/>
              </a:rPr>
              <a:t>d</a:t>
            </a:r>
            <a:r>
              <a:rPr lang="en-GB" dirty="0" smtClean="0">
                <a:latin typeface="Segoe UI"/>
                <a:cs typeface="Segoe UI"/>
              </a:rPr>
              <a:t>istribution</a:t>
            </a:r>
            <a:endParaRPr lang="en-GB" dirty="0">
              <a:latin typeface="Segoe UI"/>
              <a:cs typeface="Segoe UI"/>
            </a:endParaRPr>
          </a:p>
        </p:txBody>
      </p:sp>
    </p:spTree>
    <p:extLst>
      <p:ext uri="{BB962C8B-B14F-4D97-AF65-F5344CB8AC3E}">
        <p14:creationId xmlns:p14="http://schemas.microsoft.com/office/powerpoint/2010/main" val="360794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018A67-75DB-40B9-B749-80E47652F743}" type="slidenum">
              <a:rPr lang="en-US" smtClean="0"/>
              <a:pPr>
                <a:defRPr/>
              </a:pPr>
              <a:t>25</a:t>
            </a:fld>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14400"/>
            <a:ext cx="441007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5410200" y="617621"/>
            <a:ext cx="3048000" cy="1524000"/>
          </a:xfrm>
          <a:prstGeom prst="cloudCallout">
            <a:avLst>
              <a:gd name="adj1" fmla="val -81886"/>
              <a:gd name="adj2" fmla="val 33026"/>
            </a:avLst>
          </a:prstGeom>
          <a:solidFill>
            <a:schemeClr val="tx1"/>
          </a:soli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4" name="TextBox 3"/>
          <p:cNvSpPr txBox="1"/>
          <p:nvPr/>
        </p:nvSpPr>
        <p:spPr>
          <a:xfrm>
            <a:off x="5963422" y="1194955"/>
            <a:ext cx="1941557" cy="369332"/>
          </a:xfrm>
          <a:prstGeom prst="rect">
            <a:avLst/>
          </a:prstGeom>
          <a:noFill/>
        </p:spPr>
        <p:txBody>
          <a:bodyPr wrap="none" rtlCol="0">
            <a:spAutoFit/>
          </a:bodyPr>
          <a:lstStyle/>
          <a:p>
            <a:r>
              <a:rPr lang="en-GB" sz="1800" b="1" dirty="0" smtClean="0">
                <a:solidFill>
                  <a:schemeClr val="bg1"/>
                </a:solidFill>
                <a:latin typeface="Segoe UI" pitchFamily="34" charset="0"/>
                <a:ea typeface="Segoe UI" pitchFamily="34" charset="0"/>
                <a:cs typeface="Segoe UI" pitchFamily="34" charset="0"/>
              </a:rPr>
              <a:t>How can I help?</a:t>
            </a:r>
            <a:endParaRPr lang="en-GB" sz="1800" b="1"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30815276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4ACCE4B-1677-49E3-AF83-6E35CFFAB042}" type="slidenum">
              <a:rPr lang="en-US" smtClean="0"/>
              <a:pPr>
                <a:defRPr/>
              </a:pPr>
              <a:t>26</a:t>
            </a:fld>
            <a:endParaRPr lang="en-US" dirty="0"/>
          </a:p>
        </p:txBody>
      </p:sp>
      <p:sp>
        <p:nvSpPr>
          <p:cNvPr id="4" name="Title 1"/>
          <p:cNvSpPr txBox="1">
            <a:spLocks/>
          </p:cNvSpPr>
          <p:nvPr/>
        </p:nvSpPr>
        <p:spPr>
          <a:xfrm>
            <a:off x="533400" y="381000"/>
            <a:ext cx="7772400" cy="914400"/>
          </a:xfrm>
          <a:prstGeom prst="rect">
            <a:avLst/>
          </a:prstGeom>
        </p:spPr>
        <p:txBody>
          <a:bodyPr/>
          <a:lstStyle>
            <a:lvl1pPr algn="l" rtl="0" eaLnBrk="1" latinLnBrk="0" hangingPunct="1">
              <a:spcBef>
                <a:spcPct val="0"/>
              </a:spcBef>
              <a:buNone/>
              <a:defRPr kumimoji="0" sz="3600" b="0" kern="1200" spc="-100" baseline="0">
                <a:solidFill>
                  <a:srgbClr val="E91173"/>
                </a:solidFill>
                <a:latin typeface="Segoe UI" pitchFamily="34" charset="0"/>
                <a:ea typeface="Segoe UI" pitchFamily="34" charset="0"/>
                <a:cs typeface="Segoe UI" pitchFamily="34" charset="0"/>
              </a:defRPr>
            </a:lvl1pPr>
          </a:lstStyle>
          <a:p>
            <a:pPr fontAlgn="ctr"/>
            <a:r>
              <a:rPr lang="en-US" dirty="0" smtClean="0"/>
              <a:t>1990</a:t>
            </a:r>
            <a:endParaRPr lang="en-US" dirty="0"/>
          </a:p>
        </p:txBody>
      </p:sp>
      <p:sp>
        <p:nvSpPr>
          <p:cNvPr id="6" name="Rectangle 5"/>
          <p:cNvSpPr/>
          <p:nvPr/>
        </p:nvSpPr>
        <p:spPr>
          <a:xfrm>
            <a:off x="457200" y="2933700"/>
            <a:ext cx="990600" cy="990600"/>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50000" t="50000" r="50000" b="50000"/>
            </a:path>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7" name="TextBox 6"/>
          <p:cNvSpPr txBox="1"/>
          <p:nvPr/>
        </p:nvSpPr>
        <p:spPr>
          <a:xfrm>
            <a:off x="491381" y="3275112"/>
            <a:ext cx="922240" cy="307777"/>
          </a:xfrm>
          <a:prstGeom prst="rect">
            <a:avLst/>
          </a:prstGeom>
          <a:noFill/>
        </p:spPr>
        <p:txBody>
          <a:bodyPr wrap="none" rtlCol="0">
            <a:spAutoFit/>
          </a:bodyPr>
          <a:lstStyle/>
          <a:p>
            <a:pPr algn="ctr"/>
            <a:r>
              <a:rPr lang="en-GB" dirty="0">
                <a:latin typeface="Segoe UI" pitchFamily="34" charset="0"/>
                <a:ea typeface="Segoe UI" pitchFamily="34" charset="0"/>
                <a:cs typeface="Segoe UI" pitchFamily="34" charset="0"/>
              </a:rPr>
              <a:t>c</a:t>
            </a:r>
            <a:r>
              <a:rPr lang="en-GB" dirty="0" smtClean="0">
                <a:latin typeface="Segoe UI" pitchFamily="34" charset="0"/>
                <a:ea typeface="Segoe UI" pitchFamily="34" charset="0"/>
                <a:cs typeface="Segoe UI" pitchFamily="34" charset="0"/>
              </a:rPr>
              <a:t>ustomer</a:t>
            </a:r>
            <a:endParaRPr lang="en-GB" dirty="0">
              <a:latin typeface="Segoe UI" pitchFamily="34" charset="0"/>
              <a:ea typeface="Segoe UI" pitchFamily="34" charset="0"/>
              <a:cs typeface="Segoe UI" pitchFamily="34" charset="0"/>
            </a:endParaRPr>
          </a:p>
        </p:txBody>
      </p:sp>
      <p:sp>
        <p:nvSpPr>
          <p:cNvPr id="8" name="Rectangle 7"/>
          <p:cNvSpPr/>
          <p:nvPr/>
        </p:nvSpPr>
        <p:spPr>
          <a:xfrm>
            <a:off x="1844842" y="2933700"/>
            <a:ext cx="990600" cy="990600"/>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50000" t="50000" r="50000" b="50000"/>
            </a:path>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9" name="TextBox 8"/>
          <p:cNvSpPr txBox="1"/>
          <p:nvPr/>
        </p:nvSpPr>
        <p:spPr>
          <a:xfrm>
            <a:off x="2020984" y="3167390"/>
            <a:ext cx="638316" cy="523220"/>
          </a:xfrm>
          <a:prstGeom prst="rect">
            <a:avLst/>
          </a:prstGeom>
          <a:noFill/>
        </p:spPr>
        <p:txBody>
          <a:bodyPr wrap="none" rtlCol="0">
            <a:spAutoFit/>
          </a:bodyPr>
          <a:lstStyle/>
          <a:p>
            <a:pPr algn="ctr"/>
            <a:r>
              <a:rPr lang="en-GB" dirty="0" smtClean="0">
                <a:latin typeface="Segoe UI" pitchFamily="34" charset="0"/>
                <a:ea typeface="Segoe UI" pitchFamily="34" charset="0"/>
                <a:cs typeface="Segoe UI" pitchFamily="34" charset="0"/>
              </a:rPr>
              <a:t>travel</a:t>
            </a:r>
          </a:p>
          <a:p>
            <a:pPr algn="ctr"/>
            <a:r>
              <a:rPr lang="en-GB" dirty="0">
                <a:latin typeface="Segoe UI" pitchFamily="34" charset="0"/>
                <a:ea typeface="Segoe UI" pitchFamily="34" charset="0"/>
                <a:cs typeface="Segoe UI" pitchFamily="34" charset="0"/>
              </a:rPr>
              <a:t>a</a:t>
            </a:r>
            <a:r>
              <a:rPr lang="en-GB" dirty="0" smtClean="0">
                <a:latin typeface="Segoe UI" pitchFamily="34" charset="0"/>
                <a:ea typeface="Segoe UI" pitchFamily="34" charset="0"/>
                <a:cs typeface="Segoe UI" pitchFamily="34" charset="0"/>
              </a:rPr>
              <a:t>gent</a:t>
            </a:r>
            <a:endParaRPr lang="en-GB" dirty="0">
              <a:latin typeface="Segoe UI" pitchFamily="34" charset="0"/>
              <a:ea typeface="Segoe UI" pitchFamily="34" charset="0"/>
              <a:cs typeface="Segoe UI" pitchFamily="34" charset="0"/>
            </a:endParaRPr>
          </a:p>
        </p:txBody>
      </p:sp>
      <p:sp>
        <p:nvSpPr>
          <p:cNvPr id="10" name="Rectangle 9"/>
          <p:cNvSpPr/>
          <p:nvPr/>
        </p:nvSpPr>
        <p:spPr>
          <a:xfrm>
            <a:off x="3216442" y="2933700"/>
            <a:ext cx="990600" cy="990600"/>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50000" t="50000" r="50000" b="50000"/>
            </a:path>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11" name="TextBox 10"/>
          <p:cNvSpPr txBox="1"/>
          <p:nvPr/>
        </p:nvSpPr>
        <p:spPr>
          <a:xfrm>
            <a:off x="3446284" y="3275112"/>
            <a:ext cx="530915" cy="307777"/>
          </a:xfrm>
          <a:prstGeom prst="rect">
            <a:avLst/>
          </a:prstGeom>
          <a:noFill/>
        </p:spPr>
        <p:txBody>
          <a:bodyPr wrap="none" rtlCol="0">
            <a:spAutoFit/>
          </a:bodyPr>
          <a:lstStyle/>
          <a:p>
            <a:pPr algn="ctr"/>
            <a:r>
              <a:rPr lang="en-GB" dirty="0" smtClean="0">
                <a:latin typeface="Segoe UI" pitchFamily="34" charset="0"/>
                <a:ea typeface="Segoe UI" pitchFamily="34" charset="0"/>
                <a:cs typeface="Segoe UI" pitchFamily="34" charset="0"/>
              </a:rPr>
              <a:t>GDS</a:t>
            </a:r>
            <a:endParaRPr lang="en-GB" dirty="0">
              <a:latin typeface="Segoe UI" pitchFamily="34" charset="0"/>
              <a:ea typeface="Segoe UI" pitchFamily="34" charset="0"/>
              <a:cs typeface="Segoe UI" pitchFamily="34" charset="0"/>
            </a:endParaRPr>
          </a:p>
        </p:txBody>
      </p:sp>
      <p:sp>
        <p:nvSpPr>
          <p:cNvPr id="12" name="Left-Right Arrow 11"/>
          <p:cNvSpPr/>
          <p:nvPr/>
        </p:nvSpPr>
        <p:spPr>
          <a:xfrm>
            <a:off x="1495926" y="3371850"/>
            <a:ext cx="304800" cy="114300"/>
          </a:xfrm>
          <a:prstGeom prst="leftRightArrow">
            <a:avLst/>
          </a:prstGeom>
          <a:solidFill>
            <a:schemeClr val="bg1"/>
          </a:soli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Segoe UI" pitchFamily="34" charset="0"/>
              <a:ea typeface="Segoe UI" pitchFamily="34" charset="0"/>
              <a:cs typeface="Segoe UI" pitchFamily="34" charset="0"/>
            </a:endParaRPr>
          </a:p>
        </p:txBody>
      </p:sp>
      <p:sp>
        <p:nvSpPr>
          <p:cNvPr id="13" name="Left-Right Arrow 12"/>
          <p:cNvSpPr/>
          <p:nvPr/>
        </p:nvSpPr>
        <p:spPr>
          <a:xfrm>
            <a:off x="2875547" y="3371850"/>
            <a:ext cx="304800" cy="114300"/>
          </a:xfrm>
          <a:prstGeom prst="leftRightArrow">
            <a:avLst/>
          </a:prstGeom>
          <a:solidFill>
            <a:schemeClr val="bg1"/>
          </a:soli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Segoe UI" pitchFamily="34" charset="0"/>
              <a:ea typeface="Segoe UI" pitchFamily="34" charset="0"/>
              <a:cs typeface="Segoe UI" pitchFamily="34" charset="0"/>
            </a:endParaRPr>
          </a:p>
        </p:txBody>
      </p:sp>
      <p:sp>
        <p:nvSpPr>
          <p:cNvPr id="14" name="Rectangle 13"/>
          <p:cNvSpPr/>
          <p:nvPr/>
        </p:nvSpPr>
        <p:spPr>
          <a:xfrm>
            <a:off x="5867400" y="506457"/>
            <a:ext cx="762000" cy="755058"/>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t="100000" r="100000"/>
            </a:path>
            <a:tileRect l="-100000" b="-100000"/>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16" name="TextBox 15"/>
          <p:cNvSpPr txBox="1"/>
          <p:nvPr/>
        </p:nvSpPr>
        <p:spPr>
          <a:xfrm>
            <a:off x="5998973" y="730098"/>
            <a:ext cx="498855" cy="307777"/>
          </a:xfrm>
          <a:prstGeom prst="rect">
            <a:avLst/>
          </a:prstGeom>
          <a:noFill/>
        </p:spPr>
        <p:txBody>
          <a:bodyPr wrap="none" rtlCol="0">
            <a:spAutoFit/>
          </a:bodyPr>
          <a:lstStyle/>
          <a:p>
            <a:pPr algn="ctr"/>
            <a:r>
              <a:rPr lang="en-GB" dirty="0" smtClean="0">
                <a:latin typeface="Segoe UI" pitchFamily="34" charset="0"/>
                <a:ea typeface="Segoe UI" pitchFamily="34" charset="0"/>
                <a:cs typeface="Segoe UI" pitchFamily="34" charset="0"/>
              </a:rPr>
              <a:t>CRS</a:t>
            </a:r>
            <a:endParaRPr lang="en-GB" dirty="0">
              <a:latin typeface="Segoe UI" pitchFamily="34" charset="0"/>
              <a:ea typeface="Segoe UI" pitchFamily="34" charset="0"/>
              <a:cs typeface="Segoe UI" pitchFamily="34" charset="0"/>
            </a:endParaRPr>
          </a:p>
        </p:txBody>
      </p:sp>
      <p:sp>
        <p:nvSpPr>
          <p:cNvPr id="17" name="Rectangle 16"/>
          <p:cNvSpPr/>
          <p:nvPr/>
        </p:nvSpPr>
        <p:spPr>
          <a:xfrm>
            <a:off x="5867400" y="2187073"/>
            <a:ext cx="762000" cy="755058"/>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t="100000" r="100000"/>
            </a:path>
            <a:tileRect l="-100000" b="-100000"/>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18" name="TextBox 17"/>
          <p:cNvSpPr txBox="1"/>
          <p:nvPr/>
        </p:nvSpPr>
        <p:spPr>
          <a:xfrm>
            <a:off x="5998973" y="2410714"/>
            <a:ext cx="498855" cy="307777"/>
          </a:xfrm>
          <a:prstGeom prst="rect">
            <a:avLst/>
          </a:prstGeom>
          <a:noFill/>
        </p:spPr>
        <p:txBody>
          <a:bodyPr wrap="none" rtlCol="0">
            <a:spAutoFit/>
          </a:bodyPr>
          <a:lstStyle/>
          <a:p>
            <a:pPr algn="ctr"/>
            <a:r>
              <a:rPr lang="en-GB" dirty="0" smtClean="0">
                <a:latin typeface="Segoe UI" pitchFamily="34" charset="0"/>
                <a:ea typeface="Segoe UI" pitchFamily="34" charset="0"/>
                <a:cs typeface="Segoe UI" pitchFamily="34" charset="0"/>
              </a:rPr>
              <a:t>CRS</a:t>
            </a:r>
            <a:endParaRPr lang="en-GB" dirty="0">
              <a:latin typeface="Segoe UI" pitchFamily="34" charset="0"/>
              <a:ea typeface="Segoe UI" pitchFamily="34" charset="0"/>
              <a:cs typeface="Segoe UI" pitchFamily="34" charset="0"/>
            </a:endParaRPr>
          </a:p>
        </p:txBody>
      </p:sp>
      <p:sp>
        <p:nvSpPr>
          <p:cNvPr id="19" name="Rectangle 18"/>
          <p:cNvSpPr/>
          <p:nvPr/>
        </p:nvSpPr>
        <p:spPr>
          <a:xfrm>
            <a:off x="5867400" y="3888183"/>
            <a:ext cx="762000" cy="755058"/>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t="100000" r="100000"/>
            </a:path>
            <a:tileRect l="-100000" b="-100000"/>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20" name="TextBox 19"/>
          <p:cNvSpPr txBox="1"/>
          <p:nvPr/>
        </p:nvSpPr>
        <p:spPr>
          <a:xfrm>
            <a:off x="5998973" y="4111824"/>
            <a:ext cx="498855" cy="307777"/>
          </a:xfrm>
          <a:prstGeom prst="rect">
            <a:avLst/>
          </a:prstGeom>
          <a:noFill/>
        </p:spPr>
        <p:txBody>
          <a:bodyPr wrap="none" rtlCol="0">
            <a:spAutoFit/>
          </a:bodyPr>
          <a:lstStyle/>
          <a:p>
            <a:pPr algn="ctr"/>
            <a:r>
              <a:rPr lang="en-GB" dirty="0" smtClean="0">
                <a:latin typeface="Segoe UI" pitchFamily="34" charset="0"/>
                <a:ea typeface="Segoe UI" pitchFamily="34" charset="0"/>
                <a:cs typeface="Segoe UI" pitchFamily="34" charset="0"/>
              </a:rPr>
              <a:t>CRS</a:t>
            </a:r>
            <a:endParaRPr lang="en-GB" dirty="0">
              <a:latin typeface="Segoe UI" pitchFamily="34" charset="0"/>
              <a:ea typeface="Segoe UI" pitchFamily="34" charset="0"/>
              <a:cs typeface="Segoe UI" pitchFamily="34" charset="0"/>
            </a:endParaRPr>
          </a:p>
        </p:txBody>
      </p:sp>
      <p:sp>
        <p:nvSpPr>
          <p:cNvPr id="21" name="Rectangle 20"/>
          <p:cNvSpPr/>
          <p:nvPr/>
        </p:nvSpPr>
        <p:spPr>
          <a:xfrm>
            <a:off x="5867400" y="5562600"/>
            <a:ext cx="762000" cy="755058"/>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t="100000" r="100000"/>
            </a:path>
            <a:tileRect l="-100000" b="-100000"/>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22" name="TextBox 21"/>
          <p:cNvSpPr txBox="1"/>
          <p:nvPr/>
        </p:nvSpPr>
        <p:spPr>
          <a:xfrm>
            <a:off x="5998973" y="5786241"/>
            <a:ext cx="498855" cy="307777"/>
          </a:xfrm>
          <a:prstGeom prst="rect">
            <a:avLst/>
          </a:prstGeom>
          <a:noFill/>
          <a:ln>
            <a:solidFill>
              <a:srgbClr val="E91173"/>
            </a:solidFill>
          </a:ln>
        </p:spPr>
        <p:txBody>
          <a:bodyPr wrap="none" rtlCol="0">
            <a:spAutoFit/>
          </a:bodyPr>
          <a:lstStyle/>
          <a:p>
            <a:pPr algn="ctr"/>
            <a:r>
              <a:rPr lang="en-GB" dirty="0" smtClean="0">
                <a:latin typeface="Segoe UI" pitchFamily="34" charset="0"/>
                <a:ea typeface="Segoe UI" pitchFamily="34" charset="0"/>
                <a:cs typeface="Segoe UI" pitchFamily="34" charset="0"/>
              </a:rPr>
              <a:t>CRS</a:t>
            </a:r>
            <a:endParaRPr lang="en-GB" dirty="0">
              <a:latin typeface="Segoe UI" pitchFamily="34" charset="0"/>
              <a:ea typeface="Segoe UI" pitchFamily="34" charset="0"/>
              <a:cs typeface="Segoe UI" pitchFamily="34" charset="0"/>
            </a:endParaRPr>
          </a:p>
        </p:txBody>
      </p:sp>
      <p:sp>
        <p:nvSpPr>
          <p:cNvPr id="23" name="Isosceles Triangle 22"/>
          <p:cNvSpPr/>
          <p:nvPr/>
        </p:nvSpPr>
        <p:spPr>
          <a:xfrm rot="2568041">
            <a:off x="4228213" y="1984067"/>
            <a:ext cx="288758" cy="533400"/>
          </a:xfrm>
          <a:prstGeom prst="triangl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24" name="Isosceles Triangle 23"/>
          <p:cNvSpPr/>
          <p:nvPr/>
        </p:nvSpPr>
        <p:spPr>
          <a:xfrm rot="13965081">
            <a:off x="5023480" y="1181101"/>
            <a:ext cx="288758" cy="533400"/>
          </a:xfrm>
          <a:prstGeom prst="triangl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25" name="Isosceles Triangle 24"/>
          <p:cNvSpPr/>
          <p:nvPr/>
        </p:nvSpPr>
        <p:spPr>
          <a:xfrm rot="19319186">
            <a:off x="4878122" y="5226950"/>
            <a:ext cx="288758" cy="533400"/>
          </a:xfrm>
          <a:prstGeom prst="triangle">
            <a:avLst>
              <a:gd name="adj" fmla="val 47115"/>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26" name="Isosceles Triangle 25"/>
          <p:cNvSpPr/>
          <p:nvPr/>
        </p:nvSpPr>
        <p:spPr>
          <a:xfrm rot="8281513">
            <a:off x="4229650" y="4457699"/>
            <a:ext cx="288758" cy="533400"/>
          </a:xfrm>
          <a:prstGeom prst="triangl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27" name="Isosceles Triangle 26"/>
          <p:cNvSpPr/>
          <p:nvPr/>
        </p:nvSpPr>
        <p:spPr>
          <a:xfrm rot="3526999">
            <a:off x="4600123" y="2765288"/>
            <a:ext cx="288758" cy="533400"/>
          </a:xfrm>
          <a:prstGeom prst="triangl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28" name="Isosceles Triangle 27"/>
          <p:cNvSpPr/>
          <p:nvPr/>
        </p:nvSpPr>
        <p:spPr>
          <a:xfrm rot="14612264">
            <a:off x="5323166" y="2379317"/>
            <a:ext cx="288758" cy="533400"/>
          </a:xfrm>
          <a:prstGeom prst="triangl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31" name="Isosceles Triangle 30"/>
          <p:cNvSpPr/>
          <p:nvPr/>
        </p:nvSpPr>
        <p:spPr>
          <a:xfrm rot="7094373">
            <a:off x="4574851" y="3611716"/>
            <a:ext cx="288758" cy="533400"/>
          </a:xfrm>
          <a:prstGeom prst="triangl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32" name="Isosceles Triangle 31"/>
          <p:cNvSpPr/>
          <p:nvPr/>
        </p:nvSpPr>
        <p:spPr>
          <a:xfrm rot="17839487">
            <a:off x="5303787" y="3953892"/>
            <a:ext cx="288758" cy="533400"/>
          </a:xfrm>
          <a:prstGeom prst="triangl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cxnSp>
        <p:nvCxnSpPr>
          <p:cNvPr id="34" name="Straight Connector 33"/>
          <p:cNvCxnSpPr>
            <a:endCxn id="47" idx="1"/>
          </p:cNvCxnSpPr>
          <p:nvPr/>
        </p:nvCxnSpPr>
        <p:spPr>
          <a:xfrm flipV="1">
            <a:off x="6632673" y="306289"/>
            <a:ext cx="533400" cy="60464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52" idx="1"/>
          </p:cNvCxnSpPr>
          <p:nvPr/>
        </p:nvCxnSpPr>
        <p:spPr>
          <a:xfrm flipV="1">
            <a:off x="6632673" y="763489"/>
            <a:ext cx="533400" cy="14744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55" idx="1"/>
          </p:cNvCxnSpPr>
          <p:nvPr/>
        </p:nvCxnSpPr>
        <p:spPr>
          <a:xfrm>
            <a:off x="6632673" y="910929"/>
            <a:ext cx="533400" cy="30678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61" idx="1"/>
          </p:cNvCxnSpPr>
          <p:nvPr/>
        </p:nvCxnSpPr>
        <p:spPr>
          <a:xfrm>
            <a:off x="6632673" y="921342"/>
            <a:ext cx="533400" cy="68034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7166073" y="152400"/>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47" name="Rectangle 46"/>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48" name="TextBox 47"/>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51" name="Group 50"/>
          <p:cNvGrpSpPr/>
          <p:nvPr/>
        </p:nvGrpSpPr>
        <p:grpSpPr>
          <a:xfrm>
            <a:off x="7166073" y="609600"/>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52" name="Rectangle 51"/>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53" name="TextBox 52"/>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54" name="Group 53"/>
          <p:cNvGrpSpPr/>
          <p:nvPr/>
        </p:nvGrpSpPr>
        <p:grpSpPr>
          <a:xfrm>
            <a:off x="7166073" y="1063823"/>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55" name="Rectangle 54"/>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56" name="TextBox 55"/>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60" name="Group 59"/>
          <p:cNvGrpSpPr/>
          <p:nvPr/>
        </p:nvGrpSpPr>
        <p:grpSpPr>
          <a:xfrm>
            <a:off x="7166073" y="1447800"/>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61" name="Rectangle 60"/>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62" name="TextBox 61"/>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cxnSp>
        <p:nvCxnSpPr>
          <p:cNvPr id="70" name="Straight Connector 69"/>
          <p:cNvCxnSpPr>
            <a:endCxn id="75" idx="1"/>
          </p:cNvCxnSpPr>
          <p:nvPr/>
        </p:nvCxnSpPr>
        <p:spPr>
          <a:xfrm flipV="1">
            <a:off x="6632673" y="1982689"/>
            <a:ext cx="533400" cy="60464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78" idx="1"/>
          </p:cNvCxnSpPr>
          <p:nvPr/>
        </p:nvCxnSpPr>
        <p:spPr>
          <a:xfrm flipV="1">
            <a:off x="6632673" y="2439889"/>
            <a:ext cx="533400" cy="14744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endCxn id="81" idx="1"/>
          </p:cNvCxnSpPr>
          <p:nvPr/>
        </p:nvCxnSpPr>
        <p:spPr>
          <a:xfrm>
            <a:off x="6632673" y="2587329"/>
            <a:ext cx="533400" cy="30678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84" idx="1"/>
          </p:cNvCxnSpPr>
          <p:nvPr/>
        </p:nvCxnSpPr>
        <p:spPr>
          <a:xfrm>
            <a:off x="6632673" y="2597742"/>
            <a:ext cx="533400" cy="68034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74" name="Group 73"/>
          <p:cNvGrpSpPr/>
          <p:nvPr/>
        </p:nvGrpSpPr>
        <p:grpSpPr>
          <a:xfrm>
            <a:off x="7166073" y="1828800"/>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75" name="Rectangle 74"/>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76" name="TextBox 75"/>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77" name="Group 76"/>
          <p:cNvGrpSpPr/>
          <p:nvPr/>
        </p:nvGrpSpPr>
        <p:grpSpPr>
          <a:xfrm>
            <a:off x="7166073" y="2286000"/>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78" name="Rectangle 77"/>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79" name="TextBox 78"/>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80" name="Group 79"/>
          <p:cNvGrpSpPr/>
          <p:nvPr/>
        </p:nvGrpSpPr>
        <p:grpSpPr>
          <a:xfrm>
            <a:off x="7166073" y="2740223"/>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81" name="Rectangle 80"/>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82" name="TextBox 81"/>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83" name="Group 82"/>
          <p:cNvGrpSpPr/>
          <p:nvPr/>
        </p:nvGrpSpPr>
        <p:grpSpPr>
          <a:xfrm>
            <a:off x="7166073" y="3124200"/>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84" name="Rectangle 83"/>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85" name="TextBox 84"/>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cxnSp>
        <p:nvCxnSpPr>
          <p:cNvPr id="86" name="Straight Connector 85"/>
          <p:cNvCxnSpPr>
            <a:endCxn id="91" idx="1"/>
          </p:cNvCxnSpPr>
          <p:nvPr/>
        </p:nvCxnSpPr>
        <p:spPr>
          <a:xfrm flipV="1">
            <a:off x="6632673" y="3659089"/>
            <a:ext cx="533400" cy="60464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94" idx="1"/>
          </p:cNvCxnSpPr>
          <p:nvPr/>
        </p:nvCxnSpPr>
        <p:spPr>
          <a:xfrm flipV="1">
            <a:off x="6632673" y="4116289"/>
            <a:ext cx="533400" cy="14744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endCxn id="97" idx="1"/>
          </p:cNvCxnSpPr>
          <p:nvPr/>
        </p:nvCxnSpPr>
        <p:spPr>
          <a:xfrm>
            <a:off x="6632673" y="4263729"/>
            <a:ext cx="533400" cy="30678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endCxn id="100" idx="1"/>
          </p:cNvCxnSpPr>
          <p:nvPr/>
        </p:nvCxnSpPr>
        <p:spPr>
          <a:xfrm>
            <a:off x="6632673" y="4274142"/>
            <a:ext cx="533400" cy="68034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90" name="Group 89"/>
          <p:cNvGrpSpPr/>
          <p:nvPr/>
        </p:nvGrpSpPr>
        <p:grpSpPr>
          <a:xfrm>
            <a:off x="7166073" y="3505200"/>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91" name="Rectangle 90"/>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92" name="TextBox 91"/>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93" name="Group 92"/>
          <p:cNvGrpSpPr/>
          <p:nvPr/>
        </p:nvGrpSpPr>
        <p:grpSpPr>
          <a:xfrm>
            <a:off x="7166073" y="3962400"/>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94" name="Rectangle 93"/>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95" name="TextBox 94"/>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96" name="Group 95"/>
          <p:cNvGrpSpPr/>
          <p:nvPr/>
        </p:nvGrpSpPr>
        <p:grpSpPr>
          <a:xfrm>
            <a:off x="7166073" y="4416623"/>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97" name="Rectangle 96"/>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98" name="TextBox 97"/>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99" name="Group 98"/>
          <p:cNvGrpSpPr/>
          <p:nvPr/>
        </p:nvGrpSpPr>
        <p:grpSpPr>
          <a:xfrm>
            <a:off x="7166073" y="4800600"/>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100" name="Rectangle 99"/>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101" name="TextBox 100"/>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cxnSp>
        <p:nvCxnSpPr>
          <p:cNvPr id="102" name="Straight Connector 101"/>
          <p:cNvCxnSpPr>
            <a:endCxn id="107" idx="1"/>
          </p:cNvCxnSpPr>
          <p:nvPr/>
        </p:nvCxnSpPr>
        <p:spPr>
          <a:xfrm flipV="1">
            <a:off x="6632673" y="5335489"/>
            <a:ext cx="533400" cy="60464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endCxn id="110" idx="1"/>
          </p:cNvCxnSpPr>
          <p:nvPr/>
        </p:nvCxnSpPr>
        <p:spPr>
          <a:xfrm flipV="1">
            <a:off x="6632673" y="5792689"/>
            <a:ext cx="533400" cy="14744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endCxn id="113" idx="1"/>
          </p:cNvCxnSpPr>
          <p:nvPr/>
        </p:nvCxnSpPr>
        <p:spPr>
          <a:xfrm>
            <a:off x="6632673" y="5940129"/>
            <a:ext cx="533400" cy="30678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endCxn id="116" idx="1"/>
          </p:cNvCxnSpPr>
          <p:nvPr/>
        </p:nvCxnSpPr>
        <p:spPr>
          <a:xfrm>
            <a:off x="6632673" y="5950542"/>
            <a:ext cx="533400" cy="68034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06" name="Group 105"/>
          <p:cNvGrpSpPr/>
          <p:nvPr/>
        </p:nvGrpSpPr>
        <p:grpSpPr>
          <a:xfrm>
            <a:off x="7166073" y="5181600"/>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107" name="Rectangle 106"/>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108" name="TextBox 107"/>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109" name="Group 108"/>
          <p:cNvGrpSpPr/>
          <p:nvPr/>
        </p:nvGrpSpPr>
        <p:grpSpPr>
          <a:xfrm>
            <a:off x="7166073" y="5638800"/>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110" name="Rectangle 109"/>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111" name="TextBox 110"/>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112" name="Group 111"/>
          <p:cNvGrpSpPr/>
          <p:nvPr/>
        </p:nvGrpSpPr>
        <p:grpSpPr>
          <a:xfrm>
            <a:off x="7166073" y="6093023"/>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113" name="Rectangle 112"/>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114" name="TextBox 113"/>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115" name="Group 114"/>
          <p:cNvGrpSpPr/>
          <p:nvPr/>
        </p:nvGrpSpPr>
        <p:grpSpPr>
          <a:xfrm>
            <a:off x="7166073" y="6477000"/>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116" name="Rectangle 115"/>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117" name="TextBox 116"/>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2245" y="2930407"/>
            <a:ext cx="1034716" cy="103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72531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018A67-75DB-40B9-B749-80E47652F743}" type="slidenum">
              <a:rPr lang="en-US" smtClean="0"/>
              <a:pPr>
                <a:defRPr/>
              </a:pPr>
              <a:t>27</a:t>
            </a:fld>
            <a:endParaRPr lang="en-US" dirty="0"/>
          </a:p>
        </p:txBody>
      </p:sp>
      <p:sp>
        <p:nvSpPr>
          <p:cNvPr id="132" name="Rectangle 3"/>
          <p:cNvSpPr txBox="1">
            <a:spLocks noChangeArrowheads="1"/>
          </p:cNvSpPr>
          <p:nvPr/>
        </p:nvSpPr>
        <p:spPr>
          <a:xfrm>
            <a:off x="838200" y="4365625"/>
            <a:ext cx="4119562" cy="2263775"/>
          </a:xfrm>
          <a:prstGeom prst="rect">
            <a:avLst/>
          </a:prstGeom>
        </p:spPr>
        <p:txBody>
          <a:bodyPr/>
          <a:lstStyle>
            <a:lvl1pPr marL="411480" indent="-342900" algn="l" rtl="0" eaLnBrk="1" latinLnBrk="0" hangingPunct="1">
              <a:spcBef>
                <a:spcPts val="700"/>
              </a:spcBef>
              <a:buClr>
                <a:srgbClr val="E91173"/>
              </a:buClr>
              <a:buSzPct val="100000"/>
              <a:buFont typeface="Wingdings" pitchFamily="2" charset="2"/>
              <a:buChar char=""/>
              <a:defRPr kumimoji="0" sz="2000" kern="1200">
                <a:solidFill>
                  <a:schemeClr val="tx1"/>
                </a:solidFill>
                <a:latin typeface="Segoe UI" pitchFamily="34" charset="0"/>
                <a:ea typeface="Segoe UI" pitchFamily="34" charset="0"/>
                <a:cs typeface="Segoe UI" pitchFamily="34" charset="0"/>
              </a:defRPr>
            </a:lvl1pPr>
            <a:lvl2pPr marL="740664" indent="-285750" algn="l" rtl="0" eaLnBrk="1" latinLnBrk="0" hangingPunct="1">
              <a:spcBef>
                <a:spcPct val="20000"/>
              </a:spcBef>
              <a:buClr>
                <a:schemeClr val="accent2"/>
              </a:buClr>
              <a:buSzPct val="80000"/>
              <a:buFont typeface="Wingdings" pitchFamily="2" charset="2"/>
              <a:buChar char=""/>
              <a:defRPr kumimoji="0" sz="2000" kern="1200">
                <a:solidFill>
                  <a:schemeClr val="tx1"/>
                </a:solidFill>
                <a:latin typeface="Segoe UI" pitchFamily="34" charset="0"/>
                <a:ea typeface="Segoe UI" pitchFamily="34" charset="0"/>
                <a:cs typeface="Segoe UI" pitchFamily="34" charset="0"/>
              </a:defRPr>
            </a:lvl2pPr>
            <a:lvl3pPr marL="996696" indent="-228600" algn="l" rtl="0" eaLnBrk="1" latinLnBrk="0" hangingPunct="1">
              <a:spcBef>
                <a:spcPct val="20000"/>
              </a:spcBef>
              <a:buClr>
                <a:schemeClr val="accent2"/>
              </a:buClr>
              <a:buSzPct val="100000"/>
              <a:buFont typeface="Wingdings" pitchFamily="2" charset="2"/>
              <a:buChar char="§"/>
              <a:defRPr kumimoji="0" sz="2000" kern="1200">
                <a:solidFill>
                  <a:schemeClr val="tx1"/>
                </a:solidFill>
                <a:latin typeface="Segoe UI" pitchFamily="34" charset="0"/>
                <a:ea typeface="Segoe UI" pitchFamily="34" charset="0"/>
                <a:cs typeface="Segoe UI" pitchFamily="34" charset="0"/>
              </a:defRPr>
            </a:lvl3pPr>
            <a:lvl4pPr marL="1261872" indent="-228600" algn="l" rtl="0" eaLnBrk="1" latinLnBrk="0" hangingPunct="1">
              <a:spcBef>
                <a:spcPct val="20000"/>
              </a:spcBef>
              <a:buClr>
                <a:srgbClr val="E91173"/>
              </a:buClr>
              <a:buSzPct val="90000"/>
              <a:buFont typeface="Courier New" pitchFamily="49" charset="0"/>
              <a:buChar char="o"/>
              <a:defRPr kumimoji="0" sz="2000" kern="1200">
                <a:solidFill>
                  <a:schemeClr val="tx1"/>
                </a:solidFill>
                <a:latin typeface="Segoe UI" pitchFamily="34" charset="0"/>
                <a:ea typeface="Segoe UI" pitchFamily="34" charset="0"/>
                <a:cs typeface="Segoe UI" pitchFamily="34" charset="0"/>
              </a:defRPr>
            </a:lvl4pPr>
            <a:lvl5pPr marL="1481328" indent="-210312" algn="l" rtl="0" eaLnBrk="1" latinLnBrk="0" hangingPunct="1">
              <a:spcBef>
                <a:spcPct val="20000"/>
              </a:spcBef>
              <a:buClr>
                <a:srgbClr val="E91173"/>
              </a:buClr>
              <a:buFont typeface="Arial" pitchFamily="34" charset="0"/>
              <a:buChar char="•"/>
              <a:defRPr kumimoji="0" sz="2000" kern="1200">
                <a:solidFill>
                  <a:schemeClr val="tx1"/>
                </a:solidFill>
                <a:latin typeface="Segoe UI" pitchFamily="34" charset="0"/>
                <a:ea typeface="Segoe UI" pitchFamily="34" charset="0"/>
                <a:cs typeface="Segoe UI"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pPr marL="0" indent="0">
              <a:buFont typeface="Wingdings" pitchFamily="2" charset="2"/>
              <a:buNone/>
            </a:pPr>
            <a:r>
              <a:rPr lang="en-US" sz="1400" dirty="0"/>
              <a:t>p</a:t>
            </a:r>
            <a:r>
              <a:rPr lang="en-US" sz="1400" dirty="0" smtClean="0"/>
              <a:t>oor representation of product to customer </a:t>
            </a:r>
          </a:p>
          <a:p>
            <a:pPr marL="357188" indent="-357188"/>
            <a:r>
              <a:rPr lang="en-US" sz="1200" dirty="0" smtClean="0"/>
              <a:t>GDS Green Screen</a:t>
            </a:r>
          </a:p>
          <a:p>
            <a:pPr marL="357188" indent="-357188"/>
            <a:r>
              <a:rPr lang="en-US" sz="1200" dirty="0" smtClean="0"/>
              <a:t>ADS selling unapproved inventory</a:t>
            </a:r>
          </a:p>
          <a:p>
            <a:pPr marL="357188" indent="-357188"/>
            <a:r>
              <a:rPr lang="en-US" sz="1200" dirty="0"/>
              <a:t>l</a:t>
            </a:r>
            <a:r>
              <a:rPr lang="en-US" sz="1200" dirty="0" smtClean="0"/>
              <a:t>oss of price/rate integrity </a:t>
            </a:r>
          </a:p>
          <a:p>
            <a:pPr marL="357188" indent="-357188"/>
            <a:r>
              <a:rPr lang="en-US" sz="1200" dirty="0"/>
              <a:t>c</a:t>
            </a:r>
            <a:r>
              <a:rPr lang="en-US" sz="1200" dirty="0" smtClean="0"/>
              <a:t>ustomer information unavailable to 3</a:t>
            </a:r>
            <a:r>
              <a:rPr lang="en-US" sz="1200" baseline="30000" dirty="0" smtClean="0"/>
              <a:t>rd</a:t>
            </a:r>
            <a:r>
              <a:rPr lang="en-US" sz="1200" dirty="0" smtClean="0"/>
              <a:t> parties (travel agent/representation company)</a:t>
            </a:r>
            <a:endParaRPr lang="en-US" sz="1200" dirty="0"/>
          </a:p>
        </p:txBody>
      </p:sp>
      <p:sp>
        <p:nvSpPr>
          <p:cNvPr id="203" name="AutoShape 74"/>
          <p:cNvSpPr>
            <a:spLocks noChangeArrowheads="1"/>
          </p:cNvSpPr>
          <p:nvPr/>
        </p:nvSpPr>
        <p:spPr bwMode="auto">
          <a:xfrm rot="-5400000">
            <a:off x="4575173" y="1487488"/>
            <a:ext cx="1281113" cy="1379538"/>
          </a:xfrm>
          <a:custGeom>
            <a:avLst/>
            <a:gdLst>
              <a:gd name="G0" fmla="+- 9662 0 0"/>
              <a:gd name="G1" fmla="+- 21600 0 9662"/>
              <a:gd name="G2" fmla="*/ 9662 1 2"/>
              <a:gd name="G3" fmla="+- 21600 0 G2"/>
              <a:gd name="G4" fmla="+/ 9662 21600 2"/>
              <a:gd name="G5" fmla="+/ G1 0 2"/>
              <a:gd name="G6" fmla="*/ 21600 21600 9662"/>
              <a:gd name="G7" fmla="*/ G6 1 2"/>
              <a:gd name="G8" fmla="+- 21600 0 G7"/>
              <a:gd name="G9" fmla="*/ 21600 1 2"/>
              <a:gd name="G10" fmla="+- 9662 0 G9"/>
              <a:gd name="G11" fmla="?: G10 G8 0"/>
              <a:gd name="G12" fmla="?: G10 G7 21600"/>
              <a:gd name="T0" fmla="*/ 16769 w 21600"/>
              <a:gd name="T1" fmla="*/ 10800 h 21600"/>
              <a:gd name="T2" fmla="*/ 10800 w 21600"/>
              <a:gd name="T3" fmla="*/ 21600 h 21600"/>
              <a:gd name="T4" fmla="*/ 4831 w 21600"/>
              <a:gd name="T5" fmla="*/ 10800 h 21600"/>
              <a:gd name="T6" fmla="*/ 10800 w 21600"/>
              <a:gd name="T7" fmla="*/ 0 h 21600"/>
              <a:gd name="T8" fmla="*/ 6631 w 21600"/>
              <a:gd name="T9" fmla="*/ 6631 h 21600"/>
              <a:gd name="T10" fmla="*/ 14969 w 21600"/>
              <a:gd name="T11" fmla="*/ 14969 h 21600"/>
            </a:gdLst>
            <a:ahLst/>
            <a:cxnLst>
              <a:cxn ang="0">
                <a:pos x="T0" y="T1"/>
              </a:cxn>
              <a:cxn ang="0">
                <a:pos x="T2" y="T3"/>
              </a:cxn>
              <a:cxn ang="0">
                <a:pos x="T4" y="T5"/>
              </a:cxn>
              <a:cxn ang="0">
                <a:pos x="T6" y="T7"/>
              </a:cxn>
            </a:cxnLst>
            <a:rect l="T8" t="T9" r="T10" b="T11"/>
            <a:pathLst>
              <a:path w="21600" h="21600">
                <a:moveTo>
                  <a:pt x="0" y="0"/>
                </a:moveTo>
                <a:lnTo>
                  <a:pt x="9662" y="21600"/>
                </a:lnTo>
                <a:lnTo>
                  <a:pt x="11938" y="21600"/>
                </a:lnTo>
                <a:lnTo>
                  <a:pt x="21600" y="0"/>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a:solidFill>
              <a:schemeClr val="tx1"/>
            </a:solidFill>
          </a:ln>
          <a:effectLst/>
          <a:extLst/>
        </p:spPr>
        <p:txBody>
          <a:bodyPr wrap="none" anchor="ctr"/>
          <a:lstStyle/>
          <a:p>
            <a:endParaRPr lang="en-GB" dirty="0"/>
          </a:p>
        </p:txBody>
      </p:sp>
      <p:sp>
        <p:nvSpPr>
          <p:cNvPr id="204" name="AutoShape 75"/>
          <p:cNvSpPr>
            <a:spLocks noChangeArrowheads="1"/>
          </p:cNvSpPr>
          <p:nvPr/>
        </p:nvSpPr>
        <p:spPr bwMode="auto">
          <a:xfrm rot="5400000">
            <a:off x="5744368" y="2032001"/>
            <a:ext cx="565150" cy="290513"/>
          </a:xfrm>
          <a:prstGeom prst="triangle">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a:solidFill>
              <a:schemeClr val="tx1"/>
            </a:solidFill>
          </a:ln>
          <a:effectLst/>
          <a:extLst/>
        </p:spPr>
        <p:txBody>
          <a:bodyPr wrap="none" anchor="ctr"/>
          <a:lstStyle/>
          <a:p>
            <a:endParaRPr lang="en-GB" dirty="0"/>
          </a:p>
        </p:txBody>
      </p:sp>
      <p:sp>
        <p:nvSpPr>
          <p:cNvPr id="205" name="AutoShape 76"/>
          <p:cNvSpPr>
            <a:spLocks noChangeArrowheads="1"/>
          </p:cNvSpPr>
          <p:nvPr/>
        </p:nvSpPr>
        <p:spPr bwMode="auto">
          <a:xfrm rot="5400000" flipH="1">
            <a:off x="4794249" y="2571750"/>
            <a:ext cx="1281112" cy="1379538"/>
          </a:xfrm>
          <a:custGeom>
            <a:avLst/>
            <a:gdLst>
              <a:gd name="G0" fmla="+- 9662 0 0"/>
              <a:gd name="G1" fmla="+- 21600 0 9662"/>
              <a:gd name="G2" fmla="*/ 9662 1 2"/>
              <a:gd name="G3" fmla="+- 21600 0 G2"/>
              <a:gd name="G4" fmla="+/ 9662 21600 2"/>
              <a:gd name="G5" fmla="+/ G1 0 2"/>
              <a:gd name="G6" fmla="*/ 21600 21600 9662"/>
              <a:gd name="G7" fmla="*/ G6 1 2"/>
              <a:gd name="G8" fmla="+- 21600 0 G7"/>
              <a:gd name="G9" fmla="*/ 21600 1 2"/>
              <a:gd name="G10" fmla="+- 9662 0 G9"/>
              <a:gd name="G11" fmla="?: G10 G8 0"/>
              <a:gd name="G12" fmla="?: G10 G7 21600"/>
              <a:gd name="T0" fmla="*/ 16769 w 21600"/>
              <a:gd name="T1" fmla="*/ 10800 h 21600"/>
              <a:gd name="T2" fmla="*/ 10800 w 21600"/>
              <a:gd name="T3" fmla="*/ 21600 h 21600"/>
              <a:gd name="T4" fmla="*/ 4831 w 21600"/>
              <a:gd name="T5" fmla="*/ 10800 h 21600"/>
              <a:gd name="T6" fmla="*/ 10800 w 21600"/>
              <a:gd name="T7" fmla="*/ 0 h 21600"/>
              <a:gd name="T8" fmla="*/ 6631 w 21600"/>
              <a:gd name="T9" fmla="*/ 6631 h 21600"/>
              <a:gd name="T10" fmla="*/ 14969 w 21600"/>
              <a:gd name="T11" fmla="*/ 14969 h 21600"/>
            </a:gdLst>
            <a:ahLst/>
            <a:cxnLst>
              <a:cxn ang="0">
                <a:pos x="T0" y="T1"/>
              </a:cxn>
              <a:cxn ang="0">
                <a:pos x="T2" y="T3"/>
              </a:cxn>
              <a:cxn ang="0">
                <a:pos x="T4" y="T5"/>
              </a:cxn>
              <a:cxn ang="0">
                <a:pos x="T6" y="T7"/>
              </a:cxn>
            </a:cxnLst>
            <a:rect l="T8" t="T9" r="T10" b="T11"/>
            <a:pathLst>
              <a:path w="21600" h="21600">
                <a:moveTo>
                  <a:pt x="0" y="0"/>
                </a:moveTo>
                <a:lnTo>
                  <a:pt x="9662" y="21600"/>
                </a:lnTo>
                <a:lnTo>
                  <a:pt x="11938" y="21600"/>
                </a:lnTo>
                <a:lnTo>
                  <a:pt x="21600" y="0"/>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a:solidFill>
              <a:schemeClr val="tx1"/>
            </a:solidFill>
          </a:ln>
          <a:effectLst/>
          <a:extLst/>
        </p:spPr>
        <p:txBody>
          <a:bodyPr wrap="none" anchor="ctr"/>
          <a:lstStyle/>
          <a:p>
            <a:endParaRPr lang="en-GB" dirty="0"/>
          </a:p>
        </p:txBody>
      </p:sp>
      <p:sp>
        <p:nvSpPr>
          <p:cNvPr id="207" name="Line 78"/>
          <p:cNvSpPr>
            <a:spLocks noChangeShapeType="1"/>
          </p:cNvSpPr>
          <p:nvPr/>
        </p:nvSpPr>
        <p:spPr bwMode="auto">
          <a:xfrm>
            <a:off x="4724400" y="4340225"/>
            <a:ext cx="0" cy="2087563"/>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dirty="0">
              <a:latin typeface="Segoe UI" pitchFamily="34" charset="0"/>
              <a:ea typeface="Segoe UI" pitchFamily="34" charset="0"/>
              <a:cs typeface="Segoe UI" pitchFamily="34" charset="0"/>
            </a:endParaRPr>
          </a:p>
        </p:txBody>
      </p:sp>
      <p:sp>
        <p:nvSpPr>
          <p:cNvPr id="208" name="Rectangle 3"/>
          <p:cNvSpPr txBox="1">
            <a:spLocks noChangeArrowheads="1"/>
          </p:cNvSpPr>
          <p:nvPr/>
        </p:nvSpPr>
        <p:spPr>
          <a:xfrm>
            <a:off x="4868068" y="4365625"/>
            <a:ext cx="4275932" cy="2263775"/>
          </a:xfrm>
          <a:prstGeom prst="rect">
            <a:avLst/>
          </a:prstGeom>
        </p:spPr>
        <p:txBody>
          <a:bodyPr/>
          <a:lstStyle>
            <a:lvl1pPr marL="411480" indent="-342900" algn="l" rtl="0" eaLnBrk="1" latinLnBrk="0" hangingPunct="1">
              <a:spcBef>
                <a:spcPts val="700"/>
              </a:spcBef>
              <a:buClr>
                <a:srgbClr val="E91173"/>
              </a:buClr>
              <a:buSzPct val="100000"/>
              <a:buFont typeface="Wingdings" pitchFamily="2" charset="2"/>
              <a:buChar char=""/>
              <a:defRPr kumimoji="0" sz="2000" kern="1200">
                <a:solidFill>
                  <a:schemeClr val="tx1"/>
                </a:solidFill>
                <a:latin typeface="Segoe UI" pitchFamily="34" charset="0"/>
                <a:ea typeface="Segoe UI" pitchFamily="34" charset="0"/>
                <a:cs typeface="Segoe UI" pitchFamily="34" charset="0"/>
              </a:defRPr>
            </a:lvl1pPr>
            <a:lvl2pPr marL="740664" indent="-285750" algn="l" rtl="0" eaLnBrk="1" latinLnBrk="0" hangingPunct="1">
              <a:spcBef>
                <a:spcPct val="20000"/>
              </a:spcBef>
              <a:buClr>
                <a:schemeClr val="accent2"/>
              </a:buClr>
              <a:buSzPct val="80000"/>
              <a:buFont typeface="Wingdings" pitchFamily="2" charset="2"/>
              <a:buChar char=""/>
              <a:defRPr kumimoji="0" sz="2000" kern="1200">
                <a:solidFill>
                  <a:schemeClr val="tx1"/>
                </a:solidFill>
                <a:latin typeface="Segoe UI" pitchFamily="34" charset="0"/>
                <a:ea typeface="Segoe UI" pitchFamily="34" charset="0"/>
                <a:cs typeface="Segoe UI" pitchFamily="34" charset="0"/>
              </a:defRPr>
            </a:lvl2pPr>
            <a:lvl3pPr marL="996696" indent="-228600" algn="l" rtl="0" eaLnBrk="1" latinLnBrk="0" hangingPunct="1">
              <a:spcBef>
                <a:spcPct val="20000"/>
              </a:spcBef>
              <a:buClr>
                <a:schemeClr val="accent2"/>
              </a:buClr>
              <a:buSzPct val="100000"/>
              <a:buFont typeface="Wingdings" pitchFamily="2" charset="2"/>
              <a:buChar char="§"/>
              <a:defRPr kumimoji="0" sz="2000" kern="1200">
                <a:solidFill>
                  <a:schemeClr val="tx1"/>
                </a:solidFill>
                <a:latin typeface="Segoe UI" pitchFamily="34" charset="0"/>
                <a:ea typeface="Segoe UI" pitchFamily="34" charset="0"/>
                <a:cs typeface="Segoe UI" pitchFamily="34" charset="0"/>
              </a:defRPr>
            </a:lvl3pPr>
            <a:lvl4pPr marL="1261872" indent="-228600" algn="l" rtl="0" eaLnBrk="1" latinLnBrk="0" hangingPunct="1">
              <a:spcBef>
                <a:spcPct val="20000"/>
              </a:spcBef>
              <a:buClr>
                <a:srgbClr val="E91173"/>
              </a:buClr>
              <a:buSzPct val="90000"/>
              <a:buFont typeface="Courier New" pitchFamily="49" charset="0"/>
              <a:buChar char="o"/>
              <a:defRPr kumimoji="0" sz="2000" kern="1200">
                <a:solidFill>
                  <a:schemeClr val="tx1"/>
                </a:solidFill>
                <a:latin typeface="Segoe UI" pitchFamily="34" charset="0"/>
                <a:ea typeface="Segoe UI" pitchFamily="34" charset="0"/>
                <a:cs typeface="Segoe UI" pitchFamily="34" charset="0"/>
              </a:defRPr>
            </a:lvl4pPr>
            <a:lvl5pPr marL="1481328" indent="-210312" algn="l" rtl="0" eaLnBrk="1" latinLnBrk="0" hangingPunct="1">
              <a:spcBef>
                <a:spcPct val="20000"/>
              </a:spcBef>
              <a:buClr>
                <a:srgbClr val="E91173"/>
              </a:buClr>
              <a:buFont typeface="Arial" pitchFamily="34" charset="0"/>
              <a:buChar char="•"/>
              <a:defRPr kumimoji="0" sz="2000" kern="1200">
                <a:solidFill>
                  <a:schemeClr val="tx1"/>
                </a:solidFill>
                <a:latin typeface="Segoe UI" pitchFamily="34" charset="0"/>
                <a:ea typeface="Segoe UI" pitchFamily="34" charset="0"/>
                <a:cs typeface="Segoe UI"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pPr marL="0" indent="0">
              <a:buFont typeface="Wingdings" pitchFamily="2" charset="2"/>
              <a:buNone/>
            </a:pPr>
            <a:r>
              <a:rPr lang="en-US" sz="1400" dirty="0"/>
              <a:t>p</a:t>
            </a:r>
            <a:r>
              <a:rPr lang="en-US" sz="1400" dirty="0" smtClean="0"/>
              <a:t>oor representation of customer to hotel</a:t>
            </a:r>
          </a:p>
          <a:p>
            <a:pPr marL="357188" indent="-357188"/>
            <a:r>
              <a:rPr lang="en-US" sz="1200" dirty="0" smtClean="0"/>
              <a:t>GDS PNR difficult to link to guest database</a:t>
            </a:r>
          </a:p>
          <a:p>
            <a:pPr marL="357188" indent="-357188"/>
            <a:r>
              <a:rPr lang="en-US" sz="1200" dirty="0"/>
              <a:t>r</a:t>
            </a:r>
            <a:r>
              <a:rPr lang="en-US" sz="1200" dirty="0" smtClean="0"/>
              <a:t>educed ability to cross/up sell</a:t>
            </a:r>
          </a:p>
          <a:p>
            <a:pPr marL="357188" indent="-357188"/>
            <a:r>
              <a:rPr lang="en-US" sz="1200" dirty="0"/>
              <a:t>c</a:t>
            </a:r>
            <a:r>
              <a:rPr lang="en-US" sz="1200" dirty="0" smtClean="0"/>
              <a:t>ontributes to low repeat guest ratio</a:t>
            </a:r>
            <a:endParaRPr lang="en-US" sz="1200" dirty="0"/>
          </a:p>
        </p:txBody>
      </p:sp>
      <p:sp>
        <p:nvSpPr>
          <p:cNvPr id="80" name="Oval 66"/>
          <p:cNvSpPr>
            <a:spLocks noChangeArrowheads="1"/>
          </p:cNvSpPr>
          <p:nvPr/>
        </p:nvSpPr>
        <p:spPr bwMode="auto">
          <a:xfrm>
            <a:off x="7052557" y="1600200"/>
            <a:ext cx="455083" cy="449722"/>
          </a:xfrm>
          <a:prstGeom prst="ellipse">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t="100000"/>
            </a:path>
            <a:tileRect r="-100000" b="-100000"/>
          </a:gradFill>
          <a:ln w="19050">
            <a:solidFill>
              <a:schemeClr val="tx1"/>
            </a:solidFill>
            <a:round/>
            <a:headEnd/>
            <a:tailEnd/>
          </a:ln>
          <a:effectLst/>
          <a:extLst/>
        </p:spPr>
        <p:txBody>
          <a:bodyPr wrap="none" anchor="ctr"/>
          <a:lstStyle/>
          <a:p>
            <a:endParaRPr lang="en-GB" dirty="0"/>
          </a:p>
        </p:txBody>
      </p:sp>
      <p:sp>
        <p:nvSpPr>
          <p:cNvPr id="81" name="Rectangle 67"/>
          <p:cNvSpPr>
            <a:spLocks noChangeArrowheads="1"/>
          </p:cNvSpPr>
          <p:nvPr/>
        </p:nvSpPr>
        <p:spPr bwMode="auto">
          <a:xfrm>
            <a:off x="7052557" y="2049922"/>
            <a:ext cx="455083" cy="899445"/>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t="100000"/>
            </a:path>
            <a:tileRect r="-100000" b="-100000"/>
          </a:gradFill>
          <a:ln w="19050">
            <a:solidFill>
              <a:schemeClr val="tx1"/>
            </a:solidFill>
            <a:miter lim="800000"/>
            <a:headEnd/>
            <a:tailEnd/>
          </a:ln>
          <a:effectLst/>
          <a:extLst/>
        </p:spPr>
        <p:txBody>
          <a:bodyPr wrap="none" anchor="ctr"/>
          <a:lstStyle/>
          <a:p>
            <a:endParaRPr lang="en-GB" dirty="0"/>
          </a:p>
        </p:txBody>
      </p:sp>
      <p:sp>
        <p:nvSpPr>
          <p:cNvPr id="82" name="Rectangle 68"/>
          <p:cNvSpPr>
            <a:spLocks noChangeArrowheads="1"/>
          </p:cNvSpPr>
          <p:nvPr/>
        </p:nvSpPr>
        <p:spPr bwMode="auto">
          <a:xfrm>
            <a:off x="7280099" y="2949367"/>
            <a:ext cx="227542" cy="655845"/>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t="100000"/>
            </a:path>
            <a:tileRect r="-100000" b="-100000"/>
          </a:gradFill>
          <a:ln w="19050">
            <a:solidFill>
              <a:schemeClr val="tx1"/>
            </a:solidFill>
            <a:miter lim="800000"/>
            <a:headEnd/>
            <a:tailEnd/>
          </a:ln>
          <a:effectLst/>
          <a:extLst/>
        </p:spPr>
        <p:txBody>
          <a:bodyPr wrap="none" anchor="ctr"/>
          <a:lstStyle/>
          <a:p>
            <a:endParaRPr lang="en-GB" dirty="0"/>
          </a:p>
        </p:txBody>
      </p:sp>
      <p:sp>
        <p:nvSpPr>
          <p:cNvPr id="83" name="Rectangle 69"/>
          <p:cNvSpPr>
            <a:spLocks noChangeArrowheads="1"/>
          </p:cNvSpPr>
          <p:nvPr/>
        </p:nvSpPr>
        <p:spPr bwMode="auto">
          <a:xfrm>
            <a:off x="7052557" y="2949367"/>
            <a:ext cx="227542" cy="655845"/>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t="100000"/>
            </a:path>
            <a:tileRect r="-100000" b="-100000"/>
          </a:gradFill>
          <a:ln w="19050">
            <a:solidFill>
              <a:schemeClr val="tx1"/>
            </a:solidFill>
            <a:miter lim="800000"/>
            <a:headEnd/>
            <a:tailEnd/>
          </a:ln>
          <a:effectLst/>
          <a:extLst/>
        </p:spPr>
        <p:txBody>
          <a:bodyPr wrap="none" anchor="ctr"/>
          <a:lstStyle/>
          <a:p>
            <a:endParaRPr lang="en-GB" dirty="0"/>
          </a:p>
        </p:txBody>
      </p:sp>
      <p:sp>
        <p:nvSpPr>
          <p:cNvPr id="84" name="Rectangle 70"/>
          <p:cNvSpPr>
            <a:spLocks noChangeArrowheads="1"/>
          </p:cNvSpPr>
          <p:nvPr/>
        </p:nvSpPr>
        <p:spPr bwMode="auto">
          <a:xfrm rot="20225041">
            <a:off x="7577167" y="2006199"/>
            <a:ext cx="142213" cy="674583"/>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t="100000"/>
            </a:path>
            <a:tileRect r="-100000" b="-100000"/>
          </a:gradFill>
          <a:ln w="19050">
            <a:solidFill>
              <a:schemeClr val="tx1"/>
            </a:solidFill>
            <a:miter lim="800000"/>
            <a:headEnd/>
            <a:tailEnd/>
          </a:ln>
          <a:effectLst/>
          <a:extLst/>
        </p:spPr>
        <p:txBody>
          <a:bodyPr wrap="none" anchor="ctr"/>
          <a:lstStyle/>
          <a:p>
            <a:endParaRPr lang="en-GB" dirty="0"/>
          </a:p>
        </p:txBody>
      </p:sp>
      <p:sp>
        <p:nvSpPr>
          <p:cNvPr id="85" name="Rectangle 71"/>
          <p:cNvSpPr>
            <a:spLocks noChangeArrowheads="1"/>
          </p:cNvSpPr>
          <p:nvPr/>
        </p:nvSpPr>
        <p:spPr bwMode="auto">
          <a:xfrm>
            <a:off x="6899480" y="2049922"/>
            <a:ext cx="151694" cy="749537"/>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t="100000"/>
            </a:path>
            <a:tileRect r="-100000" b="-100000"/>
          </a:gradFill>
          <a:ln w="19050">
            <a:solidFill>
              <a:schemeClr val="tx1"/>
            </a:solidFill>
            <a:miter lim="800000"/>
            <a:headEnd/>
            <a:tailEnd/>
          </a:ln>
          <a:effectLst/>
          <a:extLst/>
        </p:spPr>
        <p:txBody>
          <a:bodyPr wrap="none" anchor="ctr"/>
          <a:lstStyle/>
          <a:p>
            <a:endParaRPr lang="en-GB" dirty="0"/>
          </a:p>
        </p:txBody>
      </p:sp>
      <p:sp>
        <p:nvSpPr>
          <p:cNvPr id="86" name="Rectangle 72"/>
          <p:cNvSpPr>
            <a:spLocks noChangeArrowheads="1"/>
          </p:cNvSpPr>
          <p:nvPr/>
        </p:nvSpPr>
        <p:spPr bwMode="auto">
          <a:xfrm>
            <a:off x="7659335" y="2770296"/>
            <a:ext cx="265465" cy="537168"/>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t="100000"/>
            </a:path>
            <a:tileRect r="-100000" b="-100000"/>
          </a:gradFill>
          <a:ln w="19050">
            <a:solidFill>
              <a:schemeClr val="tx1"/>
            </a:solidFill>
            <a:miter lim="800000"/>
            <a:headEnd/>
            <a:tailEnd/>
          </a:ln>
          <a:effectLst/>
          <a:extLst/>
        </p:spPr>
        <p:txBody>
          <a:bodyPr wrap="none" anchor="ctr"/>
          <a:lstStyle/>
          <a:p>
            <a:endParaRPr lang="en-GB" dirty="0"/>
          </a:p>
        </p:txBody>
      </p:sp>
      <p:sp>
        <p:nvSpPr>
          <p:cNvPr id="87" name="Rectangle 73"/>
          <p:cNvSpPr>
            <a:spLocks noChangeArrowheads="1"/>
          </p:cNvSpPr>
          <p:nvPr/>
        </p:nvSpPr>
        <p:spPr bwMode="auto">
          <a:xfrm>
            <a:off x="7754144" y="2670357"/>
            <a:ext cx="74267" cy="81200"/>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t="100000"/>
            </a:path>
            <a:tileRect r="-100000" b="-100000"/>
          </a:gradFill>
          <a:ln w="19050">
            <a:solidFill>
              <a:schemeClr val="tx1"/>
            </a:solidFill>
            <a:miter lim="800000"/>
            <a:headEnd/>
            <a:tailEnd/>
          </a:ln>
          <a:effectLst/>
          <a:extLst/>
        </p:spPr>
        <p:txBody>
          <a:bodyPr wrap="none" anchor="ctr"/>
          <a:lstStyle/>
          <a:p>
            <a:endParaRPr lang="en-GB" dirty="0"/>
          </a:p>
        </p:txBody>
      </p:sp>
      <p:sp>
        <p:nvSpPr>
          <p:cNvPr id="79" name="AutoShape 61"/>
          <p:cNvSpPr>
            <a:spLocks noChangeArrowheads="1"/>
          </p:cNvSpPr>
          <p:nvPr/>
        </p:nvSpPr>
        <p:spPr bwMode="auto">
          <a:xfrm rot="-14496561">
            <a:off x="1679231" y="3258526"/>
            <a:ext cx="295275" cy="468313"/>
          </a:xfrm>
          <a:prstGeom prst="rightArrow">
            <a:avLst>
              <a:gd name="adj1" fmla="val 50000"/>
              <a:gd name="adj2" fmla="val 25000"/>
            </a:avLst>
          </a:prstGeom>
          <a:gradFill rotWithShape="0">
            <a:gsLst>
              <a:gs pos="0">
                <a:srgbClr val="6699FF"/>
              </a:gs>
              <a:gs pos="100000">
                <a:srgbClr val="0000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dirty="0"/>
          </a:p>
        </p:txBody>
      </p:sp>
      <p:sp>
        <p:nvSpPr>
          <p:cNvPr id="88" name="AutoShape 62"/>
          <p:cNvSpPr>
            <a:spLocks noChangeArrowheads="1"/>
          </p:cNvSpPr>
          <p:nvPr/>
        </p:nvSpPr>
        <p:spPr bwMode="auto">
          <a:xfrm rot="-2360190">
            <a:off x="2784925" y="1944870"/>
            <a:ext cx="298450" cy="463550"/>
          </a:xfrm>
          <a:prstGeom prst="rightArrow">
            <a:avLst>
              <a:gd name="adj1" fmla="val 50000"/>
              <a:gd name="adj2" fmla="val 25000"/>
            </a:avLst>
          </a:prstGeom>
          <a:solidFill>
            <a:schemeClr val="bg1"/>
          </a:solidFill>
          <a:ln w="9525">
            <a:solidFill>
              <a:srgbClr val="E91173"/>
            </a:solidFill>
            <a:miter lim="800000"/>
            <a:headEnd/>
            <a:tailEnd/>
          </a:ln>
          <a:effectLst/>
          <a:extLst/>
        </p:spPr>
        <p:txBody>
          <a:bodyPr wrap="none" anchor="ctr"/>
          <a:lstStyle/>
          <a:p>
            <a:endParaRPr lang="en-GB" dirty="0"/>
          </a:p>
        </p:txBody>
      </p:sp>
      <p:sp>
        <p:nvSpPr>
          <p:cNvPr id="89" name="Oval 63"/>
          <p:cNvSpPr>
            <a:spLocks noChangeArrowheads="1"/>
          </p:cNvSpPr>
          <p:nvPr/>
        </p:nvSpPr>
        <p:spPr bwMode="auto">
          <a:xfrm>
            <a:off x="1783212" y="1851208"/>
            <a:ext cx="1449388" cy="1479550"/>
          </a:xfrm>
          <a:prstGeom prst="ellipse">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50000" t="50000" r="50000" b="50000"/>
            </a:path>
            <a:tileRect/>
          </a:gradFill>
          <a:ln w="9525">
            <a:solidFill>
              <a:schemeClr val="bg1"/>
            </a:solidFill>
            <a:round/>
            <a:headEnd/>
            <a:tailEnd/>
          </a:ln>
          <a:effectLst/>
          <a:extLst/>
        </p:spPr>
        <p:txBody>
          <a:bodyPr wrap="none" anchor="ctr"/>
          <a:lstStyle/>
          <a:p>
            <a:pPr algn="ctr"/>
            <a:endParaRPr lang="en-US" dirty="0"/>
          </a:p>
        </p:txBody>
      </p:sp>
      <p:grpSp>
        <p:nvGrpSpPr>
          <p:cNvPr id="90" name="Group 64"/>
          <p:cNvGrpSpPr>
            <a:grpSpLocks/>
          </p:cNvGrpSpPr>
          <p:nvPr/>
        </p:nvGrpSpPr>
        <p:grpSpPr bwMode="auto">
          <a:xfrm>
            <a:off x="2316612" y="2129020"/>
            <a:ext cx="492125" cy="963613"/>
            <a:chOff x="2928" y="2592"/>
            <a:chExt cx="648" cy="1284"/>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lin ang="18900000" scaled="1"/>
            <a:tileRect/>
          </a:gradFill>
        </p:grpSpPr>
        <p:sp>
          <p:nvSpPr>
            <p:cNvPr id="91" name="Oval 65"/>
            <p:cNvSpPr>
              <a:spLocks noChangeArrowheads="1"/>
            </p:cNvSpPr>
            <p:nvPr/>
          </p:nvSpPr>
          <p:spPr bwMode="auto">
            <a:xfrm>
              <a:off x="3024" y="2592"/>
              <a:ext cx="288" cy="288"/>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dirty="0"/>
            </a:p>
          </p:txBody>
        </p:sp>
        <p:sp>
          <p:nvSpPr>
            <p:cNvPr id="92" name="Rectangle 66"/>
            <p:cNvSpPr>
              <a:spLocks noChangeArrowheads="1"/>
            </p:cNvSpPr>
            <p:nvPr/>
          </p:nvSpPr>
          <p:spPr bwMode="auto">
            <a:xfrm>
              <a:off x="3024" y="2880"/>
              <a:ext cx="288" cy="576"/>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dirty="0"/>
            </a:p>
          </p:txBody>
        </p:sp>
        <p:sp>
          <p:nvSpPr>
            <p:cNvPr id="93" name="Rectangle 67"/>
            <p:cNvSpPr>
              <a:spLocks noChangeArrowheads="1"/>
            </p:cNvSpPr>
            <p:nvPr/>
          </p:nvSpPr>
          <p:spPr bwMode="auto">
            <a:xfrm>
              <a:off x="3168" y="3456"/>
              <a:ext cx="144" cy="42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dirty="0"/>
            </a:p>
          </p:txBody>
        </p:sp>
        <p:sp>
          <p:nvSpPr>
            <p:cNvPr id="94" name="Rectangle 68"/>
            <p:cNvSpPr>
              <a:spLocks noChangeArrowheads="1"/>
            </p:cNvSpPr>
            <p:nvPr/>
          </p:nvSpPr>
          <p:spPr bwMode="auto">
            <a:xfrm>
              <a:off x="3024" y="3456"/>
              <a:ext cx="144" cy="42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dirty="0"/>
            </a:p>
          </p:txBody>
        </p:sp>
        <p:sp>
          <p:nvSpPr>
            <p:cNvPr id="95" name="Rectangle 69"/>
            <p:cNvSpPr>
              <a:spLocks noChangeArrowheads="1"/>
            </p:cNvSpPr>
            <p:nvPr/>
          </p:nvSpPr>
          <p:spPr bwMode="auto">
            <a:xfrm rot="-1374959">
              <a:off x="3356" y="2852"/>
              <a:ext cx="90" cy="432"/>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dirty="0"/>
            </a:p>
          </p:txBody>
        </p:sp>
        <p:sp>
          <p:nvSpPr>
            <p:cNvPr id="96" name="Rectangle 70"/>
            <p:cNvSpPr>
              <a:spLocks noChangeArrowheads="1"/>
            </p:cNvSpPr>
            <p:nvPr/>
          </p:nvSpPr>
          <p:spPr bwMode="auto">
            <a:xfrm>
              <a:off x="2928" y="2880"/>
              <a:ext cx="96" cy="48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dirty="0"/>
            </a:p>
          </p:txBody>
        </p:sp>
        <p:sp>
          <p:nvSpPr>
            <p:cNvPr id="97" name="Rectangle 71"/>
            <p:cNvSpPr>
              <a:spLocks noChangeArrowheads="1"/>
            </p:cNvSpPr>
            <p:nvPr/>
          </p:nvSpPr>
          <p:spPr bwMode="auto">
            <a:xfrm>
              <a:off x="3408" y="3336"/>
              <a:ext cx="168" cy="3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dirty="0"/>
            </a:p>
          </p:txBody>
        </p:sp>
        <p:sp>
          <p:nvSpPr>
            <p:cNvPr id="98" name="Rectangle 72"/>
            <p:cNvSpPr>
              <a:spLocks noChangeArrowheads="1"/>
            </p:cNvSpPr>
            <p:nvPr/>
          </p:nvSpPr>
          <p:spPr bwMode="auto">
            <a:xfrm>
              <a:off x="3468" y="3272"/>
              <a:ext cx="47" cy="52"/>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dirty="0"/>
            </a:p>
          </p:txBody>
        </p:sp>
      </p:grpSp>
      <p:sp>
        <p:nvSpPr>
          <p:cNvPr id="99" name="AutoShape 73"/>
          <p:cNvSpPr>
            <a:spLocks noChangeArrowheads="1"/>
          </p:cNvSpPr>
          <p:nvPr/>
        </p:nvSpPr>
        <p:spPr bwMode="auto">
          <a:xfrm>
            <a:off x="1089475" y="1236299"/>
            <a:ext cx="2765425" cy="2732087"/>
          </a:xfrm>
          <a:custGeom>
            <a:avLst/>
            <a:gdLst>
              <a:gd name="G0" fmla="+- 6644 0 0"/>
              <a:gd name="G1" fmla="+- -7824538 0 0"/>
              <a:gd name="G2" fmla="+- 0 0 -7824538"/>
              <a:gd name="T0" fmla="*/ 0 256 1"/>
              <a:gd name="T1" fmla="*/ 180 256 1"/>
              <a:gd name="G3" fmla="+- -7824538 T0 T1"/>
              <a:gd name="T2" fmla="*/ 0 256 1"/>
              <a:gd name="T3" fmla="*/ 90 256 1"/>
              <a:gd name="G4" fmla="+- -7824538 T2 T3"/>
              <a:gd name="G5" fmla="*/ G4 2 1"/>
              <a:gd name="T4" fmla="*/ 90 256 1"/>
              <a:gd name="T5" fmla="*/ 0 256 1"/>
              <a:gd name="G6" fmla="+- -7824538 T4 T5"/>
              <a:gd name="G7" fmla="*/ G6 2 1"/>
              <a:gd name="G8" fmla="abs -782453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644"/>
              <a:gd name="G18" fmla="*/ 6644 1 2"/>
              <a:gd name="G19" fmla="+- G18 5400 0"/>
              <a:gd name="G20" fmla="cos G19 -7824538"/>
              <a:gd name="G21" fmla="sin G19 -7824538"/>
              <a:gd name="G22" fmla="+- G20 10800 0"/>
              <a:gd name="G23" fmla="+- G21 10800 0"/>
              <a:gd name="G24" fmla="+- 10800 0 G20"/>
              <a:gd name="G25" fmla="+- 6644 10800 0"/>
              <a:gd name="G26" fmla="?: G9 G17 G25"/>
              <a:gd name="G27" fmla="?: G9 0 21600"/>
              <a:gd name="G28" fmla="cos 10800 -7824538"/>
              <a:gd name="G29" fmla="sin 10800 -7824538"/>
              <a:gd name="G30" fmla="sin 6644 -7824538"/>
              <a:gd name="G31" fmla="+- G28 10800 0"/>
              <a:gd name="G32" fmla="+- G29 10800 0"/>
              <a:gd name="G33" fmla="+- G30 10800 0"/>
              <a:gd name="G34" fmla="?: G4 0 G31"/>
              <a:gd name="G35" fmla="?: -7824538 G34 0"/>
              <a:gd name="G36" fmla="?: G6 G35 G31"/>
              <a:gd name="G37" fmla="+- 21600 0 G36"/>
              <a:gd name="G38" fmla="?: G4 0 G33"/>
              <a:gd name="G39" fmla="?: -7824538 G38 G32"/>
              <a:gd name="G40" fmla="?: G6 G39 0"/>
              <a:gd name="G41" fmla="?: G4 G32 21600"/>
              <a:gd name="G42" fmla="?: G6 G41 G33"/>
              <a:gd name="T12" fmla="*/ 10800 w 21600"/>
              <a:gd name="T13" fmla="*/ 0 h 21600"/>
              <a:gd name="T14" fmla="*/ 6519 w 21600"/>
              <a:gd name="T15" fmla="*/ 3200 h 21600"/>
              <a:gd name="T16" fmla="*/ 10800 w 21600"/>
              <a:gd name="T17" fmla="*/ 4156 h 21600"/>
              <a:gd name="T18" fmla="*/ 15081 w 21600"/>
              <a:gd name="T19" fmla="*/ 32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7539" y="5011"/>
                </a:moveTo>
                <a:cubicBezTo>
                  <a:pt x="8534" y="4450"/>
                  <a:pt x="9657" y="4155"/>
                  <a:pt x="10800" y="4156"/>
                </a:cubicBezTo>
                <a:cubicBezTo>
                  <a:pt x="11942" y="4156"/>
                  <a:pt x="13065" y="4450"/>
                  <a:pt x="14060" y="5011"/>
                </a:cubicBezTo>
                <a:lnTo>
                  <a:pt x="16100" y="1390"/>
                </a:lnTo>
                <a:cubicBezTo>
                  <a:pt x="14482" y="478"/>
                  <a:pt x="12657" y="-1"/>
                  <a:pt x="10799" y="0"/>
                </a:cubicBezTo>
                <a:cubicBezTo>
                  <a:pt x="8942" y="0"/>
                  <a:pt x="7117" y="478"/>
                  <a:pt x="5499" y="1390"/>
                </a:cubicBezTo>
                <a:close/>
              </a:path>
            </a:pathLst>
          </a:custGeom>
          <a:solidFill>
            <a:srgbClr val="000066"/>
          </a:solidFill>
          <a:ln w="9525">
            <a:solidFill>
              <a:srgbClr val="E91173"/>
            </a:solidFill>
            <a:miter lim="800000"/>
            <a:headEnd/>
            <a:tailEnd/>
          </a:ln>
          <a:effectLst/>
          <a:extLst/>
        </p:spPr>
        <p:txBody>
          <a:bodyPr wrap="none" anchor="ctr"/>
          <a:lstStyle/>
          <a:p>
            <a:endParaRPr lang="en-GB" dirty="0"/>
          </a:p>
        </p:txBody>
      </p:sp>
      <p:sp>
        <p:nvSpPr>
          <p:cNvPr id="100" name="AutoShape 74"/>
          <p:cNvSpPr>
            <a:spLocks noChangeArrowheads="1"/>
          </p:cNvSpPr>
          <p:nvPr/>
        </p:nvSpPr>
        <p:spPr bwMode="auto">
          <a:xfrm rot="10800000">
            <a:off x="1149800" y="1198745"/>
            <a:ext cx="2765425" cy="2732088"/>
          </a:xfrm>
          <a:custGeom>
            <a:avLst/>
            <a:gdLst>
              <a:gd name="G0" fmla="+- 6644 0 0"/>
              <a:gd name="G1" fmla="+- -7824538 0 0"/>
              <a:gd name="G2" fmla="+- 0 0 -7824538"/>
              <a:gd name="T0" fmla="*/ 0 256 1"/>
              <a:gd name="T1" fmla="*/ 180 256 1"/>
              <a:gd name="G3" fmla="+- -7824538 T0 T1"/>
              <a:gd name="T2" fmla="*/ 0 256 1"/>
              <a:gd name="T3" fmla="*/ 90 256 1"/>
              <a:gd name="G4" fmla="+- -7824538 T2 T3"/>
              <a:gd name="G5" fmla="*/ G4 2 1"/>
              <a:gd name="T4" fmla="*/ 90 256 1"/>
              <a:gd name="T5" fmla="*/ 0 256 1"/>
              <a:gd name="G6" fmla="+- -7824538 T4 T5"/>
              <a:gd name="G7" fmla="*/ G6 2 1"/>
              <a:gd name="G8" fmla="abs -782453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644"/>
              <a:gd name="G18" fmla="*/ 6644 1 2"/>
              <a:gd name="G19" fmla="+- G18 5400 0"/>
              <a:gd name="G20" fmla="cos G19 -7824538"/>
              <a:gd name="G21" fmla="sin G19 -7824538"/>
              <a:gd name="G22" fmla="+- G20 10800 0"/>
              <a:gd name="G23" fmla="+- G21 10800 0"/>
              <a:gd name="G24" fmla="+- 10800 0 G20"/>
              <a:gd name="G25" fmla="+- 6644 10800 0"/>
              <a:gd name="G26" fmla="?: G9 G17 G25"/>
              <a:gd name="G27" fmla="?: G9 0 21600"/>
              <a:gd name="G28" fmla="cos 10800 -7824538"/>
              <a:gd name="G29" fmla="sin 10800 -7824538"/>
              <a:gd name="G30" fmla="sin 6644 -7824538"/>
              <a:gd name="G31" fmla="+- G28 10800 0"/>
              <a:gd name="G32" fmla="+- G29 10800 0"/>
              <a:gd name="G33" fmla="+- G30 10800 0"/>
              <a:gd name="G34" fmla="?: G4 0 G31"/>
              <a:gd name="G35" fmla="?: -7824538 G34 0"/>
              <a:gd name="G36" fmla="?: G6 G35 G31"/>
              <a:gd name="G37" fmla="+- 21600 0 G36"/>
              <a:gd name="G38" fmla="?: G4 0 G33"/>
              <a:gd name="G39" fmla="?: -7824538 G38 G32"/>
              <a:gd name="G40" fmla="?: G6 G39 0"/>
              <a:gd name="G41" fmla="?: G4 G32 21600"/>
              <a:gd name="G42" fmla="?: G6 G41 G33"/>
              <a:gd name="T12" fmla="*/ 10800 w 21600"/>
              <a:gd name="T13" fmla="*/ 0 h 21600"/>
              <a:gd name="T14" fmla="*/ 6519 w 21600"/>
              <a:gd name="T15" fmla="*/ 3200 h 21600"/>
              <a:gd name="T16" fmla="*/ 10800 w 21600"/>
              <a:gd name="T17" fmla="*/ 4156 h 21600"/>
              <a:gd name="T18" fmla="*/ 15081 w 21600"/>
              <a:gd name="T19" fmla="*/ 32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7539" y="5011"/>
                </a:moveTo>
                <a:cubicBezTo>
                  <a:pt x="8534" y="4450"/>
                  <a:pt x="9657" y="4155"/>
                  <a:pt x="10800" y="4156"/>
                </a:cubicBezTo>
                <a:cubicBezTo>
                  <a:pt x="11942" y="4156"/>
                  <a:pt x="13065" y="4450"/>
                  <a:pt x="14060" y="5011"/>
                </a:cubicBezTo>
                <a:lnTo>
                  <a:pt x="16100" y="1390"/>
                </a:lnTo>
                <a:cubicBezTo>
                  <a:pt x="14482" y="478"/>
                  <a:pt x="12657" y="-1"/>
                  <a:pt x="10799" y="0"/>
                </a:cubicBezTo>
                <a:cubicBezTo>
                  <a:pt x="8942" y="0"/>
                  <a:pt x="7117" y="478"/>
                  <a:pt x="5499" y="1390"/>
                </a:cubicBezTo>
                <a:close/>
              </a:path>
            </a:pathLst>
          </a:custGeom>
          <a:solidFill>
            <a:srgbClr val="000066"/>
          </a:solidFill>
          <a:ln w="9525">
            <a:solidFill>
              <a:srgbClr val="E91173"/>
            </a:solidFill>
            <a:miter lim="800000"/>
            <a:headEnd/>
            <a:tailEnd/>
          </a:ln>
          <a:effectLst/>
          <a:extLst/>
        </p:spPr>
        <p:txBody>
          <a:bodyPr wrap="none" anchor="ctr"/>
          <a:lstStyle/>
          <a:p>
            <a:endParaRPr lang="en-GB" dirty="0"/>
          </a:p>
        </p:txBody>
      </p:sp>
      <p:sp>
        <p:nvSpPr>
          <p:cNvPr id="101" name="AutoShape 75"/>
          <p:cNvSpPr>
            <a:spLocks noChangeArrowheads="1"/>
          </p:cNvSpPr>
          <p:nvPr/>
        </p:nvSpPr>
        <p:spPr bwMode="auto">
          <a:xfrm rot="-18061393">
            <a:off x="1108525" y="1230495"/>
            <a:ext cx="2730500" cy="2765425"/>
          </a:xfrm>
          <a:custGeom>
            <a:avLst/>
            <a:gdLst>
              <a:gd name="G0" fmla="+- 6644 0 0"/>
              <a:gd name="G1" fmla="+- -7824538 0 0"/>
              <a:gd name="G2" fmla="+- 0 0 -7824538"/>
              <a:gd name="T0" fmla="*/ 0 256 1"/>
              <a:gd name="T1" fmla="*/ 180 256 1"/>
              <a:gd name="G3" fmla="+- -7824538 T0 T1"/>
              <a:gd name="T2" fmla="*/ 0 256 1"/>
              <a:gd name="T3" fmla="*/ 90 256 1"/>
              <a:gd name="G4" fmla="+- -7824538 T2 T3"/>
              <a:gd name="G5" fmla="*/ G4 2 1"/>
              <a:gd name="T4" fmla="*/ 90 256 1"/>
              <a:gd name="T5" fmla="*/ 0 256 1"/>
              <a:gd name="G6" fmla="+- -7824538 T4 T5"/>
              <a:gd name="G7" fmla="*/ G6 2 1"/>
              <a:gd name="G8" fmla="abs -782453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644"/>
              <a:gd name="G18" fmla="*/ 6644 1 2"/>
              <a:gd name="G19" fmla="+- G18 5400 0"/>
              <a:gd name="G20" fmla="cos G19 -7824538"/>
              <a:gd name="G21" fmla="sin G19 -7824538"/>
              <a:gd name="G22" fmla="+- G20 10800 0"/>
              <a:gd name="G23" fmla="+- G21 10800 0"/>
              <a:gd name="G24" fmla="+- 10800 0 G20"/>
              <a:gd name="G25" fmla="+- 6644 10800 0"/>
              <a:gd name="G26" fmla="?: G9 G17 G25"/>
              <a:gd name="G27" fmla="?: G9 0 21600"/>
              <a:gd name="G28" fmla="cos 10800 -7824538"/>
              <a:gd name="G29" fmla="sin 10800 -7824538"/>
              <a:gd name="G30" fmla="sin 6644 -7824538"/>
              <a:gd name="G31" fmla="+- G28 10800 0"/>
              <a:gd name="G32" fmla="+- G29 10800 0"/>
              <a:gd name="G33" fmla="+- G30 10800 0"/>
              <a:gd name="G34" fmla="?: G4 0 G31"/>
              <a:gd name="G35" fmla="?: -7824538 G34 0"/>
              <a:gd name="G36" fmla="?: G6 G35 G31"/>
              <a:gd name="G37" fmla="+- 21600 0 G36"/>
              <a:gd name="G38" fmla="?: G4 0 G33"/>
              <a:gd name="G39" fmla="?: -7824538 G38 G32"/>
              <a:gd name="G40" fmla="?: G6 G39 0"/>
              <a:gd name="G41" fmla="?: G4 G32 21600"/>
              <a:gd name="G42" fmla="?: G6 G41 G33"/>
              <a:gd name="T12" fmla="*/ 10800 w 21600"/>
              <a:gd name="T13" fmla="*/ 0 h 21600"/>
              <a:gd name="T14" fmla="*/ 6519 w 21600"/>
              <a:gd name="T15" fmla="*/ 3200 h 21600"/>
              <a:gd name="T16" fmla="*/ 10800 w 21600"/>
              <a:gd name="T17" fmla="*/ 4156 h 21600"/>
              <a:gd name="T18" fmla="*/ 15081 w 21600"/>
              <a:gd name="T19" fmla="*/ 32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7539" y="5011"/>
                </a:moveTo>
                <a:cubicBezTo>
                  <a:pt x="8534" y="4450"/>
                  <a:pt x="9657" y="4155"/>
                  <a:pt x="10800" y="4156"/>
                </a:cubicBezTo>
                <a:cubicBezTo>
                  <a:pt x="11942" y="4156"/>
                  <a:pt x="13065" y="4450"/>
                  <a:pt x="14060" y="5011"/>
                </a:cubicBezTo>
                <a:lnTo>
                  <a:pt x="16100" y="1390"/>
                </a:lnTo>
                <a:cubicBezTo>
                  <a:pt x="14482" y="478"/>
                  <a:pt x="12657" y="-1"/>
                  <a:pt x="10799" y="0"/>
                </a:cubicBezTo>
                <a:cubicBezTo>
                  <a:pt x="8942" y="0"/>
                  <a:pt x="7117" y="478"/>
                  <a:pt x="5499" y="1390"/>
                </a:cubicBezTo>
                <a:close/>
              </a:path>
            </a:pathLst>
          </a:custGeom>
          <a:solidFill>
            <a:srgbClr val="000066"/>
          </a:solidFill>
          <a:ln w="9525">
            <a:solidFill>
              <a:srgbClr val="E91173"/>
            </a:solidFill>
            <a:miter lim="800000"/>
            <a:headEnd/>
            <a:tailEnd/>
          </a:ln>
          <a:effectLst/>
          <a:extLst/>
        </p:spPr>
        <p:txBody>
          <a:bodyPr wrap="none" anchor="ctr"/>
          <a:lstStyle/>
          <a:p>
            <a:endParaRPr lang="en-GB" dirty="0"/>
          </a:p>
        </p:txBody>
      </p:sp>
      <p:sp>
        <p:nvSpPr>
          <p:cNvPr id="102" name="AutoShape 76"/>
          <p:cNvSpPr>
            <a:spLocks noChangeArrowheads="1"/>
          </p:cNvSpPr>
          <p:nvPr/>
        </p:nvSpPr>
        <p:spPr bwMode="auto">
          <a:xfrm rot="-7261393">
            <a:off x="1168056" y="1183664"/>
            <a:ext cx="2732087" cy="2765425"/>
          </a:xfrm>
          <a:custGeom>
            <a:avLst/>
            <a:gdLst>
              <a:gd name="G0" fmla="+- 6644 0 0"/>
              <a:gd name="G1" fmla="+- -7824538 0 0"/>
              <a:gd name="G2" fmla="+- 0 0 -7824538"/>
              <a:gd name="T0" fmla="*/ 0 256 1"/>
              <a:gd name="T1" fmla="*/ 180 256 1"/>
              <a:gd name="G3" fmla="+- -7824538 T0 T1"/>
              <a:gd name="T2" fmla="*/ 0 256 1"/>
              <a:gd name="T3" fmla="*/ 90 256 1"/>
              <a:gd name="G4" fmla="+- -7824538 T2 T3"/>
              <a:gd name="G5" fmla="*/ G4 2 1"/>
              <a:gd name="T4" fmla="*/ 90 256 1"/>
              <a:gd name="T5" fmla="*/ 0 256 1"/>
              <a:gd name="G6" fmla="+- -7824538 T4 T5"/>
              <a:gd name="G7" fmla="*/ G6 2 1"/>
              <a:gd name="G8" fmla="abs -782453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644"/>
              <a:gd name="G18" fmla="*/ 6644 1 2"/>
              <a:gd name="G19" fmla="+- G18 5400 0"/>
              <a:gd name="G20" fmla="cos G19 -7824538"/>
              <a:gd name="G21" fmla="sin G19 -7824538"/>
              <a:gd name="G22" fmla="+- G20 10800 0"/>
              <a:gd name="G23" fmla="+- G21 10800 0"/>
              <a:gd name="G24" fmla="+- 10800 0 G20"/>
              <a:gd name="G25" fmla="+- 6644 10800 0"/>
              <a:gd name="G26" fmla="?: G9 G17 G25"/>
              <a:gd name="G27" fmla="?: G9 0 21600"/>
              <a:gd name="G28" fmla="cos 10800 -7824538"/>
              <a:gd name="G29" fmla="sin 10800 -7824538"/>
              <a:gd name="G30" fmla="sin 6644 -7824538"/>
              <a:gd name="G31" fmla="+- G28 10800 0"/>
              <a:gd name="G32" fmla="+- G29 10800 0"/>
              <a:gd name="G33" fmla="+- G30 10800 0"/>
              <a:gd name="G34" fmla="?: G4 0 G31"/>
              <a:gd name="G35" fmla="?: -7824538 G34 0"/>
              <a:gd name="G36" fmla="?: G6 G35 G31"/>
              <a:gd name="G37" fmla="+- 21600 0 G36"/>
              <a:gd name="G38" fmla="?: G4 0 G33"/>
              <a:gd name="G39" fmla="?: -7824538 G38 G32"/>
              <a:gd name="G40" fmla="?: G6 G39 0"/>
              <a:gd name="G41" fmla="?: G4 G32 21600"/>
              <a:gd name="G42" fmla="?: G6 G41 G33"/>
              <a:gd name="T12" fmla="*/ 10800 w 21600"/>
              <a:gd name="T13" fmla="*/ 0 h 21600"/>
              <a:gd name="T14" fmla="*/ 6519 w 21600"/>
              <a:gd name="T15" fmla="*/ 3200 h 21600"/>
              <a:gd name="T16" fmla="*/ 10800 w 21600"/>
              <a:gd name="T17" fmla="*/ 4156 h 21600"/>
              <a:gd name="T18" fmla="*/ 15081 w 21600"/>
              <a:gd name="T19" fmla="*/ 32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7539" y="5011"/>
                </a:moveTo>
                <a:cubicBezTo>
                  <a:pt x="8534" y="4450"/>
                  <a:pt x="9657" y="4155"/>
                  <a:pt x="10800" y="4156"/>
                </a:cubicBezTo>
                <a:cubicBezTo>
                  <a:pt x="11942" y="4156"/>
                  <a:pt x="13065" y="4450"/>
                  <a:pt x="14060" y="5011"/>
                </a:cubicBezTo>
                <a:lnTo>
                  <a:pt x="16100" y="1390"/>
                </a:lnTo>
                <a:cubicBezTo>
                  <a:pt x="14482" y="478"/>
                  <a:pt x="12657" y="-1"/>
                  <a:pt x="10799" y="0"/>
                </a:cubicBezTo>
                <a:cubicBezTo>
                  <a:pt x="8942" y="0"/>
                  <a:pt x="7117" y="478"/>
                  <a:pt x="5499" y="1390"/>
                </a:cubicBezTo>
                <a:close/>
              </a:path>
            </a:pathLst>
          </a:custGeom>
          <a:solidFill>
            <a:srgbClr val="000066"/>
          </a:solidFill>
          <a:ln w="9525">
            <a:solidFill>
              <a:srgbClr val="E91173"/>
            </a:solidFill>
            <a:miter lim="800000"/>
            <a:headEnd/>
            <a:tailEnd/>
          </a:ln>
          <a:effectLst/>
          <a:extLst/>
        </p:spPr>
        <p:txBody>
          <a:bodyPr wrap="none" anchor="ctr"/>
          <a:lstStyle/>
          <a:p>
            <a:endParaRPr lang="en-GB" dirty="0"/>
          </a:p>
        </p:txBody>
      </p:sp>
      <p:sp>
        <p:nvSpPr>
          <p:cNvPr id="103" name="AutoShape 77"/>
          <p:cNvSpPr>
            <a:spLocks noChangeArrowheads="1"/>
          </p:cNvSpPr>
          <p:nvPr/>
        </p:nvSpPr>
        <p:spPr bwMode="auto">
          <a:xfrm rot="-14521200">
            <a:off x="1110906" y="1220176"/>
            <a:ext cx="2732088" cy="2765425"/>
          </a:xfrm>
          <a:custGeom>
            <a:avLst/>
            <a:gdLst>
              <a:gd name="G0" fmla="+- 6644 0 0"/>
              <a:gd name="G1" fmla="+- -7824538 0 0"/>
              <a:gd name="G2" fmla="+- 0 0 -7824538"/>
              <a:gd name="T0" fmla="*/ 0 256 1"/>
              <a:gd name="T1" fmla="*/ 180 256 1"/>
              <a:gd name="G3" fmla="+- -7824538 T0 T1"/>
              <a:gd name="T2" fmla="*/ 0 256 1"/>
              <a:gd name="T3" fmla="*/ 90 256 1"/>
              <a:gd name="G4" fmla="+- -7824538 T2 T3"/>
              <a:gd name="G5" fmla="*/ G4 2 1"/>
              <a:gd name="T4" fmla="*/ 90 256 1"/>
              <a:gd name="T5" fmla="*/ 0 256 1"/>
              <a:gd name="G6" fmla="+- -7824538 T4 T5"/>
              <a:gd name="G7" fmla="*/ G6 2 1"/>
              <a:gd name="G8" fmla="abs -782453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644"/>
              <a:gd name="G18" fmla="*/ 6644 1 2"/>
              <a:gd name="G19" fmla="+- G18 5400 0"/>
              <a:gd name="G20" fmla="cos G19 -7824538"/>
              <a:gd name="G21" fmla="sin G19 -7824538"/>
              <a:gd name="G22" fmla="+- G20 10800 0"/>
              <a:gd name="G23" fmla="+- G21 10800 0"/>
              <a:gd name="G24" fmla="+- 10800 0 G20"/>
              <a:gd name="G25" fmla="+- 6644 10800 0"/>
              <a:gd name="G26" fmla="?: G9 G17 G25"/>
              <a:gd name="G27" fmla="?: G9 0 21600"/>
              <a:gd name="G28" fmla="cos 10800 -7824538"/>
              <a:gd name="G29" fmla="sin 10800 -7824538"/>
              <a:gd name="G30" fmla="sin 6644 -7824538"/>
              <a:gd name="G31" fmla="+- G28 10800 0"/>
              <a:gd name="G32" fmla="+- G29 10800 0"/>
              <a:gd name="G33" fmla="+- G30 10800 0"/>
              <a:gd name="G34" fmla="?: G4 0 G31"/>
              <a:gd name="G35" fmla="?: -7824538 G34 0"/>
              <a:gd name="G36" fmla="?: G6 G35 G31"/>
              <a:gd name="G37" fmla="+- 21600 0 G36"/>
              <a:gd name="G38" fmla="?: G4 0 G33"/>
              <a:gd name="G39" fmla="?: -7824538 G38 G32"/>
              <a:gd name="G40" fmla="?: G6 G39 0"/>
              <a:gd name="G41" fmla="?: G4 G32 21600"/>
              <a:gd name="G42" fmla="?: G6 G41 G33"/>
              <a:gd name="T12" fmla="*/ 10800 w 21600"/>
              <a:gd name="T13" fmla="*/ 0 h 21600"/>
              <a:gd name="T14" fmla="*/ 6519 w 21600"/>
              <a:gd name="T15" fmla="*/ 3200 h 21600"/>
              <a:gd name="T16" fmla="*/ 10800 w 21600"/>
              <a:gd name="T17" fmla="*/ 4156 h 21600"/>
              <a:gd name="T18" fmla="*/ 15081 w 21600"/>
              <a:gd name="T19" fmla="*/ 32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7539" y="5011"/>
                </a:moveTo>
                <a:cubicBezTo>
                  <a:pt x="8534" y="4450"/>
                  <a:pt x="9657" y="4155"/>
                  <a:pt x="10800" y="4156"/>
                </a:cubicBezTo>
                <a:cubicBezTo>
                  <a:pt x="11942" y="4156"/>
                  <a:pt x="13065" y="4450"/>
                  <a:pt x="14060" y="5011"/>
                </a:cubicBezTo>
                <a:lnTo>
                  <a:pt x="16100" y="1390"/>
                </a:lnTo>
                <a:cubicBezTo>
                  <a:pt x="14482" y="478"/>
                  <a:pt x="12657" y="-1"/>
                  <a:pt x="10799" y="0"/>
                </a:cubicBezTo>
                <a:cubicBezTo>
                  <a:pt x="8942" y="0"/>
                  <a:pt x="7117" y="478"/>
                  <a:pt x="5499" y="1390"/>
                </a:cubicBezTo>
                <a:close/>
              </a:path>
            </a:pathLst>
          </a:custGeom>
          <a:solidFill>
            <a:srgbClr val="000066"/>
          </a:solidFill>
          <a:ln w="9525">
            <a:solidFill>
              <a:srgbClr val="E91173"/>
            </a:solidFill>
            <a:miter lim="800000"/>
            <a:headEnd/>
            <a:tailEnd/>
          </a:ln>
          <a:effectLst/>
          <a:extLst/>
        </p:spPr>
        <p:txBody>
          <a:bodyPr wrap="none" anchor="ctr"/>
          <a:lstStyle/>
          <a:p>
            <a:endParaRPr lang="en-GB" dirty="0"/>
          </a:p>
        </p:txBody>
      </p:sp>
      <p:sp>
        <p:nvSpPr>
          <p:cNvPr id="104" name="AutoShape 78"/>
          <p:cNvSpPr>
            <a:spLocks noChangeArrowheads="1"/>
          </p:cNvSpPr>
          <p:nvPr/>
        </p:nvSpPr>
        <p:spPr bwMode="auto">
          <a:xfrm rot="-3721200">
            <a:off x="1169644" y="1185251"/>
            <a:ext cx="2732088" cy="2765425"/>
          </a:xfrm>
          <a:custGeom>
            <a:avLst/>
            <a:gdLst>
              <a:gd name="G0" fmla="+- 6644 0 0"/>
              <a:gd name="G1" fmla="+- -7824538 0 0"/>
              <a:gd name="G2" fmla="+- 0 0 -7824538"/>
              <a:gd name="T0" fmla="*/ 0 256 1"/>
              <a:gd name="T1" fmla="*/ 180 256 1"/>
              <a:gd name="G3" fmla="+- -7824538 T0 T1"/>
              <a:gd name="T2" fmla="*/ 0 256 1"/>
              <a:gd name="T3" fmla="*/ 90 256 1"/>
              <a:gd name="G4" fmla="+- -7824538 T2 T3"/>
              <a:gd name="G5" fmla="*/ G4 2 1"/>
              <a:gd name="T4" fmla="*/ 90 256 1"/>
              <a:gd name="T5" fmla="*/ 0 256 1"/>
              <a:gd name="G6" fmla="+- -7824538 T4 T5"/>
              <a:gd name="G7" fmla="*/ G6 2 1"/>
              <a:gd name="G8" fmla="abs -782453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644"/>
              <a:gd name="G18" fmla="*/ 6644 1 2"/>
              <a:gd name="G19" fmla="+- G18 5400 0"/>
              <a:gd name="G20" fmla="cos G19 -7824538"/>
              <a:gd name="G21" fmla="sin G19 -7824538"/>
              <a:gd name="G22" fmla="+- G20 10800 0"/>
              <a:gd name="G23" fmla="+- G21 10800 0"/>
              <a:gd name="G24" fmla="+- 10800 0 G20"/>
              <a:gd name="G25" fmla="+- 6644 10800 0"/>
              <a:gd name="G26" fmla="?: G9 G17 G25"/>
              <a:gd name="G27" fmla="?: G9 0 21600"/>
              <a:gd name="G28" fmla="cos 10800 -7824538"/>
              <a:gd name="G29" fmla="sin 10800 -7824538"/>
              <a:gd name="G30" fmla="sin 6644 -7824538"/>
              <a:gd name="G31" fmla="+- G28 10800 0"/>
              <a:gd name="G32" fmla="+- G29 10800 0"/>
              <a:gd name="G33" fmla="+- G30 10800 0"/>
              <a:gd name="G34" fmla="?: G4 0 G31"/>
              <a:gd name="G35" fmla="?: -7824538 G34 0"/>
              <a:gd name="G36" fmla="?: G6 G35 G31"/>
              <a:gd name="G37" fmla="+- 21600 0 G36"/>
              <a:gd name="G38" fmla="?: G4 0 G33"/>
              <a:gd name="G39" fmla="?: -7824538 G38 G32"/>
              <a:gd name="G40" fmla="?: G6 G39 0"/>
              <a:gd name="G41" fmla="?: G4 G32 21600"/>
              <a:gd name="G42" fmla="?: G6 G41 G33"/>
              <a:gd name="T12" fmla="*/ 10800 w 21600"/>
              <a:gd name="T13" fmla="*/ 0 h 21600"/>
              <a:gd name="T14" fmla="*/ 6519 w 21600"/>
              <a:gd name="T15" fmla="*/ 3200 h 21600"/>
              <a:gd name="T16" fmla="*/ 10800 w 21600"/>
              <a:gd name="T17" fmla="*/ 4156 h 21600"/>
              <a:gd name="T18" fmla="*/ 15081 w 21600"/>
              <a:gd name="T19" fmla="*/ 32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7539" y="5011"/>
                </a:moveTo>
                <a:cubicBezTo>
                  <a:pt x="8534" y="4450"/>
                  <a:pt x="9657" y="4155"/>
                  <a:pt x="10800" y="4156"/>
                </a:cubicBezTo>
                <a:cubicBezTo>
                  <a:pt x="11942" y="4156"/>
                  <a:pt x="13065" y="4450"/>
                  <a:pt x="14060" y="5011"/>
                </a:cubicBezTo>
                <a:lnTo>
                  <a:pt x="16100" y="1390"/>
                </a:lnTo>
                <a:cubicBezTo>
                  <a:pt x="14482" y="478"/>
                  <a:pt x="12657" y="-1"/>
                  <a:pt x="10799" y="0"/>
                </a:cubicBezTo>
                <a:cubicBezTo>
                  <a:pt x="8942" y="0"/>
                  <a:pt x="7117" y="478"/>
                  <a:pt x="5499" y="1390"/>
                </a:cubicBezTo>
                <a:close/>
              </a:path>
            </a:pathLst>
          </a:custGeom>
          <a:solidFill>
            <a:srgbClr val="000066"/>
          </a:solidFill>
          <a:ln w="9525">
            <a:solidFill>
              <a:srgbClr val="E91173"/>
            </a:solidFill>
            <a:miter lim="800000"/>
            <a:headEnd/>
            <a:tailEnd/>
          </a:ln>
          <a:effectLst/>
          <a:extLst/>
        </p:spPr>
        <p:txBody>
          <a:bodyPr wrap="none" anchor="ctr"/>
          <a:lstStyle/>
          <a:p>
            <a:endParaRPr lang="en-GB" dirty="0"/>
          </a:p>
        </p:txBody>
      </p:sp>
      <p:sp>
        <p:nvSpPr>
          <p:cNvPr id="105" name="AutoShape 79"/>
          <p:cNvSpPr>
            <a:spLocks noChangeArrowheads="1"/>
          </p:cNvSpPr>
          <p:nvPr/>
        </p:nvSpPr>
        <p:spPr bwMode="auto">
          <a:xfrm rot="17721">
            <a:off x="2253112" y="1665470"/>
            <a:ext cx="465138" cy="325438"/>
          </a:xfrm>
          <a:prstGeom prst="upDownArrow">
            <a:avLst>
              <a:gd name="adj1" fmla="val 50509"/>
              <a:gd name="adj2" fmla="val 40014"/>
            </a:avLst>
          </a:prstGeom>
          <a:gradFill flip="none" rotWithShape="1">
            <a:gsLst>
              <a:gs pos="0">
                <a:srgbClr val="E91173">
                  <a:tint val="66000"/>
                  <a:satMod val="160000"/>
                </a:srgbClr>
              </a:gs>
              <a:gs pos="50000">
                <a:srgbClr val="E91173">
                  <a:tint val="44500"/>
                  <a:satMod val="160000"/>
                </a:srgbClr>
              </a:gs>
              <a:gs pos="100000">
                <a:srgbClr val="E91173">
                  <a:tint val="23500"/>
                  <a:satMod val="160000"/>
                </a:srgbClr>
              </a:gs>
            </a:gsLst>
            <a:path path="circle">
              <a:fillToRect t="100000" r="100000"/>
            </a:path>
            <a:tileRect l="-100000" b="-100000"/>
          </a:gradFill>
          <a:ln w="9525">
            <a:solidFill>
              <a:srgbClr val="E91173"/>
            </a:solidFill>
            <a:miter lim="800000"/>
            <a:headEnd/>
            <a:tailEnd/>
          </a:ln>
          <a:effectLst/>
          <a:extLst/>
        </p:spPr>
        <p:txBody>
          <a:bodyPr wrap="none" anchor="ctr"/>
          <a:lstStyle/>
          <a:p>
            <a:endParaRPr lang="en-GB" dirty="0"/>
          </a:p>
        </p:txBody>
      </p:sp>
      <p:sp>
        <p:nvSpPr>
          <p:cNvPr id="106" name="AutoShape 80"/>
          <p:cNvSpPr>
            <a:spLocks noChangeArrowheads="1"/>
          </p:cNvSpPr>
          <p:nvPr/>
        </p:nvSpPr>
        <p:spPr bwMode="auto">
          <a:xfrm rot="17721">
            <a:off x="2303912" y="3187883"/>
            <a:ext cx="461963" cy="325437"/>
          </a:xfrm>
          <a:prstGeom prst="upDownArrow">
            <a:avLst>
              <a:gd name="adj1" fmla="val 50509"/>
              <a:gd name="adj2" fmla="val 40014"/>
            </a:avLst>
          </a:prstGeom>
          <a:gradFill flip="none" rotWithShape="1">
            <a:gsLst>
              <a:gs pos="0">
                <a:srgbClr val="E91173">
                  <a:tint val="66000"/>
                  <a:satMod val="160000"/>
                </a:srgbClr>
              </a:gs>
              <a:gs pos="50000">
                <a:srgbClr val="E91173">
                  <a:tint val="44500"/>
                  <a:satMod val="160000"/>
                </a:srgbClr>
              </a:gs>
              <a:gs pos="100000">
                <a:srgbClr val="E91173">
                  <a:tint val="23500"/>
                  <a:satMod val="160000"/>
                </a:srgbClr>
              </a:gs>
            </a:gsLst>
            <a:path path="circle">
              <a:fillToRect t="100000" r="100000"/>
            </a:path>
            <a:tileRect l="-100000" b="-100000"/>
          </a:gradFill>
          <a:ln w="9525">
            <a:solidFill>
              <a:srgbClr val="E91173"/>
            </a:solidFill>
            <a:miter lim="800000"/>
            <a:headEnd/>
            <a:tailEnd/>
          </a:ln>
          <a:effectLst/>
          <a:extLst/>
        </p:spPr>
        <p:txBody>
          <a:bodyPr wrap="none" anchor="ctr"/>
          <a:lstStyle/>
          <a:p>
            <a:endParaRPr lang="en-GB" dirty="0"/>
          </a:p>
        </p:txBody>
      </p:sp>
      <p:grpSp>
        <p:nvGrpSpPr>
          <p:cNvPr id="107" name="Group 81"/>
          <p:cNvGrpSpPr>
            <a:grpSpLocks/>
          </p:cNvGrpSpPr>
          <p:nvPr/>
        </p:nvGrpSpPr>
        <p:grpSpPr bwMode="auto">
          <a:xfrm rot="3507362">
            <a:off x="2249938" y="1644832"/>
            <a:ext cx="508000" cy="1870075"/>
            <a:chOff x="3297" y="1495"/>
            <a:chExt cx="553" cy="2014"/>
          </a:xfrm>
          <a:gradFill flip="none" rotWithShape="1">
            <a:gsLst>
              <a:gs pos="0">
                <a:srgbClr val="E91173">
                  <a:tint val="66000"/>
                  <a:satMod val="160000"/>
                </a:srgbClr>
              </a:gs>
              <a:gs pos="50000">
                <a:srgbClr val="E91173">
                  <a:tint val="44500"/>
                  <a:satMod val="160000"/>
                </a:srgbClr>
              </a:gs>
              <a:gs pos="100000">
                <a:srgbClr val="E91173">
                  <a:tint val="23500"/>
                  <a:satMod val="160000"/>
                </a:srgbClr>
              </a:gs>
            </a:gsLst>
            <a:path path="circle">
              <a:fillToRect t="100000" r="100000"/>
            </a:path>
            <a:tileRect l="-100000" b="-100000"/>
          </a:gradFill>
        </p:grpSpPr>
        <p:sp>
          <p:nvSpPr>
            <p:cNvPr id="108" name="AutoShape 82"/>
            <p:cNvSpPr>
              <a:spLocks noChangeArrowheads="1"/>
            </p:cNvSpPr>
            <p:nvPr/>
          </p:nvSpPr>
          <p:spPr bwMode="auto">
            <a:xfrm rot="17721">
              <a:off x="3297" y="1495"/>
              <a:ext cx="500" cy="356"/>
            </a:xfrm>
            <a:prstGeom prst="upDownArrow">
              <a:avLst>
                <a:gd name="adj1" fmla="val 50509"/>
                <a:gd name="adj2" fmla="val 40014"/>
              </a:avLst>
            </a:prstGeom>
            <a:grpFill/>
            <a:ln w="9525">
              <a:solidFill>
                <a:srgbClr val="E9117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dirty="0"/>
            </a:p>
          </p:txBody>
        </p:sp>
        <p:sp>
          <p:nvSpPr>
            <p:cNvPr id="109" name="AutoShape 83"/>
            <p:cNvSpPr>
              <a:spLocks noChangeArrowheads="1"/>
            </p:cNvSpPr>
            <p:nvPr/>
          </p:nvSpPr>
          <p:spPr bwMode="auto">
            <a:xfrm rot="17721">
              <a:off x="3350" y="3153"/>
              <a:ext cx="500" cy="356"/>
            </a:xfrm>
            <a:prstGeom prst="upDownArrow">
              <a:avLst>
                <a:gd name="adj1" fmla="val 50509"/>
                <a:gd name="adj2" fmla="val 40014"/>
              </a:avLst>
            </a:prstGeom>
            <a:grpFill/>
            <a:ln w="9525">
              <a:solidFill>
                <a:srgbClr val="E9117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dirty="0"/>
            </a:p>
          </p:txBody>
        </p:sp>
      </p:grpSp>
      <p:grpSp>
        <p:nvGrpSpPr>
          <p:cNvPr id="110" name="Group 84"/>
          <p:cNvGrpSpPr>
            <a:grpSpLocks/>
          </p:cNvGrpSpPr>
          <p:nvPr/>
        </p:nvGrpSpPr>
        <p:grpSpPr bwMode="auto">
          <a:xfrm rot="7160728">
            <a:off x="2262637" y="1608320"/>
            <a:ext cx="508000" cy="1873250"/>
            <a:chOff x="3297" y="1495"/>
            <a:chExt cx="553" cy="2014"/>
          </a:xfrm>
          <a:gradFill flip="none" rotWithShape="1">
            <a:gsLst>
              <a:gs pos="0">
                <a:srgbClr val="E91173">
                  <a:tint val="66000"/>
                  <a:satMod val="160000"/>
                </a:srgbClr>
              </a:gs>
              <a:gs pos="50000">
                <a:srgbClr val="E91173">
                  <a:tint val="44500"/>
                  <a:satMod val="160000"/>
                </a:srgbClr>
              </a:gs>
              <a:gs pos="100000">
                <a:srgbClr val="E91173">
                  <a:tint val="23500"/>
                  <a:satMod val="160000"/>
                </a:srgbClr>
              </a:gs>
            </a:gsLst>
            <a:path path="circle">
              <a:fillToRect t="100000" r="100000"/>
            </a:path>
            <a:tileRect l="-100000" b="-100000"/>
          </a:gradFill>
        </p:grpSpPr>
        <p:sp>
          <p:nvSpPr>
            <p:cNvPr id="111" name="AutoShape 85"/>
            <p:cNvSpPr>
              <a:spLocks noChangeArrowheads="1"/>
            </p:cNvSpPr>
            <p:nvPr/>
          </p:nvSpPr>
          <p:spPr bwMode="auto">
            <a:xfrm rot="17721">
              <a:off x="3297" y="1495"/>
              <a:ext cx="500" cy="356"/>
            </a:xfrm>
            <a:prstGeom prst="upDownArrow">
              <a:avLst>
                <a:gd name="adj1" fmla="val 50509"/>
                <a:gd name="adj2" fmla="val 40014"/>
              </a:avLst>
            </a:prstGeom>
            <a:grpFill/>
            <a:ln w="9525">
              <a:solidFill>
                <a:srgbClr val="E9117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dirty="0"/>
            </a:p>
          </p:txBody>
        </p:sp>
        <p:sp>
          <p:nvSpPr>
            <p:cNvPr id="112" name="AutoShape 86"/>
            <p:cNvSpPr>
              <a:spLocks noChangeArrowheads="1"/>
            </p:cNvSpPr>
            <p:nvPr/>
          </p:nvSpPr>
          <p:spPr bwMode="auto">
            <a:xfrm rot="17721">
              <a:off x="3350" y="3153"/>
              <a:ext cx="500" cy="356"/>
            </a:xfrm>
            <a:prstGeom prst="upDownArrow">
              <a:avLst>
                <a:gd name="adj1" fmla="val 50509"/>
                <a:gd name="adj2" fmla="val 40014"/>
              </a:avLst>
            </a:prstGeom>
            <a:grpFill/>
            <a:ln w="9525">
              <a:solidFill>
                <a:srgbClr val="E9117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dirty="0"/>
            </a:p>
          </p:txBody>
        </p:sp>
      </p:grpSp>
      <p:sp>
        <p:nvSpPr>
          <p:cNvPr id="113" name="Text Box 87"/>
          <p:cNvSpPr txBox="1">
            <a:spLocks noChangeArrowheads="1"/>
          </p:cNvSpPr>
          <p:nvPr/>
        </p:nvSpPr>
        <p:spPr bwMode="auto">
          <a:xfrm>
            <a:off x="1157737" y="2711633"/>
            <a:ext cx="733425"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nSpc>
                <a:spcPct val="80000"/>
              </a:lnSpc>
              <a:spcBef>
                <a:spcPct val="50000"/>
              </a:spcBef>
            </a:pPr>
            <a:r>
              <a:rPr lang="en-AU" altLang="en-AU" b="1" dirty="0">
                <a:solidFill>
                  <a:srgbClr val="E91173"/>
                </a:solidFill>
                <a:latin typeface="Arial Narrow" pitchFamily="34" charset="0"/>
              </a:rPr>
              <a:t>Hotel room</a:t>
            </a:r>
          </a:p>
        </p:txBody>
      </p:sp>
      <p:grpSp>
        <p:nvGrpSpPr>
          <p:cNvPr id="114" name="Group 88"/>
          <p:cNvGrpSpPr>
            <a:grpSpLocks/>
          </p:cNvGrpSpPr>
          <p:nvPr/>
        </p:nvGrpSpPr>
        <p:grpSpPr bwMode="auto">
          <a:xfrm>
            <a:off x="1460950" y="3184708"/>
            <a:ext cx="487362" cy="198437"/>
            <a:chOff x="3164" y="3482"/>
            <a:chExt cx="786" cy="324"/>
          </a:xfrm>
          <a:solidFill>
            <a:schemeClr val="accent4">
              <a:lumMod val="60000"/>
              <a:lumOff val="40000"/>
            </a:schemeClr>
          </a:solidFill>
        </p:grpSpPr>
        <p:sp>
          <p:nvSpPr>
            <p:cNvPr id="115" name="AutoShape 89"/>
            <p:cNvSpPr>
              <a:spLocks noChangeArrowheads="1"/>
            </p:cNvSpPr>
            <p:nvPr/>
          </p:nvSpPr>
          <p:spPr bwMode="auto">
            <a:xfrm>
              <a:off x="3164" y="3596"/>
              <a:ext cx="786" cy="210"/>
            </a:xfrm>
            <a:prstGeom prst="cube">
              <a:avLst>
                <a:gd name="adj" fmla="val 48875"/>
              </a:avLst>
            </a:prstGeom>
            <a:grp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dirty="0"/>
            </a:p>
          </p:txBody>
        </p:sp>
        <p:sp>
          <p:nvSpPr>
            <p:cNvPr id="116" name="AutoShape 90"/>
            <p:cNvSpPr>
              <a:spLocks noChangeArrowheads="1"/>
            </p:cNvSpPr>
            <p:nvPr/>
          </p:nvSpPr>
          <p:spPr bwMode="auto">
            <a:xfrm>
              <a:off x="3310" y="3482"/>
              <a:ext cx="261" cy="126"/>
            </a:xfrm>
            <a:prstGeom prst="roundRect">
              <a:avLst>
                <a:gd name="adj" fmla="val 16667"/>
              </a:avLst>
            </a:prstGeom>
            <a:grp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dirty="0"/>
            </a:p>
          </p:txBody>
        </p:sp>
        <p:sp>
          <p:nvSpPr>
            <p:cNvPr id="117" name="AutoShape 91"/>
            <p:cNvSpPr>
              <a:spLocks noChangeArrowheads="1"/>
            </p:cNvSpPr>
            <p:nvPr/>
          </p:nvSpPr>
          <p:spPr bwMode="auto">
            <a:xfrm>
              <a:off x="3605" y="3484"/>
              <a:ext cx="261" cy="126"/>
            </a:xfrm>
            <a:prstGeom prst="roundRect">
              <a:avLst>
                <a:gd name="adj" fmla="val 16667"/>
              </a:avLst>
            </a:prstGeom>
            <a:grp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dirty="0"/>
            </a:p>
          </p:txBody>
        </p:sp>
      </p:grpSp>
      <p:grpSp>
        <p:nvGrpSpPr>
          <p:cNvPr id="118" name="Group 92"/>
          <p:cNvGrpSpPr>
            <a:grpSpLocks/>
          </p:cNvGrpSpPr>
          <p:nvPr/>
        </p:nvGrpSpPr>
        <p:grpSpPr bwMode="auto">
          <a:xfrm>
            <a:off x="1345062" y="1782945"/>
            <a:ext cx="441325" cy="215900"/>
            <a:chOff x="3352" y="1131"/>
            <a:chExt cx="505" cy="251"/>
          </a:xfrm>
          <a:solidFill>
            <a:schemeClr val="accent4">
              <a:lumMod val="60000"/>
              <a:lumOff val="40000"/>
            </a:schemeClr>
          </a:solidFill>
        </p:grpSpPr>
        <p:sp>
          <p:nvSpPr>
            <p:cNvPr id="119" name="Oval 93"/>
            <p:cNvSpPr>
              <a:spLocks noChangeArrowheads="1"/>
            </p:cNvSpPr>
            <p:nvPr/>
          </p:nvSpPr>
          <p:spPr bwMode="auto">
            <a:xfrm>
              <a:off x="3352" y="1131"/>
              <a:ext cx="408" cy="251"/>
            </a:xfrm>
            <a:prstGeom prst="ellipse">
              <a:avLst/>
            </a:prstGeom>
            <a:grpFill/>
            <a:ln w="9525">
              <a:solidFill>
                <a:schemeClr val="accent4">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dirty="0"/>
            </a:p>
          </p:txBody>
        </p:sp>
        <p:sp>
          <p:nvSpPr>
            <p:cNvPr id="120" name="Line 94"/>
            <p:cNvSpPr>
              <a:spLocks noChangeShapeType="1"/>
            </p:cNvSpPr>
            <p:nvPr/>
          </p:nvSpPr>
          <p:spPr bwMode="auto">
            <a:xfrm>
              <a:off x="3813" y="1162"/>
              <a:ext cx="0" cy="209"/>
            </a:xfrm>
            <a:prstGeom prst="line">
              <a:avLst/>
            </a:prstGeom>
            <a:grpFill/>
            <a:ln w="28575">
              <a:solidFill>
                <a:schemeClr val="accent4">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p>
          </p:txBody>
        </p:sp>
        <p:sp>
          <p:nvSpPr>
            <p:cNvPr id="121" name="Line 95"/>
            <p:cNvSpPr>
              <a:spLocks noChangeShapeType="1"/>
            </p:cNvSpPr>
            <p:nvPr/>
          </p:nvSpPr>
          <p:spPr bwMode="auto">
            <a:xfrm>
              <a:off x="3857" y="1164"/>
              <a:ext cx="0" cy="209"/>
            </a:xfrm>
            <a:prstGeom prst="line">
              <a:avLst/>
            </a:prstGeom>
            <a:grpFill/>
            <a:ln w="28575">
              <a:solidFill>
                <a:schemeClr val="accent4">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p>
          </p:txBody>
        </p:sp>
      </p:grpSp>
      <p:sp>
        <p:nvSpPr>
          <p:cNvPr id="122" name="Rectangle 97"/>
          <p:cNvSpPr>
            <a:spLocks noChangeArrowheads="1"/>
          </p:cNvSpPr>
          <p:nvPr/>
        </p:nvSpPr>
        <p:spPr bwMode="auto">
          <a:xfrm>
            <a:off x="2800800" y="3502208"/>
            <a:ext cx="52387" cy="184150"/>
          </a:xfrm>
          <a:prstGeom prst="rect">
            <a:avLst/>
          </a:prstGeom>
          <a:solidFill>
            <a:schemeClr val="accent4">
              <a:lumMod val="60000"/>
              <a:lumOff val="40000"/>
            </a:schemeClr>
          </a:solidFill>
          <a:ln w="9525">
            <a:solidFill>
              <a:schemeClr val="bg1"/>
            </a:solidFill>
            <a:miter lim="800000"/>
            <a:headEnd/>
            <a:tailEnd/>
          </a:ln>
          <a:effectLst/>
          <a:extLst/>
        </p:spPr>
        <p:txBody>
          <a:bodyPr wrap="none" anchor="ctr"/>
          <a:lstStyle/>
          <a:p>
            <a:endParaRPr lang="en-GB" dirty="0"/>
          </a:p>
        </p:txBody>
      </p:sp>
      <p:sp>
        <p:nvSpPr>
          <p:cNvPr id="123" name="AutoShape 98"/>
          <p:cNvSpPr>
            <a:spLocks noChangeArrowheads="1"/>
          </p:cNvSpPr>
          <p:nvPr/>
        </p:nvSpPr>
        <p:spPr bwMode="auto">
          <a:xfrm flipH="1">
            <a:off x="3135762" y="1783321"/>
            <a:ext cx="195263" cy="134937"/>
          </a:xfrm>
          <a:prstGeom prst="rtTriangle">
            <a:avLst/>
          </a:prstGeom>
          <a:solidFill>
            <a:schemeClr val="accent4">
              <a:lumMod val="60000"/>
              <a:lumOff val="40000"/>
            </a:schemeClr>
          </a:solidFill>
          <a:ln w="9525">
            <a:solidFill>
              <a:schemeClr val="bg1"/>
            </a:solidFill>
            <a:miter lim="800000"/>
            <a:headEnd/>
            <a:tailEnd/>
          </a:ln>
          <a:effectLst/>
          <a:extLst/>
        </p:spPr>
        <p:txBody>
          <a:bodyPr wrap="none" anchor="ctr"/>
          <a:lstStyle/>
          <a:p>
            <a:endParaRPr lang="en-GB" dirty="0"/>
          </a:p>
        </p:txBody>
      </p:sp>
      <p:sp>
        <p:nvSpPr>
          <p:cNvPr id="124" name="Oval 99"/>
          <p:cNvSpPr>
            <a:spLocks noChangeArrowheads="1"/>
          </p:cNvSpPr>
          <p:nvPr/>
        </p:nvSpPr>
        <p:spPr bwMode="auto">
          <a:xfrm>
            <a:off x="3308800" y="2313170"/>
            <a:ext cx="117475" cy="66675"/>
          </a:xfrm>
          <a:prstGeom prst="ellipse">
            <a:avLst/>
          </a:prstGeom>
          <a:solidFill>
            <a:schemeClr val="accent4">
              <a:lumMod val="60000"/>
              <a:lumOff val="40000"/>
            </a:schemeClr>
          </a:solidFill>
          <a:ln w="9525">
            <a:solidFill>
              <a:schemeClr val="bg1"/>
            </a:solidFill>
            <a:round/>
            <a:headEnd/>
            <a:tailEnd/>
          </a:ln>
          <a:effectLst/>
          <a:extLst/>
        </p:spPr>
        <p:txBody>
          <a:bodyPr wrap="none" anchor="ctr"/>
          <a:lstStyle/>
          <a:p>
            <a:endParaRPr lang="en-GB" dirty="0"/>
          </a:p>
        </p:txBody>
      </p:sp>
      <p:sp>
        <p:nvSpPr>
          <p:cNvPr id="125" name="Rectangle 100"/>
          <p:cNvSpPr>
            <a:spLocks noChangeArrowheads="1"/>
          </p:cNvSpPr>
          <p:nvPr/>
        </p:nvSpPr>
        <p:spPr bwMode="auto">
          <a:xfrm>
            <a:off x="3340550" y="1782945"/>
            <a:ext cx="50800" cy="577850"/>
          </a:xfrm>
          <a:prstGeom prst="rect">
            <a:avLst/>
          </a:prstGeom>
          <a:solidFill>
            <a:schemeClr val="accent4">
              <a:lumMod val="60000"/>
              <a:lumOff val="40000"/>
            </a:schemeClr>
          </a:solidFill>
          <a:ln w="9525">
            <a:solidFill>
              <a:schemeClr val="bg1"/>
            </a:solidFill>
            <a:miter lim="800000"/>
            <a:headEnd/>
            <a:tailEnd/>
          </a:ln>
          <a:effectLst/>
          <a:extLst/>
        </p:spPr>
        <p:txBody>
          <a:bodyPr wrap="none" anchor="ctr"/>
          <a:lstStyle/>
          <a:p>
            <a:endParaRPr lang="en-GB" dirty="0"/>
          </a:p>
        </p:txBody>
      </p:sp>
      <p:sp>
        <p:nvSpPr>
          <p:cNvPr id="126" name="Oval 101"/>
          <p:cNvSpPr>
            <a:spLocks noChangeArrowheads="1"/>
          </p:cNvSpPr>
          <p:nvPr/>
        </p:nvSpPr>
        <p:spPr bwMode="auto">
          <a:xfrm>
            <a:off x="3407225" y="2279833"/>
            <a:ext cx="73025" cy="73025"/>
          </a:xfrm>
          <a:prstGeom prst="ellipse">
            <a:avLst/>
          </a:prstGeom>
          <a:solidFill>
            <a:schemeClr val="accent4">
              <a:lumMod val="60000"/>
              <a:lumOff val="40000"/>
            </a:schemeClr>
          </a:solidFill>
          <a:ln w="9525">
            <a:solidFill>
              <a:schemeClr val="bg1"/>
            </a:solidFill>
            <a:round/>
            <a:headEnd/>
            <a:tailEnd/>
          </a:ln>
          <a:effectLst/>
          <a:extLst/>
        </p:spPr>
        <p:txBody>
          <a:bodyPr wrap="none" anchor="ctr"/>
          <a:lstStyle/>
          <a:p>
            <a:endParaRPr lang="en-GB" dirty="0"/>
          </a:p>
        </p:txBody>
      </p:sp>
      <p:sp>
        <p:nvSpPr>
          <p:cNvPr id="127" name="Text Box 102"/>
          <p:cNvSpPr txBox="1">
            <a:spLocks noChangeArrowheads="1"/>
          </p:cNvSpPr>
          <p:nvPr/>
        </p:nvSpPr>
        <p:spPr bwMode="auto">
          <a:xfrm>
            <a:off x="3324675" y="2030595"/>
            <a:ext cx="554037" cy="26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nSpc>
                <a:spcPct val="80000"/>
              </a:lnSpc>
              <a:spcBef>
                <a:spcPct val="50000"/>
              </a:spcBef>
            </a:pPr>
            <a:r>
              <a:rPr lang="en-AU" altLang="en-AU" b="1" dirty="0">
                <a:solidFill>
                  <a:srgbClr val="E91173"/>
                </a:solidFill>
                <a:latin typeface="Arial Narrow" pitchFamily="34" charset="0"/>
              </a:rPr>
              <a:t>Golf</a:t>
            </a:r>
          </a:p>
        </p:txBody>
      </p:sp>
      <p:sp>
        <p:nvSpPr>
          <p:cNvPr id="128" name="Text Box 103"/>
          <p:cNvSpPr txBox="1">
            <a:spLocks noChangeArrowheads="1"/>
          </p:cNvSpPr>
          <p:nvPr/>
        </p:nvSpPr>
        <p:spPr bwMode="auto">
          <a:xfrm>
            <a:off x="1937200" y="3446645"/>
            <a:ext cx="1106487"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nSpc>
                <a:spcPct val="80000"/>
              </a:lnSpc>
              <a:spcBef>
                <a:spcPct val="50000"/>
              </a:spcBef>
            </a:pPr>
            <a:r>
              <a:rPr lang="en-AU" altLang="en-AU" b="1" dirty="0" smtClean="0">
                <a:solidFill>
                  <a:srgbClr val="E91173"/>
                </a:solidFill>
                <a:latin typeface="Arial Narrow" pitchFamily="34" charset="0"/>
              </a:rPr>
              <a:t>Meeting / </a:t>
            </a:r>
            <a:r>
              <a:rPr lang="en-AU" altLang="en-AU" b="1" dirty="0">
                <a:solidFill>
                  <a:srgbClr val="E91173"/>
                </a:solidFill>
                <a:latin typeface="Arial Narrow" pitchFamily="34" charset="0"/>
              </a:rPr>
              <a:t>conference</a:t>
            </a:r>
          </a:p>
        </p:txBody>
      </p:sp>
      <p:grpSp>
        <p:nvGrpSpPr>
          <p:cNvPr id="129" name="Group 104"/>
          <p:cNvGrpSpPr>
            <a:grpSpLocks/>
          </p:cNvGrpSpPr>
          <p:nvPr/>
        </p:nvGrpSpPr>
        <p:grpSpPr bwMode="auto">
          <a:xfrm>
            <a:off x="3223075" y="2949758"/>
            <a:ext cx="585787" cy="244475"/>
            <a:chOff x="2373" y="1588"/>
            <a:chExt cx="629" cy="266"/>
          </a:xfrm>
          <a:solidFill>
            <a:schemeClr val="accent4">
              <a:lumMod val="60000"/>
              <a:lumOff val="40000"/>
            </a:schemeClr>
          </a:solidFill>
        </p:grpSpPr>
        <p:sp>
          <p:nvSpPr>
            <p:cNvPr id="130" name="Oval 105"/>
            <p:cNvSpPr>
              <a:spLocks noChangeArrowheads="1"/>
            </p:cNvSpPr>
            <p:nvPr/>
          </p:nvSpPr>
          <p:spPr bwMode="auto">
            <a:xfrm>
              <a:off x="2461" y="1633"/>
              <a:ext cx="283" cy="221"/>
            </a:xfrm>
            <a:prstGeom prst="ellipse">
              <a:avLst/>
            </a:prstGeom>
            <a:grp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dirty="0"/>
            </a:p>
          </p:txBody>
        </p:sp>
        <p:sp>
          <p:nvSpPr>
            <p:cNvPr id="131" name="Freeform 106"/>
            <p:cNvSpPr>
              <a:spLocks/>
            </p:cNvSpPr>
            <p:nvPr/>
          </p:nvSpPr>
          <p:spPr bwMode="auto">
            <a:xfrm>
              <a:off x="2736" y="1695"/>
              <a:ext cx="253" cy="72"/>
            </a:xfrm>
            <a:custGeom>
              <a:avLst/>
              <a:gdLst>
                <a:gd name="T0" fmla="*/ 0 w 253"/>
                <a:gd name="T1" fmla="*/ 0 h 72"/>
                <a:gd name="T2" fmla="*/ 253 w 253"/>
                <a:gd name="T3" fmla="*/ 20 h 72"/>
                <a:gd name="T4" fmla="*/ 12 w 253"/>
                <a:gd name="T5" fmla="*/ 72 h 72"/>
                <a:gd name="T6" fmla="*/ 0 w 253"/>
                <a:gd name="T7" fmla="*/ 0 h 72"/>
              </a:gdLst>
              <a:ahLst/>
              <a:cxnLst>
                <a:cxn ang="0">
                  <a:pos x="T0" y="T1"/>
                </a:cxn>
                <a:cxn ang="0">
                  <a:pos x="T2" y="T3"/>
                </a:cxn>
                <a:cxn ang="0">
                  <a:pos x="T4" y="T5"/>
                </a:cxn>
                <a:cxn ang="0">
                  <a:pos x="T6" y="T7"/>
                </a:cxn>
              </a:cxnLst>
              <a:rect l="0" t="0" r="r" b="b"/>
              <a:pathLst>
                <a:path w="253" h="72">
                  <a:moveTo>
                    <a:pt x="0" y="0"/>
                  </a:moveTo>
                  <a:lnTo>
                    <a:pt x="253" y="20"/>
                  </a:lnTo>
                  <a:lnTo>
                    <a:pt x="12" y="72"/>
                  </a:lnTo>
                  <a:lnTo>
                    <a:pt x="0" y="0"/>
                  </a:lnTo>
                  <a:close/>
                </a:path>
              </a:pathLst>
            </a:custGeom>
            <a:grpFill/>
            <a:ln w="9525"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p>
          </p:txBody>
        </p:sp>
        <p:sp>
          <p:nvSpPr>
            <p:cNvPr id="133" name="Freeform 107"/>
            <p:cNvSpPr>
              <a:spLocks/>
            </p:cNvSpPr>
            <p:nvPr/>
          </p:nvSpPr>
          <p:spPr bwMode="auto">
            <a:xfrm>
              <a:off x="2373" y="1611"/>
              <a:ext cx="267" cy="33"/>
            </a:xfrm>
            <a:custGeom>
              <a:avLst/>
              <a:gdLst>
                <a:gd name="T0" fmla="*/ 216 w 267"/>
                <a:gd name="T1" fmla="*/ 9 h 33"/>
                <a:gd name="T2" fmla="*/ 0 w 267"/>
                <a:gd name="T3" fmla="*/ 33 h 33"/>
                <a:gd name="T4" fmla="*/ 9 w 267"/>
                <a:gd name="T5" fmla="*/ 0 h 33"/>
                <a:gd name="T6" fmla="*/ 267 w 267"/>
                <a:gd name="T7" fmla="*/ 9 h 33"/>
              </a:gdLst>
              <a:ahLst/>
              <a:cxnLst>
                <a:cxn ang="0">
                  <a:pos x="T0" y="T1"/>
                </a:cxn>
                <a:cxn ang="0">
                  <a:pos x="T2" y="T3"/>
                </a:cxn>
                <a:cxn ang="0">
                  <a:pos x="T4" y="T5"/>
                </a:cxn>
                <a:cxn ang="0">
                  <a:pos x="T6" y="T7"/>
                </a:cxn>
              </a:cxnLst>
              <a:rect l="0" t="0" r="r" b="b"/>
              <a:pathLst>
                <a:path w="267" h="33">
                  <a:moveTo>
                    <a:pt x="216" y="9"/>
                  </a:moveTo>
                  <a:lnTo>
                    <a:pt x="0" y="33"/>
                  </a:lnTo>
                  <a:lnTo>
                    <a:pt x="9" y="0"/>
                  </a:lnTo>
                  <a:lnTo>
                    <a:pt x="267" y="9"/>
                  </a:lnTo>
                </a:path>
              </a:pathLst>
            </a:custGeom>
            <a:grpFill/>
            <a:ln w="9525"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p>
          </p:txBody>
        </p:sp>
        <p:sp>
          <p:nvSpPr>
            <p:cNvPr id="134" name="Freeform 108"/>
            <p:cNvSpPr>
              <a:spLocks/>
            </p:cNvSpPr>
            <p:nvPr/>
          </p:nvSpPr>
          <p:spPr bwMode="auto">
            <a:xfrm rot="-11006590">
              <a:off x="2574" y="1588"/>
              <a:ext cx="267" cy="33"/>
            </a:xfrm>
            <a:custGeom>
              <a:avLst/>
              <a:gdLst>
                <a:gd name="T0" fmla="*/ 216 w 267"/>
                <a:gd name="T1" fmla="*/ 9 h 33"/>
                <a:gd name="T2" fmla="*/ 0 w 267"/>
                <a:gd name="T3" fmla="*/ 33 h 33"/>
                <a:gd name="T4" fmla="*/ 9 w 267"/>
                <a:gd name="T5" fmla="*/ 0 h 33"/>
                <a:gd name="T6" fmla="*/ 267 w 267"/>
                <a:gd name="T7" fmla="*/ 9 h 33"/>
              </a:gdLst>
              <a:ahLst/>
              <a:cxnLst>
                <a:cxn ang="0">
                  <a:pos x="T0" y="T1"/>
                </a:cxn>
                <a:cxn ang="0">
                  <a:pos x="T2" y="T3"/>
                </a:cxn>
                <a:cxn ang="0">
                  <a:pos x="T4" y="T5"/>
                </a:cxn>
                <a:cxn ang="0">
                  <a:pos x="T6" y="T7"/>
                </a:cxn>
              </a:cxnLst>
              <a:rect l="0" t="0" r="r" b="b"/>
              <a:pathLst>
                <a:path w="267" h="33">
                  <a:moveTo>
                    <a:pt x="216" y="9"/>
                  </a:moveTo>
                  <a:lnTo>
                    <a:pt x="0" y="33"/>
                  </a:lnTo>
                  <a:lnTo>
                    <a:pt x="9" y="0"/>
                  </a:lnTo>
                  <a:lnTo>
                    <a:pt x="267" y="9"/>
                  </a:lnTo>
                </a:path>
              </a:pathLst>
            </a:custGeom>
            <a:grpFill/>
            <a:ln w="9525"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p>
          </p:txBody>
        </p:sp>
        <p:sp>
          <p:nvSpPr>
            <p:cNvPr id="135" name="AutoShape 109"/>
            <p:cNvSpPr>
              <a:spLocks noChangeArrowheads="1"/>
            </p:cNvSpPr>
            <p:nvPr/>
          </p:nvSpPr>
          <p:spPr bwMode="auto">
            <a:xfrm>
              <a:off x="2946" y="1645"/>
              <a:ext cx="56" cy="77"/>
            </a:xfrm>
            <a:prstGeom prst="parallelogram">
              <a:avLst>
                <a:gd name="adj" fmla="val 25000"/>
              </a:avLst>
            </a:prstGeom>
            <a:grp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dirty="0"/>
            </a:p>
          </p:txBody>
        </p:sp>
      </p:grpSp>
      <p:sp>
        <p:nvSpPr>
          <p:cNvPr id="136" name="Text Box 110"/>
          <p:cNvSpPr txBox="1">
            <a:spLocks noChangeArrowheads="1"/>
          </p:cNvSpPr>
          <p:nvPr/>
        </p:nvSpPr>
        <p:spPr bwMode="auto">
          <a:xfrm>
            <a:off x="3007175" y="3173595"/>
            <a:ext cx="1116012" cy="26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nSpc>
                <a:spcPct val="80000"/>
              </a:lnSpc>
              <a:spcBef>
                <a:spcPct val="50000"/>
              </a:spcBef>
            </a:pPr>
            <a:r>
              <a:rPr lang="en-AU" altLang="en-AU" b="1" dirty="0">
                <a:solidFill>
                  <a:srgbClr val="E91173"/>
                </a:solidFill>
                <a:latin typeface="Arial Narrow" pitchFamily="34" charset="0"/>
              </a:rPr>
              <a:t>Transport</a:t>
            </a:r>
          </a:p>
        </p:txBody>
      </p:sp>
      <p:sp>
        <p:nvSpPr>
          <p:cNvPr id="137" name="Oval 111"/>
          <p:cNvSpPr>
            <a:spLocks noChangeArrowheads="1"/>
          </p:cNvSpPr>
          <p:nvPr/>
        </p:nvSpPr>
        <p:spPr bwMode="auto">
          <a:xfrm>
            <a:off x="2303912" y="1249545"/>
            <a:ext cx="212725" cy="301625"/>
          </a:xfrm>
          <a:prstGeom prst="ellipse">
            <a:avLst/>
          </a:prstGeom>
          <a:solidFill>
            <a:schemeClr val="accent4">
              <a:lumMod val="60000"/>
              <a:lumOff val="40000"/>
            </a:schemeClr>
          </a:solidFill>
          <a:ln w="9525">
            <a:solidFill>
              <a:schemeClr val="bg1"/>
            </a:solidFill>
            <a:round/>
            <a:headEnd/>
            <a:tailEnd/>
          </a:ln>
          <a:effectLst/>
          <a:extLst/>
        </p:spPr>
        <p:txBody>
          <a:bodyPr wrap="none" anchor="ctr"/>
          <a:lstStyle/>
          <a:p>
            <a:endParaRPr lang="en-GB" dirty="0"/>
          </a:p>
        </p:txBody>
      </p:sp>
      <p:sp>
        <p:nvSpPr>
          <p:cNvPr id="138" name="AutoShape 112"/>
          <p:cNvSpPr>
            <a:spLocks noChangeArrowheads="1"/>
          </p:cNvSpPr>
          <p:nvPr/>
        </p:nvSpPr>
        <p:spPr bwMode="auto">
          <a:xfrm rot="-5400000">
            <a:off x="2380906" y="1442426"/>
            <a:ext cx="52388" cy="79375"/>
          </a:xfrm>
          <a:prstGeom prst="moon">
            <a:avLst>
              <a:gd name="adj" fmla="val 87500"/>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50000" t="50000" r="50000" b="50000"/>
            </a:path>
            <a:tileRect/>
          </a:gradFill>
          <a:ln w="9525">
            <a:solidFill>
              <a:schemeClr val="bg1"/>
            </a:solidFill>
            <a:miter lim="800000"/>
            <a:headEnd/>
            <a:tailEnd/>
          </a:ln>
          <a:effectLst/>
          <a:extLst/>
        </p:spPr>
        <p:txBody>
          <a:bodyPr wrap="none" anchor="ctr"/>
          <a:lstStyle/>
          <a:p>
            <a:endParaRPr lang="en-GB" dirty="0"/>
          </a:p>
        </p:txBody>
      </p:sp>
      <p:sp>
        <p:nvSpPr>
          <p:cNvPr id="139" name="AutoShape 113"/>
          <p:cNvSpPr>
            <a:spLocks noChangeArrowheads="1"/>
          </p:cNvSpPr>
          <p:nvPr/>
        </p:nvSpPr>
        <p:spPr bwMode="auto">
          <a:xfrm rot="-16200000">
            <a:off x="2350744" y="1336064"/>
            <a:ext cx="30162" cy="44450"/>
          </a:xfrm>
          <a:prstGeom prst="moon">
            <a:avLst>
              <a:gd name="adj" fmla="val 87500"/>
            </a:avLst>
          </a:prstGeom>
          <a:solidFill>
            <a:schemeClr val="accent4">
              <a:lumMod val="60000"/>
              <a:lumOff val="40000"/>
            </a:schemeClr>
          </a:solidFill>
          <a:ln w="9525">
            <a:solidFill>
              <a:schemeClr val="bg1"/>
            </a:solidFill>
            <a:miter lim="800000"/>
            <a:headEnd/>
            <a:tailEnd/>
          </a:ln>
          <a:effectLst/>
          <a:extLst/>
        </p:spPr>
        <p:txBody>
          <a:bodyPr wrap="none" anchor="ctr"/>
          <a:lstStyle/>
          <a:p>
            <a:endParaRPr lang="en-GB" dirty="0"/>
          </a:p>
        </p:txBody>
      </p:sp>
      <p:sp>
        <p:nvSpPr>
          <p:cNvPr id="140" name="AutoShape 114"/>
          <p:cNvSpPr>
            <a:spLocks noChangeArrowheads="1"/>
          </p:cNvSpPr>
          <p:nvPr/>
        </p:nvSpPr>
        <p:spPr bwMode="auto">
          <a:xfrm rot="-16200000">
            <a:off x="2438850" y="1335270"/>
            <a:ext cx="30162" cy="46038"/>
          </a:xfrm>
          <a:prstGeom prst="moon">
            <a:avLst>
              <a:gd name="adj" fmla="val 87500"/>
            </a:avLst>
          </a:prstGeom>
          <a:solidFill>
            <a:schemeClr val="accent4">
              <a:lumMod val="60000"/>
              <a:lumOff val="40000"/>
            </a:schemeClr>
          </a:solidFill>
          <a:ln w="9525">
            <a:solidFill>
              <a:schemeClr val="bg1"/>
            </a:solidFill>
            <a:miter lim="800000"/>
            <a:headEnd/>
            <a:tailEnd/>
          </a:ln>
          <a:effectLst/>
          <a:extLst/>
        </p:spPr>
        <p:txBody>
          <a:bodyPr wrap="none" anchor="ctr"/>
          <a:lstStyle/>
          <a:p>
            <a:endParaRPr lang="en-GB" dirty="0"/>
          </a:p>
        </p:txBody>
      </p:sp>
      <p:sp>
        <p:nvSpPr>
          <p:cNvPr id="141" name="Oval 115"/>
          <p:cNvSpPr>
            <a:spLocks noChangeArrowheads="1"/>
          </p:cNvSpPr>
          <p:nvPr/>
        </p:nvSpPr>
        <p:spPr bwMode="auto">
          <a:xfrm>
            <a:off x="2488062" y="1184458"/>
            <a:ext cx="212725" cy="301625"/>
          </a:xfrm>
          <a:prstGeom prst="ellipse">
            <a:avLst/>
          </a:prstGeom>
          <a:solidFill>
            <a:schemeClr val="accent4">
              <a:lumMod val="60000"/>
              <a:lumOff val="40000"/>
            </a:schemeClr>
          </a:solidFill>
          <a:ln w="9525">
            <a:solidFill>
              <a:schemeClr val="bg1"/>
            </a:solidFill>
            <a:round/>
            <a:headEnd/>
            <a:tailEnd/>
          </a:ln>
          <a:effectLst/>
          <a:extLst/>
        </p:spPr>
        <p:txBody>
          <a:bodyPr wrap="none" anchor="ctr"/>
          <a:lstStyle/>
          <a:p>
            <a:endParaRPr lang="en-GB" dirty="0"/>
          </a:p>
        </p:txBody>
      </p:sp>
      <p:sp>
        <p:nvSpPr>
          <p:cNvPr id="142" name="AutoShape 116"/>
          <p:cNvSpPr>
            <a:spLocks noChangeArrowheads="1"/>
          </p:cNvSpPr>
          <p:nvPr/>
        </p:nvSpPr>
        <p:spPr bwMode="auto">
          <a:xfrm rot="5549487">
            <a:off x="2565056" y="1377339"/>
            <a:ext cx="52387" cy="79375"/>
          </a:xfrm>
          <a:prstGeom prst="moon">
            <a:avLst>
              <a:gd name="adj" fmla="val 87500"/>
            </a:avLst>
          </a:prstGeom>
          <a:solidFill>
            <a:srgbClr val="E91173"/>
          </a:solidFill>
          <a:ln w="9525">
            <a:solidFill>
              <a:schemeClr val="bg1"/>
            </a:solidFill>
            <a:miter lim="800000"/>
            <a:headEnd/>
            <a:tailEnd/>
          </a:ln>
          <a:effectLst/>
          <a:extLst/>
        </p:spPr>
        <p:txBody>
          <a:bodyPr wrap="none" anchor="ctr"/>
          <a:lstStyle/>
          <a:p>
            <a:endParaRPr lang="en-GB" dirty="0"/>
          </a:p>
        </p:txBody>
      </p:sp>
      <p:sp>
        <p:nvSpPr>
          <p:cNvPr id="143" name="AutoShape 117"/>
          <p:cNvSpPr>
            <a:spLocks noChangeArrowheads="1"/>
          </p:cNvSpPr>
          <p:nvPr/>
        </p:nvSpPr>
        <p:spPr bwMode="auto">
          <a:xfrm rot="-16200000">
            <a:off x="2534100" y="1270182"/>
            <a:ext cx="31750" cy="47625"/>
          </a:xfrm>
          <a:prstGeom prst="moon">
            <a:avLst>
              <a:gd name="adj" fmla="val 87500"/>
            </a:avLst>
          </a:prstGeom>
          <a:solidFill>
            <a:schemeClr val="accent4">
              <a:lumMod val="60000"/>
              <a:lumOff val="40000"/>
            </a:schemeClr>
          </a:solidFill>
          <a:ln w="9525">
            <a:solidFill>
              <a:schemeClr val="bg1"/>
            </a:solidFill>
            <a:miter lim="800000"/>
            <a:headEnd/>
            <a:tailEnd/>
          </a:ln>
          <a:effectLst/>
          <a:extLst/>
        </p:spPr>
        <p:txBody>
          <a:bodyPr wrap="none" anchor="ctr"/>
          <a:lstStyle/>
          <a:p>
            <a:endParaRPr lang="en-GB" dirty="0"/>
          </a:p>
        </p:txBody>
      </p:sp>
      <p:sp>
        <p:nvSpPr>
          <p:cNvPr id="144" name="AutoShape 118"/>
          <p:cNvSpPr>
            <a:spLocks noChangeArrowheads="1"/>
          </p:cNvSpPr>
          <p:nvPr/>
        </p:nvSpPr>
        <p:spPr bwMode="auto">
          <a:xfrm rot="-16200000">
            <a:off x="2621413" y="1270182"/>
            <a:ext cx="31750" cy="47625"/>
          </a:xfrm>
          <a:prstGeom prst="moon">
            <a:avLst>
              <a:gd name="adj" fmla="val 87500"/>
            </a:avLst>
          </a:prstGeom>
          <a:solidFill>
            <a:schemeClr val="accent4">
              <a:lumMod val="60000"/>
              <a:lumOff val="40000"/>
            </a:schemeClr>
          </a:solidFill>
          <a:ln w="9525">
            <a:solidFill>
              <a:schemeClr val="bg1"/>
            </a:solidFill>
            <a:miter lim="800000"/>
            <a:headEnd/>
            <a:tailEnd/>
          </a:ln>
          <a:effectLst/>
          <a:extLst/>
        </p:spPr>
        <p:txBody>
          <a:bodyPr wrap="none" anchor="ctr"/>
          <a:lstStyle/>
          <a:p>
            <a:endParaRPr lang="en-GB" dirty="0"/>
          </a:p>
        </p:txBody>
      </p:sp>
      <p:sp>
        <p:nvSpPr>
          <p:cNvPr id="145" name="Text Box 119"/>
          <p:cNvSpPr txBox="1">
            <a:spLocks noChangeArrowheads="1"/>
          </p:cNvSpPr>
          <p:nvPr/>
        </p:nvSpPr>
        <p:spPr bwMode="auto">
          <a:xfrm>
            <a:off x="1160912" y="2048058"/>
            <a:ext cx="687388" cy="26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nSpc>
                <a:spcPct val="80000"/>
              </a:lnSpc>
              <a:spcBef>
                <a:spcPct val="50000"/>
              </a:spcBef>
            </a:pPr>
            <a:r>
              <a:rPr lang="en-AU" altLang="en-AU" b="1" dirty="0">
                <a:solidFill>
                  <a:srgbClr val="E91173"/>
                </a:solidFill>
                <a:latin typeface="Arial Narrow" pitchFamily="34" charset="0"/>
              </a:rPr>
              <a:t>F &amp; B</a:t>
            </a:r>
          </a:p>
        </p:txBody>
      </p:sp>
      <p:sp>
        <p:nvSpPr>
          <p:cNvPr id="146" name="Text Box 120"/>
          <p:cNvSpPr txBox="1">
            <a:spLocks noChangeArrowheads="1"/>
          </p:cNvSpPr>
          <p:nvPr/>
        </p:nvSpPr>
        <p:spPr bwMode="auto">
          <a:xfrm>
            <a:off x="1938787" y="1494020"/>
            <a:ext cx="1346200" cy="26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nSpc>
                <a:spcPct val="80000"/>
              </a:lnSpc>
              <a:spcBef>
                <a:spcPct val="50000"/>
              </a:spcBef>
            </a:pPr>
            <a:r>
              <a:rPr lang="en-AU" altLang="en-AU" b="1" dirty="0">
                <a:solidFill>
                  <a:srgbClr val="E91173"/>
                </a:solidFill>
                <a:latin typeface="Arial Narrow" pitchFamily="34" charset="0"/>
              </a:rPr>
              <a:t>Entertainment</a:t>
            </a:r>
          </a:p>
        </p:txBody>
      </p:sp>
      <p:sp>
        <p:nvSpPr>
          <p:cNvPr id="147" name="AutoShape 96"/>
          <p:cNvSpPr>
            <a:spLocks noChangeArrowheads="1"/>
          </p:cNvSpPr>
          <p:nvPr/>
        </p:nvSpPr>
        <p:spPr bwMode="auto">
          <a:xfrm>
            <a:off x="2670625" y="3429183"/>
            <a:ext cx="369887" cy="182562"/>
          </a:xfrm>
          <a:prstGeom prst="parallelogram">
            <a:avLst>
              <a:gd name="adj" fmla="val 72292"/>
            </a:avLst>
          </a:prstGeom>
          <a:solidFill>
            <a:schemeClr val="accent4">
              <a:lumMod val="60000"/>
              <a:lumOff val="40000"/>
            </a:schemeClr>
          </a:solidFill>
          <a:ln w="9525">
            <a:solidFill>
              <a:schemeClr val="bg1"/>
            </a:solidFill>
            <a:miter lim="800000"/>
            <a:headEnd/>
            <a:tailEnd/>
          </a:ln>
          <a:effectLst/>
          <a:extLst/>
        </p:spPr>
        <p:txBody>
          <a:bodyPr wrap="none" anchor="ctr"/>
          <a:lstStyle/>
          <a:p>
            <a:endParaRPr lang="en-GB" dirty="0"/>
          </a:p>
        </p:txBody>
      </p:sp>
      <p:sp>
        <p:nvSpPr>
          <p:cNvPr id="148" name="AutoShape 75"/>
          <p:cNvSpPr>
            <a:spLocks noChangeArrowheads="1"/>
          </p:cNvSpPr>
          <p:nvPr/>
        </p:nvSpPr>
        <p:spPr bwMode="auto">
          <a:xfrm rot="16200000">
            <a:off x="4317205" y="3116263"/>
            <a:ext cx="565150" cy="290513"/>
          </a:xfrm>
          <a:prstGeom prst="triangle">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a:solidFill>
              <a:schemeClr val="tx1"/>
            </a:solidFill>
          </a:ln>
          <a:effectLst/>
          <a:extLst/>
        </p:spPr>
        <p:txBody>
          <a:bodyPr wrap="none" anchor="ctr"/>
          <a:lstStyle/>
          <a:p>
            <a:endParaRPr lang="en-GB" dirty="0"/>
          </a:p>
        </p:txBody>
      </p:sp>
    </p:spTree>
    <p:extLst>
      <p:ext uri="{BB962C8B-B14F-4D97-AF65-F5344CB8AC3E}">
        <p14:creationId xmlns:p14="http://schemas.microsoft.com/office/powerpoint/2010/main" val="265437247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4ACCE4B-1677-49E3-AF83-6E35CFFAB042}" type="slidenum">
              <a:rPr lang="en-US" smtClean="0"/>
              <a:pPr>
                <a:defRPr/>
              </a:pPr>
              <a:t>28</a:t>
            </a:fld>
            <a:endParaRPr lang="en-US" dirty="0"/>
          </a:p>
        </p:txBody>
      </p:sp>
      <p:sp>
        <p:nvSpPr>
          <p:cNvPr id="4" name="Title 1"/>
          <p:cNvSpPr txBox="1">
            <a:spLocks/>
          </p:cNvSpPr>
          <p:nvPr/>
        </p:nvSpPr>
        <p:spPr>
          <a:xfrm>
            <a:off x="533400" y="381000"/>
            <a:ext cx="7772400" cy="914400"/>
          </a:xfrm>
          <a:prstGeom prst="rect">
            <a:avLst/>
          </a:prstGeom>
          <a:noFill/>
        </p:spPr>
        <p:txBody>
          <a:bodyPr/>
          <a:lstStyle>
            <a:lvl1pPr algn="l" rtl="0" eaLnBrk="1" latinLnBrk="0" hangingPunct="1">
              <a:spcBef>
                <a:spcPct val="0"/>
              </a:spcBef>
              <a:buNone/>
              <a:defRPr kumimoji="0" sz="3600" b="0" kern="1200" spc="-100" baseline="0">
                <a:solidFill>
                  <a:srgbClr val="E91173"/>
                </a:solidFill>
                <a:latin typeface="Segoe UI" pitchFamily="34" charset="0"/>
                <a:ea typeface="Segoe UI" pitchFamily="34" charset="0"/>
                <a:cs typeface="Segoe UI" pitchFamily="34" charset="0"/>
              </a:defRPr>
            </a:lvl1pPr>
          </a:lstStyle>
          <a:p>
            <a:pPr fontAlgn="ctr"/>
            <a:r>
              <a:rPr lang="en-US" dirty="0" smtClean="0"/>
              <a:t>2000’s</a:t>
            </a:r>
            <a:endParaRPr lang="en-US" dirty="0"/>
          </a:p>
        </p:txBody>
      </p:sp>
      <p:sp>
        <p:nvSpPr>
          <p:cNvPr id="6" name="Rectangle 5"/>
          <p:cNvSpPr/>
          <p:nvPr/>
        </p:nvSpPr>
        <p:spPr>
          <a:xfrm>
            <a:off x="411580" y="2923487"/>
            <a:ext cx="990600" cy="990600"/>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lin ang="2700000" scaled="1"/>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7" name="TextBox 6"/>
          <p:cNvSpPr txBox="1"/>
          <p:nvPr/>
        </p:nvSpPr>
        <p:spPr>
          <a:xfrm>
            <a:off x="445761" y="3264899"/>
            <a:ext cx="922240" cy="307777"/>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lin ang="2700000" scaled="1"/>
            <a:tileRect/>
          </a:gradFill>
        </p:spPr>
        <p:txBody>
          <a:bodyPr wrap="none" rtlCol="0">
            <a:spAutoFit/>
          </a:bodyPr>
          <a:lstStyle/>
          <a:p>
            <a:pPr algn="ctr"/>
            <a:r>
              <a:rPr lang="en-GB" dirty="0">
                <a:latin typeface="Segoe UI" pitchFamily="34" charset="0"/>
                <a:ea typeface="Segoe UI" pitchFamily="34" charset="0"/>
                <a:cs typeface="Segoe UI" pitchFamily="34" charset="0"/>
              </a:rPr>
              <a:t>c</a:t>
            </a:r>
            <a:r>
              <a:rPr lang="en-GB" dirty="0" smtClean="0">
                <a:latin typeface="Segoe UI" pitchFamily="34" charset="0"/>
                <a:ea typeface="Segoe UI" pitchFamily="34" charset="0"/>
                <a:cs typeface="Segoe UI" pitchFamily="34" charset="0"/>
              </a:rPr>
              <a:t>ustomer</a:t>
            </a:r>
            <a:endParaRPr lang="en-GB" dirty="0">
              <a:latin typeface="Segoe UI" pitchFamily="34" charset="0"/>
              <a:ea typeface="Segoe UI" pitchFamily="34" charset="0"/>
              <a:cs typeface="Segoe UI" pitchFamily="34" charset="0"/>
            </a:endParaRPr>
          </a:p>
        </p:txBody>
      </p:sp>
      <p:sp>
        <p:nvSpPr>
          <p:cNvPr id="12" name="Left-Right Arrow 11"/>
          <p:cNvSpPr/>
          <p:nvPr/>
        </p:nvSpPr>
        <p:spPr>
          <a:xfrm>
            <a:off x="1495926" y="3325025"/>
            <a:ext cx="942474" cy="187524"/>
          </a:xfrm>
          <a:prstGeom prst="leftRight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Segoe UI" pitchFamily="34" charset="0"/>
              <a:ea typeface="Segoe UI" pitchFamily="34" charset="0"/>
              <a:cs typeface="Segoe UI" pitchFamily="34" charset="0"/>
            </a:endParaRPr>
          </a:p>
        </p:txBody>
      </p:sp>
      <p:cxnSp>
        <p:nvCxnSpPr>
          <p:cNvPr id="34" name="Straight Connector 33"/>
          <p:cNvCxnSpPr>
            <a:stCxn id="124" idx="3"/>
            <a:endCxn id="47" idx="1"/>
          </p:cNvCxnSpPr>
          <p:nvPr/>
        </p:nvCxnSpPr>
        <p:spPr>
          <a:xfrm flipV="1">
            <a:off x="6097375" y="611089"/>
            <a:ext cx="1143000" cy="61250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24" idx="3"/>
            <a:endCxn id="52" idx="1"/>
          </p:cNvCxnSpPr>
          <p:nvPr/>
        </p:nvCxnSpPr>
        <p:spPr>
          <a:xfrm flipV="1">
            <a:off x="6097375" y="1068289"/>
            <a:ext cx="1143000" cy="15530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24" idx="3"/>
            <a:endCxn id="55" idx="1"/>
          </p:cNvCxnSpPr>
          <p:nvPr/>
        </p:nvCxnSpPr>
        <p:spPr>
          <a:xfrm>
            <a:off x="6097375" y="1223592"/>
            <a:ext cx="1143000" cy="29892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61" idx="1"/>
          </p:cNvCxnSpPr>
          <p:nvPr/>
        </p:nvCxnSpPr>
        <p:spPr>
          <a:xfrm>
            <a:off x="6097375" y="1229675"/>
            <a:ext cx="1143000" cy="829214"/>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7240375" y="457200"/>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47" name="Rectangle 46"/>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48" name="TextBox 47"/>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51" name="Group 50"/>
          <p:cNvGrpSpPr/>
          <p:nvPr/>
        </p:nvGrpSpPr>
        <p:grpSpPr>
          <a:xfrm>
            <a:off x="7240375" y="914400"/>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52" name="Rectangle 51"/>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53" name="TextBox 52"/>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54" name="Group 53"/>
          <p:cNvGrpSpPr/>
          <p:nvPr/>
        </p:nvGrpSpPr>
        <p:grpSpPr>
          <a:xfrm>
            <a:off x="7240375" y="1368623"/>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55" name="Rectangle 54"/>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56" name="TextBox 55"/>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60" name="Group 59"/>
          <p:cNvGrpSpPr/>
          <p:nvPr/>
        </p:nvGrpSpPr>
        <p:grpSpPr>
          <a:xfrm>
            <a:off x="7240375" y="1905000"/>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61" name="Rectangle 60"/>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62" name="TextBox 61"/>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cxnSp>
        <p:nvCxnSpPr>
          <p:cNvPr id="70" name="Straight Connector 69"/>
          <p:cNvCxnSpPr>
            <a:stCxn id="128" idx="3"/>
            <a:endCxn id="75" idx="1"/>
          </p:cNvCxnSpPr>
          <p:nvPr/>
        </p:nvCxnSpPr>
        <p:spPr>
          <a:xfrm flipV="1">
            <a:off x="6083230" y="2843445"/>
            <a:ext cx="1155032" cy="57534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128" idx="3"/>
            <a:endCxn id="78" idx="1"/>
          </p:cNvCxnSpPr>
          <p:nvPr/>
        </p:nvCxnSpPr>
        <p:spPr>
          <a:xfrm flipV="1">
            <a:off x="6083230" y="3300645"/>
            <a:ext cx="1155032" cy="11814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128" idx="3"/>
            <a:endCxn id="81" idx="1"/>
          </p:cNvCxnSpPr>
          <p:nvPr/>
        </p:nvCxnSpPr>
        <p:spPr>
          <a:xfrm>
            <a:off x="6083230" y="3418788"/>
            <a:ext cx="1155032" cy="33608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128" idx="3"/>
            <a:endCxn id="84" idx="1"/>
          </p:cNvCxnSpPr>
          <p:nvPr/>
        </p:nvCxnSpPr>
        <p:spPr>
          <a:xfrm>
            <a:off x="6083230" y="3418788"/>
            <a:ext cx="1155032" cy="72005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74" name="Group 73"/>
          <p:cNvGrpSpPr/>
          <p:nvPr/>
        </p:nvGrpSpPr>
        <p:grpSpPr>
          <a:xfrm>
            <a:off x="7238262" y="2689556"/>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75" name="Rectangle 74"/>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76" name="TextBox 75"/>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77" name="Group 76"/>
          <p:cNvGrpSpPr/>
          <p:nvPr/>
        </p:nvGrpSpPr>
        <p:grpSpPr>
          <a:xfrm>
            <a:off x="7238262" y="3146756"/>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78" name="Rectangle 77"/>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79" name="TextBox 78"/>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80" name="Group 79"/>
          <p:cNvGrpSpPr/>
          <p:nvPr/>
        </p:nvGrpSpPr>
        <p:grpSpPr>
          <a:xfrm>
            <a:off x="7238262" y="3600979"/>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81" name="Rectangle 80"/>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82" name="TextBox 81"/>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83" name="Group 82"/>
          <p:cNvGrpSpPr/>
          <p:nvPr/>
        </p:nvGrpSpPr>
        <p:grpSpPr>
          <a:xfrm>
            <a:off x="7238262" y="3984956"/>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84" name="Rectangle 83"/>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85" name="TextBox 84"/>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cxnSp>
        <p:nvCxnSpPr>
          <p:cNvPr id="86" name="Straight Connector 85"/>
          <p:cNvCxnSpPr>
            <a:stCxn id="126" idx="3"/>
            <a:endCxn id="91" idx="1"/>
          </p:cNvCxnSpPr>
          <p:nvPr/>
        </p:nvCxnSpPr>
        <p:spPr>
          <a:xfrm flipV="1">
            <a:off x="6083230" y="5027712"/>
            <a:ext cx="1159043" cy="56989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126" idx="3"/>
            <a:endCxn id="94" idx="1"/>
          </p:cNvCxnSpPr>
          <p:nvPr/>
        </p:nvCxnSpPr>
        <p:spPr>
          <a:xfrm flipV="1">
            <a:off x="6083230" y="5484912"/>
            <a:ext cx="1159043" cy="11269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126" idx="3"/>
            <a:endCxn id="97" idx="1"/>
          </p:cNvCxnSpPr>
          <p:nvPr/>
        </p:nvCxnSpPr>
        <p:spPr>
          <a:xfrm>
            <a:off x="6083230" y="5597609"/>
            <a:ext cx="1159043" cy="34152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126" idx="3"/>
            <a:endCxn id="100" idx="1"/>
          </p:cNvCxnSpPr>
          <p:nvPr/>
        </p:nvCxnSpPr>
        <p:spPr>
          <a:xfrm>
            <a:off x="6083230" y="5597609"/>
            <a:ext cx="1159043" cy="72550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90" name="Group 89"/>
          <p:cNvGrpSpPr/>
          <p:nvPr/>
        </p:nvGrpSpPr>
        <p:grpSpPr>
          <a:xfrm>
            <a:off x="7242273" y="4873823"/>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91" name="Rectangle 90"/>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92" name="TextBox 91"/>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93" name="Group 92"/>
          <p:cNvGrpSpPr/>
          <p:nvPr/>
        </p:nvGrpSpPr>
        <p:grpSpPr>
          <a:xfrm>
            <a:off x="7242273" y="5331023"/>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94" name="Rectangle 93"/>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95" name="TextBox 94"/>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96" name="Group 95"/>
          <p:cNvGrpSpPr/>
          <p:nvPr/>
        </p:nvGrpSpPr>
        <p:grpSpPr>
          <a:xfrm>
            <a:off x="7242273" y="5785246"/>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97" name="Rectangle 96"/>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98" name="TextBox 97"/>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99" name="Group 98"/>
          <p:cNvGrpSpPr/>
          <p:nvPr/>
        </p:nvGrpSpPr>
        <p:grpSpPr>
          <a:xfrm>
            <a:off x="7242273" y="6169223"/>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100" name="Rectangle 99"/>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101" name="TextBox 100"/>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sp>
        <p:nvSpPr>
          <p:cNvPr id="118" name="Left-Right Arrow 117"/>
          <p:cNvSpPr/>
          <p:nvPr/>
        </p:nvSpPr>
        <p:spPr>
          <a:xfrm rot="-2700000">
            <a:off x="1491448" y="1982153"/>
            <a:ext cx="942474" cy="187524"/>
          </a:xfrm>
          <a:prstGeom prst="leftRight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Segoe UI" pitchFamily="34" charset="0"/>
              <a:ea typeface="Segoe UI" pitchFamily="34" charset="0"/>
              <a:cs typeface="Segoe UI" pitchFamily="34" charset="0"/>
            </a:endParaRPr>
          </a:p>
        </p:txBody>
      </p:sp>
      <p:sp>
        <p:nvSpPr>
          <p:cNvPr id="119" name="Left-Right Arrow 118"/>
          <p:cNvSpPr/>
          <p:nvPr/>
        </p:nvSpPr>
        <p:spPr>
          <a:xfrm rot="2700000">
            <a:off x="1491448" y="4688323"/>
            <a:ext cx="942474" cy="187524"/>
          </a:xfrm>
          <a:prstGeom prst="leftRight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Segoe UI" pitchFamily="34" charset="0"/>
              <a:ea typeface="Segoe UI" pitchFamily="34" charset="0"/>
              <a:cs typeface="Segoe UI" pitchFamily="34" charset="0"/>
            </a:endParaRPr>
          </a:p>
        </p:txBody>
      </p:sp>
      <p:cxnSp>
        <p:nvCxnSpPr>
          <p:cNvPr id="64" name="Straight Arrow Connector 63"/>
          <p:cNvCxnSpPr>
            <a:stCxn id="8" idx="3"/>
            <a:endCxn id="124" idx="1"/>
          </p:cNvCxnSpPr>
          <p:nvPr/>
        </p:nvCxnSpPr>
        <p:spPr>
          <a:xfrm>
            <a:off x="3508473" y="1223592"/>
            <a:ext cx="1698565" cy="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stCxn id="122" idx="3"/>
            <a:endCxn id="124" idx="1"/>
          </p:cNvCxnSpPr>
          <p:nvPr/>
        </p:nvCxnSpPr>
        <p:spPr>
          <a:xfrm flipV="1">
            <a:off x="3494328" y="1223592"/>
            <a:ext cx="1712710" cy="2195196"/>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122" idx="3"/>
            <a:endCxn id="128" idx="1"/>
          </p:cNvCxnSpPr>
          <p:nvPr/>
        </p:nvCxnSpPr>
        <p:spPr>
          <a:xfrm>
            <a:off x="3494328" y="3418788"/>
            <a:ext cx="1698565" cy="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stCxn id="122" idx="3"/>
            <a:endCxn id="126" idx="1"/>
          </p:cNvCxnSpPr>
          <p:nvPr/>
        </p:nvCxnSpPr>
        <p:spPr>
          <a:xfrm>
            <a:off x="3494328" y="3418788"/>
            <a:ext cx="1698565" cy="2178821"/>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stCxn id="120" idx="3"/>
            <a:endCxn id="124" idx="1"/>
          </p:cNvCxnSpPr>
          <p:nvPr/>
        </p:nvCxnSpPr>
        <p:spPr>
          <a:xfrm flipV="1">
            <a:off x="3494328" y="1223592"/>
            <a:ext cx="1712710" cy="4374017"/>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a:stCxn id="120" idx="3"/>
            <a:endCxn id="128" idx="1"/>
          </p:cNvCxnSpPr>
          <p:nvPr/>
        </p:nvCxnSpPr>
        <p:spPr>
          <a:xfrm flipV="1">
            <a:off x="3494328" y="3418788"/>
            <a:ext cx="1698565" cy="2178821"/>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a:stCxn id="120" idx="3"/>
            <a:endCxn id="126" idx="1"/>
          </p:cNvCxnSpPr>
          <p:nvPr/>
        </p:nvCxnSpPr>
        <p:spPr>
          <a:xfrm>
            <a:off x="3494328" y="5597609"/>
            <a:ext cx="1698565" cy="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5207038" y="801134"/>
            <a:ext cx="890337" cy="844915"/>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lin ang="5400000" scaled="1"/>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128" name="Rectangle 127"/>
          <p:cNvSpPr/>
          <p:nvPr/>
        </p:nvSpPr>
        <p:spPr>
          <a:xfrm>
            <a:off x="5192893" y="2996330"/>
            <a:ext cx="890337" cy="844915"/>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lin ang="5400000" scaled="1"/>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129" name="TextBox 128"/>
          <p:cNvSpPr txBox="1"/>
          <p:nvPr/>
        </p:nvSpPr>
        <p:spPr>
          <a:xfrm>
            <a:off x="5388634" y="3264899"/>
            <a:ext cx="498855" cy="307777"/>
          </a:xfrm>
          <a:prstGeom prst="rect">
            <a:avLst/>
          </a:prstGeom>
          <a:noFill/>
        </p:spPr>
        <p:txBody>
          <a:bodyPr wrap="none" rtlCol="0">
            <a:spAutoFit/>
          </a:bodyPr>
          <a:lstStyle/>
          <a:p>
            <a:pPr algn="ctr"/>
            <a:r>
              <a:rPr lang="en-GB" dirty="0" smtClean="0">
                <a:latin typeface="Segoe UI" pitchFamily="34" charset="0"/>
                <a:ea typeface="Segoe UI" pitchFamily="34" charset="0"/>
                <a:cs typeface="Segoe UI" pitchFamily="34" charset="0"/>
              </a:rPr>
              <a:t>CRS</a:t>
            </a:r>
            <a:endParaRPr lang="en-GB" dirty="0">
              <a:latin typeface="Segoe UI" pitchFamily="34" charset="0"/>
              <a:ea typeface="Segoe UI" pitchFamily="34" charset="0"/>
              <a:cs typeface="Segoe UI" pitchFamily="34" charset="0"/>
            </a:endParaRPr>
          </a:p>
        </p:txBody>
      </p:sp>
      <p:sp>
        <p:nvSpPr>
          <p:cNvPr id="126" name="Rectangle 125"/>
          <p:cNvSpPr/>
          <p:nvPr/>
        </p:nvSpPr>
        <p:spPr>
          <a:xfrm>
            <a:off x="5192893" y="5175151"/>
            <a:ext cx="890337" cy="844915"/>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lin ang="5400000" scaled="1"/>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127" name="TextBox 126"/>
          <p:cNvSpPr txBox="1"/>
          <p:nvPr/>
        </p:nvSpPr>
        <p:spPr>
          <a:xfrm>
            <a:off x="5388634" y="5443720"/>
            <a:ext cx="498855" cy="307777"/>
          </a:xfrm>
          <a:prstGeom prst="rect">
            <a:avLst/>
          </a:prstGeom>
          <a:noFill/>
        </p:spPr>
        <p:txBody>
          <a:bodyPr wrap="none" rtlCol="0">
            <a:spAutoFit/>
          </a:bodyPr>
          <a:lstStyle/>
          <a:p>
            <a:pPr algn="ctr"/>
            <a:r>
              <a:rPr lang="en-GB" dirty="0" smtClean="0">
                <a:latin typeface="Segoe UI" pitchFamily="34" charset="0"/>
                <a:ea typeface="Segoe UI" pitchFamily="34" charset="0"/>
                <a:cs typeface="Segoe UI" pitchFamily="34" charset="0"/>
              </a:rPr>
              <a:t>CRS</a:t>
            </a:r>
            <a:endParaRPr lang="en-GB" dirty="0">
              <a:latin typeface="Segoe UI" pitchFamily="34" charset="0"/>
              <a:ea typeface="Segoe UI" pitchFamily="34" charset="0"/>
              <a:cs typeface="Segoe UI" pitchFamily="34" charset="0"/>
            </a:endParaRPr>
          </a:p>
        </p:txBody>
      </p:sp>
      <p:sp>
        <p:nvSpPr>
          <p:cNvPr id="8" name="Rectangle 7"/>
          <p:cNvSpPr/>
          <p:nvPr/>
        </p:nvSpPr>
        <p:spPr>
          <a:xfrm>
            <a:off x="2618136" y="801134"/>
            <a:ext cx="890337" cy="844915"/>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50000" t="50000" r="50000" b="50000"/>
            </a:path>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9" name="TextBox 8"/>
          <p:cNvSpPr txBox="1"/>
          <p:nvPr/>
        </p:nvSpPr>
        <p:spPr>
          <a:xfrm>
            <a:off x="2546981" y="1069703"/>
            <a:ext cx="1032655" cy="307777"/>
          </a:xfrm>
          <a:prstGeom prst="rect">
            <a:avLst/>
          </a:prstGeom>
          <a:noFill/>
        </p:spPr>
        <p:txBody>
          <a:bodyPr wrap="none" rtlCol="0">
            <a:spAutoFit/>
          </a:bodyPr>
          <a:lstStyle/>
          <a:p>
            <a:pPr algn="ctr"/>
            <a:r>
              <a:rPr lang="en-GB" dirty="0" smtClean="0">
                <a:latin typeface="Segoe UI" pitchFamily="34" charset="0"/>
                <a:ea typeface="Segoe UI" pitchFamily="34" charset="0"/>
                <a:cs typeface="Segoe UI" pitchFamily="34" charset="0"/>
              </a:rPr>
              <a:t>brand.com</a:t>
            </a:r>
            <a:endParaRPr lang="en-GB" dirty="0">
              <a:latin typeface="Segoe UI" pitchFamily="34" charset="0"/>
              <a:ea typeface="Segoe UI" pitchFamily="34" charset="0"/>
              <a:cs typeface="Segoe UI" pitchFamily="34" charset="0"/>
            </a:endParaRPr>
          </a:p>
        </p:txBody>
      </p:sp>
      <p:sp>
        <p:nvSpPr>
          <p:cNvPr id="120" name="Rectangle 119"/>
          <p:cNvSpPr/>
          <p:nvPr/>
        </p:nvSpPr>
        <p:spPr>
          <a:xfrm>
            <a:off x="2603991" y="5175151"/>
            <a:ext cx="890337" cy="844915"/>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50000" t="50000" r="50000" b="50000"/>
            </a:path>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121" name="TextBox 120"/>
          <p:cNvSpPr txBox="1"/>
          <p:nvPr/>
        </p:nvSpPr>
        <p:spPr>
          <a:xfrm>
            <a:off x="2795307" y="5443720"/>
            <a:ext cx="507703" cy="307777"/>
          </a:xfrm>
          <a:prstGeom prst="rect">
            <a:avLst/>
          </a:prstGeom>
          <a:noFill/>
        </p:spPr>
        <p:txBody>
          <a:bodyPr wrap="none" rtlCol="0">
            <a:spAutoFit/>
          </a:bodyPr>
          <a:lstStyle/>
          <a:p>
            <a:pPr algn="ctr"/>
            <a:r>
              <a:rPr lang="en-GB" dirty="0" smtClean="0">
                <a:latin typeface="Segoe UI" pitchFamily="34" charset="0"/>
                <a:ea typeface="Segoe UI" pitchFamily="34" charset="0"/>
                <a:cs typeface="Segoe UI" pitchFamily="34" charset="0"/>
              </a:rPr>
              <a:t>OTA</a:t>
            </a:r>
            <a:endParaRPr lang="en-GB" dirty="0">
              <a:latin typeface="Segoe UI" pitchFamily="34" charset="0"/>
              <a:ea typeface="Segoe UI" pitchFamily="34" charset="0"/>
              <a:cs typeface="Segoe UI" pitchFamily="34" charset="0"/>
            </a:endParaRPr>
          </a:p>
        </p:txBody>
      </p:sp>
      <p:sp>
        <p:nvSpPr>
          <p:cNvPr id="122" name="Rectangle 121"/>
          <p:cNvSpPr/>
          <p:nvPr/>
        </p:nvSpPr>
        <p:spPr>
          <a:xfrm>
            <a:off x="2603991" y="2996330"/>
            <a:ext cx="890337" cy="844915"/>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50000" t="50000" r="50000" b="50000"/>
            </a:path>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123" name="TextBox 122"/>
          <p:cNvSpPr txBox="1"/>
          <p:nvPr/>
        </p:nvSpPr>
        <p:spPr>
          <a:xfrm>
            <a:off x="2783701" y="3264899"/>
            <a:ext cx="530915" cy="307777"/>
          </a:xfrm>
          <a:prstGeom prst="rect">
            <a:avLst/>
          </a:prstGeom>
          <a:noFill/>
        </p:spPr>
        <p:txBody>
          <a:bodyPr wrap="none" rtlCol="0">
            <a:spAutoFit/>
          </a:bodyPr>
          <a:lstStyle/>
          <a:p>
            <a:pPr algn="ctr"/>
            <a:r>
              <a:rPr lang="en-GB" dirty="0" smtClean="0">
                <a:latin typeface="Segoe UI" pitchFamily="34" charset="0"/>
                <a:ea typeface="Segoe UI" pitchFamily="34" charset="0"/>
                <a:cs typeface="Segoe UI" pitchFamily="34" charset="0"/>
              </a:rPr>
              <a:t>GDS</a:t>
            </a:r>
            <a:endParaRPr lang="en-GB" dirty="0">
              <a:latin typeface="Segoe UI" pitchFamily="34" charset="0"/>
              <a:ea typeface="Segoe UI" pitchFamily="34" charset="0"/>
              <a:cs typeface="Segoe UI" pitchFamily="34" charset="0"/>
            </a:endParaRPr>
          </a:p>
        </p:txBody>
      </p:sp>
      <p:sp>
        <p:nvSpPr>
          <p:cNvPr id="125" name="TextBox 124"/>
          <p:cNvSpPr txBox="1"/>
          <p:nvPr/>
        </p:nvSpPr>
        <p:spPr>
          <a:xfrm>
            <a:off x="5402780" y="1069703"/>
            <a:ext cx="498855" cy="307777"/>
          </a:xfrm>
          <a:prstGeom prst="rect">
            <a:avLst/>
          </a:prstGeom>
          <a:noFill/>
        </p:spPr>
        <p:txBody>
          <a:bodyPr wrap="none" rtlCol="0">
            <a:spAutoFit/>
          </a:bodyPr>
          <a:lstStyle/>
          <a:p>
            <a:pPr algn="ctr"/>
            <a:r>
              <a:rPr lang="en-GB" dirty="0" smtClean="0">
                <a:latin typeface="Segoe UI" pitchFamily="34" charset="0"/>
                <a:ea typeface="Segoe UI" pitchFamily="34" charset="0"/>
                <a:cs typeface="Segoe UI" pitchFamily="34" charset="0"/>
              </a:rPr>
              <a:t>CRS</a:t>
            </a:r>
            <a:endParaRPr lang="en-GB"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01203371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4ACCE4B-1677-49E3-AF83-6E35CFFAB042}" type="slidenum">
              <a:rPr lang="en-US" smtClean="0"/>
              <a:pPr>
                <a:defRPr/>
              </a:pPr>
              <a:t>29</a:t>
            </a:fld>
            <a:endParaRPr lang="en-US" dirty="0"/>
          </a:p>
        </p:txBody>
      </p:sp>
      <p:sp>
        <p:nvSpPr>
          <p:cNvPr id="4" name="Title 1"/>
          <p:cNvSpPr txBox="1">
            <a:spLocks/>
          </p:cNvSpPr>
          <p:nvPr/>
        </p:nvSpPr>
        <p:spPr>
          <a:xfrm>
            <a:off x="533400" y="381000"/>
            <a:ext cx="7772400" cy="914400"/>
          </a:xfrm>
          <a:prstGeom prst="rect">
            <a:avLst/>
          </a:prstGeom>
          <a:noFill/>
        </p:spPr>
        <p:txBody>
          <a:bodyPr/>
          <a:lstStyle>
            <a:lvl1pPr algn="l" rtl="0" eaLnBrk="1" latinLnBrk="0" hangingPunct="1">
              <a:spcBef>
                <a:spcPct val="0"/>
              </a:spcBef>
              <a:buNone/>
              <a:defRPr kumimoji="0" sz="3600" b="0" kern="1200" spc="-100" baseline="0">
                <a:solidFill>
                  <a:srgbClr val="E91173"/>
                </a:solidFill>
                <a:latin typeface="Segoe UI" pitchFamily="34" charset="0"/>
                <a:ea typeface="Segoe UI" pitchFamily="34" charset="0"/>
                <a:cs typeface="Segoe UI" pitchFamily="34" charset="0"/>
              </a:defRPr>
            </a:lvl1pPr>
          </a:lstStyle>
          <a:p>
            <a:pPr fontAlgn="ctr"/>
            <a:r>
              <a:rPr lang="en-US" dirty="0" smtClean="0"/>
              <a:t>2000’s</a:t>
            </a:r>
            <a:endParaRPr lang="en-US" dirty="0"/>
          </a:p>
        </p:txBody>
      </p:sp>
      <p:sp>
        <p:nvSpPr>
          <p:cNvPr id="6" name="Rectangle 5"/>
          <p:cNvSpPr/>
          <p:nvPr/>
        </p:nvSpPr>
        <p:spPr>
          <a:xfrm>
            <a:off x="411580" y="2923487"/>
            <a:ext cx="990600" cy="990600"/>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lin ang="2700000" scaled="1"/>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7" name="TextBox 6"/>
          <p:cNvSpPr txBox="1"/>
          <p:nvPr/>
        </p:nvSpPr>
        <p:spPr>
          <a:xfrm>
            <a:off x="445761" y="3264899"/>
            <a:ext cx="922240" cy="307777"/>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lin ang="2700000" scaled="1"/>
            <a:tileRect/>
          </a:gradFill>
        </p:spPr>
        <p:txBody>
          <a:bodyPr wrap="none" rtlCol="0">
            <a:spAutoFit/>
          </a:bodyPr>
          <a:lstStyle/>
          <a:p>
            <a:pPr algn="ctr"/>
            <a:r>
              <a:rPr lang="en-GB" dirty="0">
                <a:latin typeface="Segoe UI" pitchFamily="34" charset="0"/>
                <a:ea typeface="Segoe UI" pitchFamily="34" charset="0"/>
                <a:cs typeface="Segoe UI" pitchFamily="34" charset="0"/>
              </a:rPr>
              <a:t>c</a:t>
            </a:r>
            <a:r>
              <a:rPr lang="en-GB" dirty="0" smtClean="0">
                <a:latin typeface="Segoe UI" pitchFamily="34" charset="0"/>
                <a:ea typeface="Segoe UI" pitchFamily="34" charset="0"/>
                <a:cs typeface="Segoe UI" pitchFamily="34" charset="0"/>
              </a:rPr>
              <a:t>ustomer</a:t>
            </a:r>
            <a:endParaRPr lang="en-GB" dirty="0">
              <a:latin typeface="Segoe UI" pitchFamily="34" charset="0"/>
              <a:ea typeface="Segoe UI" pitchFamily="34" charset="0"/>
              <a:cs typeface="Segoe UI" pitchFamily="34" charset="0"/>
            </a:endParaRPr>
          </a:p>
        </p:txBody>
      </p:sp>
      <p:sp>
        <p:nvSpPr>
          <p:cNvPr id="12" name="Left-Right Arrow 11"/>
          <p:cNvSpPr/>
          <p:nvPr/>
        </p:nvSpPr>
        <p:spPr>
          <a:xfrm>
            <a:off x="1495926" y="3325025"/>
            <a:ext cx="942474" cy="187524"/>
          </a:xfrm>
          <a:prstGeom prst="leftRight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Segoe UI" pitchFamily="34" charset="0"/>
              <a:ea typeface="Segoe UI" pitchFamily="34" charset="0"/>
              <a:cs typeface="Segoe UI" pitchFamily="34" charset="0"/>
            </a:endParaRPr>
          </a:p>
        </p:txBody>
      </p:sp>
      <p:cxnSp>
        <p:nvCxnSpPr>
          <p:cNvPr id="34" name="Straight Connector 33"/>
          <p:cNvCxnSpPr>
            <a:stCxn id="124" idx="3"/>
            <a:endCxn id="47" idx="1"/>
          </p:cNvCxnSpPr>
          <p:nvPr/>
        </p:nvCxnSpPr>
        <p:spPr>
          <a:xfrm flipV="1">
            <a:off x="6097375" y="611089"/>
            <a:ext cx="1143000" cy="61250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24" idx="3"/>
            <a:endCxn id="52" idx="1"/>
          </p:cNvCxnSpPr>
          <p:nvPr/>
        </p:nvCxnSpPr>
        <p:spPr>
          <a:xfrm flipV="1">
            <a:off x="6097375" y="1068289"/>
            <a:ext cx="1143000" cy="15530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24" idx="3"/>
            <a:endCxn id="55" idx="1"/>
          </p:cNvCxnSpPr>
          <p:nvPr/>
        </p:nvCxnSpPr>
        <p:spPr>
          <a:xfrm>
            <a:off x="6097375" y="1223592"/>
            <a:ext cx="1143000" cy="29892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61" idx="1"/>
          </p:cNvCxnSpPr>
          <p:nvPr/>
        </p:nvCxnSpPr>
        <p:spPr>
          <a:xfrm>
            <a:off x="6097375" y="1229675"/>
            <a:ext cx="1143000" cy="829214"/>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7240375" y="457200"/>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47" name="Rectangle 46"/>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48" name="TextBox 47"/>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51" name="Group 50"/>
          <p:cNvGrpSpPr/>
          <p:nvPr/>
        </p:nvGrpSpPr>
        <p:grpSpPr>
          <a:xfrm>
            <a:off x="7240375" y="914400"/>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52" name="Rectangle 51"/>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53" name="TextBox 52"/>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54" name="Group 53"/>
          <p:cNvGrpSpPr/>
          <p:nvPr/>
        </p:nvGrpSpPr>
        <p:grpSpPr>
          <a:xfrm>
            <a:off x="7240375" y="1368623"/>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55" name="Rectangle 54"/>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56" name="TextBox 55"/>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60" name="Group 59"/>
          <p:cNvGrpSpPr/>
          <p:nvPr/>
        </p:nvGrpSpPr>
        <p:grpSpPr>
          <a:xfrm>
            <a:off x="7240375" y="1905000"/>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61" name="Rectangle 60"/>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62" name="TextBox 61"/>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cxnSp>
        <p:nvCxnSpPr>
          <p:cNvPr id="70" name="Straight Connector 69"/>
          <p:cNvCxnSpPr>
            <a:stCxn id="128" idx="3"/>
            <a:endCxn id="75" idx="1"/>
          </p:cNvCxnSpPr>
          <p:nvPr/>
        </p:nvCxnSpPr>
        <p:spPr>
          <a:xfrm flipV="1">
            <a:off x="6083230" y="2843445"/>
            <a:ext cx="1155032" cy="57534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128" idx="3"/>
            <a:endCxn id="78" idx="1"/>
          </p:cNvCxnSpPr>
          <p:nvPr/>
        </p:nvCxnSpPr>
        <p:spPr>
          <a:xfrm flipV="1">
            <a:off x="6083230" y="3300645"/>
            <a:ext cx="1155032" cy="11814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128" idx="3"/>
            <a:endCxn id="81" idx="1"/>
          </p:cNvCxnSpPr>
          <p:nvPr/>
        </p:nvCxnSpPr>
        <p:spPr>
          <a:xfrm>
            <a:off x="6083230" y="3418788"/>
            <a:ext cx="1155032" cy="33608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128" idx="3"/>
            <a:endCxn id="84" idx="1"/>
          </p:cNvCxnSpPr>
          <p:nvPr/>
        </p:nvCxnSpPr>
        <p:spPr>
          <a:xfrm>
            <a:off x="6083230" y="3418788"/>
            <a:ext cx="1155032" cy="72005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74" name="Group 73"/>
          <p:cNvGrpSpPr/>
          <p:nvPr/>
        </p:nvGrpSpPr>
        <p:grpSpPr>
          <a:xfrm>
            <a:off x="7238262" y="2689556"/>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75" name="Rectangle 74"/>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76" name="TextBox 75"/>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77" name="Group 76"/>
          <p:cNvGrpSpPr/>
          <p:nvPr/>
        </p:nvGrpSpPr>
        <p:grpSpPr>
          <a:xfrm>
            <a:off x="7238262" y="3146756"/>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78" name="Rectangle 77"/>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79" name="TextBox 78"/>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80" name="Group 79"/>
          <p:cNvGrpSpPr/>
          <p:nvPr/>
        </p:nvGrpSpPr>
        <p:grpSpPr>
          <a:xfrm>
            <a:off x="7238262" y="3600979"/>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81" name="Rectangle 80"/>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82" name="TextBox 81"/>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83" name="Group 82"/>
          <p:cNvGrpSpPr/>
          <p:nvPr/>
        </p:nvGrpSpPr>
        <p:grpSpPr>
          <a:xfrm>
            <a:off x="7238262" y="3984956"/>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84" name="Rectangle 83"/>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85" name="TextBox 84"/>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cxnSp>
        <p:nvCxnSpPr>
          <p:cNvPr id="86" name="Straight Connector 85"/>
          <p:cNvCxnSpPr>
            <a:stCxn id="126" idx="3"/>
            <a:endCxn id="91" idx="1"/>
          </p:cNvCxnSpPr>
          <p:nvPr/>
        </p:nvCxnSpPr>
        <p:spPr>
          <a:xfrm flipV="1">
            <a:off x="6083230" y="5027712"/>
            <a:ext cx="1159043" cy="56989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126" idx="3"/>
            <a:endCxn id="94" idx="1"/>
          </p:cNvCxnSpPr>
          <p:nvPr/>
        </p:nvCxnSpPr>
        <p:spPr>
          <a:xfrm flipV="1">
            <a:off x="6083230" y="5484912"/>
            <a:ext cx="1159043" cy="11269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126" idx="3"/>
            <a:endCxn id="97" idx="1"/>
          </p:cNvCxnSpPr>
          <p:nvPr/>
        </p:nvCxnSpPr>
        <p:spPr>
          <a:xfrm>
            <a:off x="6083230" y="5597609"/>
            <a:ext cx="1159043" cy="34152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126" idx="3"/>
            <a:endCxn id="100" idx="1"/>
          </p:cNvCxnSpPr>
          <p:nvPr/>
        </p:nvCxnSpPr>
        <p:spPr>
          <a:xfrm>
            <a:off x="6083230" y="5597609"/>
            <a:ext cx="1159043" cy="72550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90" name="Group 89"/>
          <p:cNvGrpSpPr/>
          <p:nvPr/>
        </p:nvGrpSpPr>
        <p:grpSpPr>
          <a:xfrm>
            <a:off x="7242273" y="4873823"/>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91" name="Rectangle 90"/>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92" name="TextBox 91"/>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93" name="Group 92"/>
          <p:cNvGrpSpPr/>
          <p:nvPr/>
        </p:nvGrpSpPr>
        <p:grpSpPr>
          <a:xfrm>
            <a:off x="7242273" y="5331023"/>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94" name="Rectangle 93"/>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95" name="TextBox 94"/>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96" name="Group 95"/>
          <p:cNvGrpSpPr/>
          <p:nvPr/>
        </p:nvGrpSpPr>
        <p:grpSpPr>
          <a:xfrm>
            <a:off x="7242273" y="5785246"/>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97" name="Rectangle 96"/>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98" name="TextBox 97"/>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grpSp>
        <p:nvGrpSpPr>
          <p:cNvPr id="99" name="Group 98"/>
          <p:cNvGrpSpPr/>
          <p:nvPr/>
        </p:nvGrpSpPr>
        <p:grpSpPr>
          <a:xfrm>
            <a:off x="7242273" y="6169223"/>
            <a:ext cx="682527" cy="307777"/>
            <a:chOff x="7696200" y="691254"/>
            <a:chExt cx="682527" cy="307777"/>
          </a:xfr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b="100000"/>
            </a:path>
            <a:tileRect t="-100000" r="-100000"/>
          </a:gradFill>
        </p:grpSpPr>
        <p:sp>
          <p:nvSpPr>
            <p:cNvPr id="100" name="Rectangle 99"/>
            <p:cNvSpPr/>
            <p:nvPr/>
          </p:nvSpPr>
          <p:spPr>
            <a:xfrm>
              <a:off x="7696200" y="691254"/>
              <a:ext cx="682527" cy="307777"/>
            </a:xfrm>
            <a:prstGeom prst="rect">
              <a:avLst/>
            </a:prstGeom>
            <a:grp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101" name="TextBox 100"/>
            <p:cNvSpPr txBox="1"/>
            <p:nvPr/>
          </p:nvSpPr>
          <p:spPr>
            <a:xfrm>
              <a:off x="7729430" y="691254"/>
              <a:ext cx="616066" cy="307777"/>
            </a:xfrm>
            <a:prstGeom prst="rect">
              <a:avLst/>
            </a:prstGeom>
            <a:grpFill/>
          </p:spPr>
          <p:txBody>
            <a:bodyPr wrap="none" rtlCol="0">
              <a:spAutoFit/>
            </a:bodyPr>
            <a:lstStyle/>
            <a:p>
              <a:pPr algn="ctr"/>
              <a:r>
                <a:rPr lang="en-GB" dirty="0" smtClean="0">
                  <a:latin typeface="Segoe UI" pitchFamily="34" charset="0"/>
                  <a:ea typeface="Segoe UI" pitchFamily="34" charset="0"/>
                  <a:cs typeface="Segoe UI" pitchFamily="34" charset="0"/>
                </a:rPr>
                <a:t>Hotel</a:t>
              </a:r>
              <a:endParaRPr lang="en-GB" dirty="0">
                <a:latin typeface="Segoe UI" pitchFamily="34" charset="0"/>
                <a:ea typeface="Segoe UI" pitchFamily="34" charset="0"/>
                <a:cs typeface="Segoe UI" pitchFamily="34" charset="0"/>
              </a:endParaRPr>
            </a:p>
          </p:txBody>
        </p:sp>
      </p:grpSp>
      <p:sp>
        <p:nvSpPr>
          <p:cNvPr id="118" name="Left-Right Arrow 117"/>
          <p:cNvSpPr/>
          <p:nvPr/>
        </p:nvSpPr>
        <p:spPr>
          <a:xfrm rot="-2700000">
            <a:off x="1491448" y="1982153"/>
            <a:ext cx="942474" cy="187524"/>
          </a:xfrm>
          <a:prstGeom prst="leftRight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Segoe UI" pitchFamily="34" charset="0"/>
              <a:ea typeface="Segoe UI" pitchFamily="34" charset="0"/>
              <a:cs typeface="Segoe UI" pitchFamily="34" charset="0"/>
            </a:endParaRPr>
          </a:p>
        </p:txBody>
      </p:sp>
      <p:sp>
        <p:nvSpPr>
          <p:cNvPr id="119" name="Left-Right Arrow 118"/>
          <p:cNvSpPr/>
          <p:nvPr/>
        </p:nvSpPr>
        <p:spPr>
          <a:xfrm rot="2700000">
            <a:off x="1491448" y="4688323"/>
            <a:ext cx="942474" cy="187524"/>
          </a:xfrm>
          <a:prstGeom prst="leftRight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Segoe UI" pitchFamily="34" charset="0"/>
              <a:ea typeface="Segoe UI" pitchFamily="34" charset="0"/>
              <a:cs typeface="Segoe UI" pitchFamily="34" charset="0"/>
            </a:endParaRPr>
          </a:p>
        </p:txBody>
      </p:sp>
      <p:cxnSp>
        <p:nvCxnSpPr>
          <p:cNvPr id="64" name="Straight Arrow Connector 63"/>
          <p:cNvCxnSpPr>
            <a:stCxn id="8" idx="3"/>
            <a:endCxn id="124" idx="1"/>
          </p:cNvCxnSpPr>
          <p:nvPr/>
        </p:nvCxnSpPr>
        <p:spPr>
          <a:xfrm>
            <a:off x="3508473" y="1223592"/>
            <a:ext cx="1698565" cy="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stCxn id="122" idx="3"/>
            <a:endCxn id="124" idx="1"/>
          </p:cNvCxnSpPr>
          <p:nvPr/>
        </p:nvCxnSpPr>
        <p:spPr>
          <a:xfrm flipV="1">
            <a:off x="3494328" y="1223592"/>
            <a:ext cx="1712710" cy="2195196"/>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122" idx="3"/>
            <a:endCxn id="128" idx="1"/>
          </p:cNvCxnSpPr>
          <p:nvPr/>
        </p:nvCxnSpPr>
        <p:spPr>
          <a:xfrm>
            <a:off x="3494328" y="3418788"/>
            <a:ext cx="1698565" cy="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stCxn id="122" idx="3"/>
            <a:endCxn id="126" idx="1"/>
          </p:cNvCxnSpPr>
          <p:nvPr/>
        </p:nvCxnSpPr>
        <p:spPr>
          <a:xfrm>
            <a:off x="3494328" y="3418788"/>
            <a:ext cx="1698565" cy="2178821"/>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stCxn id="120" idx="3"/>
            <a:endCxn id="124" idx="1"/>
          </p:cNvCxnSpPr>
          <p:nvPr/>
        </p:nvCxnSpPr>
        <p:spPr>
          <a:xfrm flipV="1">
            <a:off x="3494328" y="1223592"/>
            <a:ext cx="1712710" cy="4374017"/>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a:stCxn id="120" idx="3"/>
            <a:endCxn id="128" idx="1"/>
          </p:cNvCxnSpPr>
          <p:nvPr/>
        </p:nvCxnSpPr>
        <p:spPr>
          <a:xfrm flipV="1">
            <a:off x="3494328" y="3418788"/>
            <a:ext cx="1698565" cy="2178821"/>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a:stCxn id="120" idx="3"/>
            <a:endCxn id="126" idx="1"/>
          </p:cNvCxnSpPr>
          <p:nvPr/>
        </p:nvCxnSpPr>
        <p:spPr>
          <a:xfrm>
            <a:off x="3494328" y="5597609"/>
            <a:ext cx="1698565" cy="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5207038" y="801134"/>
            <a:ext cx="890337" cy="844915"/>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lin ang="5400000" scaled="1"/>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128" name="Rectangle 127"/>
          <p:cNvSpPr/>
          <p:nvPr/>
        </p:nvSpPr>
        <p:spPr>
          <a:xfrm>
            <a:off x="5192893" y="2996330"/>
            <a:ext cx="890337" cy="844915"/>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lin ang="5400000" scaled="1"/>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129" name="TextBox 128"/>
          <p:cNvSpPr txBox="1"/>
          <p:nvPr/>
        </p:nvSpPr>
        <p:spPr>
          <a:xfrm>
            <a:off x="5388634" y="3264899"/>
            <a:ext cx="498855" cy="307777"/>
          </a:xfrm>
          <a:prstGeom prst="rect">
            <a:avLst/>
          </a:prstGeom>
          <a:noFill/>
        </p:spPr>
        <p:txBody>
          <a:bodyPr wrap="none" rtlCol="0">
            <a:spAutoFit/>
          </a:bodyPr>
          <a:lstStyle/>
          <a:p>
            <a:pPr algn="ctr"/>
            <a:r>
              <a:rPr lang="en-GB" dirty="0" smtClean="0">
                <a:latin typeface="Segoe UI" pitchFamily="34" charset="0"/>
                <a:ea typeface="Segoe UI" pitchFamily="34" charset="0"/>
                <a:cs typeface="Segoe UI" pitchFamily="34" charset="0"/>
              </a:rPr>
              <a:t>CRS</a:t>
            </a:r>
            <a:endParaRPr lang="en-GB" dirty="0">
              <a:latin typeface="Segoe UI" pitchFamily="34" charset="0"/>
              <a:ea typeface="Segoe UI" pitchFamily="34" charset="0"/>
              <a:cs typeface="Segoe UI" pitchFamily="34" charset="0"/>
            </a:endParaRPr>
          </a:p>
        </p:txBody>
      </p:sp>
      <p:sp>
        <p:nvSpPr>
          <p:cNvPr id="126" name="Rectangle 125"/>
          <p:cNvSpPr/>
          <p:nvPr/>
        </p:nvSpPr>
        <p:spPr>
          <a:xfrm>
            <a:off x="5192893" y="5175151"/>
            <a:ext cx="890337" cy="844915"/>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lin ang="5400000" scaled="1"/>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127" name="TextBox 126"/>
          <p:cNvSpPr txBox="1"/>
          <p:nvPr/>
        </p:nvSpPr>
        <p:spPr>
          <a:xfrm>
            <a:off x="5388634" y="5443720"/>
            <a:ext cx="498855" cy="307777"/>
          </a:xfrm>
          <a:prstGeom prst="rect">
            <a:avLst/>
          </a:prstGeom>
          <a:noFill/>
        </p:spPr>
        <p:txBody>
          <a:bodyPr wrap="none" rtlCol="0">
            <a:spAutoFit/>
          </a:bodyPr>
          <a:lstStyle/>
          <a:p>
            <a:pPr algn="ctr"/>
            <a:r>
              <a:rPr lang="en-GB" dirty="0" smtClean="0">
                <a:latin typeface="Segoe UI" pitchFamily="34" charset="0"/>
                <a:ea typeface="Segoe UI" pitchFamily="34" charset="0"/>
                <a:cs typeface="Segoe UI" pitchFamily="34" charset="0"/>
              </a:rPr>
              <a:t>CRS</a:t>
            </a:r>
            <a:endParaRPr lang="en-GB" dirty="0">
              <a:latin typeface="Segoe UI" pitchFamily="34" charset="0"/>
              <a:ea typeface="Segoe UI" pitchFamily="34" charset="0"/>
              <a:cs typeface="Segoe UI" pitchFamily="34" charset="0"/>
            </a:endParaRPr>
          </a:p>
        </p:txBody>
      </p:sp>
      <p:sp>
        <p:nvSpPr>
          <p:cNvPr id="8" name="Rectangle 7"/>
          <p:cNvSpPr/>
          <p:nvPr/>
        </p:nvSpPr>
        <p:spPr>
          <a:xfrm>
            <a:off x="2618136" y="801134"/>
            <a:ext cx="890337" cy="844915"/>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50000" t="50000" r="50000" b="50000"/>
            </a:path>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9" name="TextBox 8"/>
          <p:cNvSpPr txBox="1"/>
          <p:nvPr/>
        </p:nvSpPr>
        <p:spPr>
          <a:xfrm>
            <a:off x="2546981" y="1069703"/>
            <a:ext cx="1032655" cy="307777"/>
          </a:xfrm>
          <a:prstGeom prst="rect">
            <a:avLst/>
          </a:prstGeom>
          <a:noFill/>
        </p:spPr>
        <p:txBody>
          <a:bodyPr wrap="none" rtlCol="0">
            <a:spAutoFit/>
          </a:bodyPr>
          <a:lstStyle/>
          <a:p>
            <a:pPr algn="ctr"/>
            <a:r>
              <a:rPr lang="en-GB" dirty="0" smtClean="0">
                <a:latin typeface="Segoe UI" pitchFamily="34" charset="0"/>
                <a:ea typeface="Segoe UI" pitchFamily="34" charset="0"/>
                <a:cs typeface="Segoe UI" pitchFamily="34" charset="0"/>
              </a:rPr>
              <a:t>brand.com</a:t>
            </a:r>
            <a:endParaRPr lang="en-GB" dirty="0">
              <a:latin typeface="Segoe UI" pitchFamily="34" charset="0"/>
              <a:ea typeface="Segoe UI" pitchFamily="34" charset="0"/>
              <a:cs typeface="Segoe UI" pitchFamily="34" charset="0"/>
            </a:endParaRPr>
          </a:p>
        </p:txBody>
      </p:sp>
      <p:sp>
        <p:nvSpPr>
          <p:cNvPr id="120" name="Rectangle 119"/>
          <p:cNvSpPr/>
          <p:nvPr/>
        </p:nvSpPr>
        <p:spPr>
          <a:xfrm>
            <a:off x="2603991" y="5175151"/>
            <a:ext cx="890337" cy="844915"/>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50000" t="50000" r="50000" b="50000"/>
            </a:path>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121" name="TextBox 120"/>
          <p:cNvSpPr txBox="1"/>
          <p:nvPr/>
        </p:nvSpPr>
        <p:spPr>
          <a:xfrm>
            <a:off x="2795307" y="5443720"/>
            <a:ext cx="507703" cy="307777"/>
          </a:xfrm>
          <a:prstGeom prst="rect">
            <a:avLst/>
          </a:prstGeom>
          <a:noFill/>
        </p:spPr>
        <p:txBody>
          <a:bodyPr wrap="none" rtlCol="0">
            <a:spAutoFit/>
          </a:bodyPr>
          <a:lstStyle/>
          <a:p>
            <a:pPr algn="ctr"/>
            <a:r>
              <a:rPr lang="en-GB" dirty="0" smtClean="0">
                <a:latin typeface="Segoe UI" pitchFamily="34" charset="0"/>
                <a:ea typeface="Segoe UI" pitchFamily="34" charset="0"/>
                <a:cs typeface="Segoe UI" pitchFamily="34" charset="0"/>
              </a:rPr>
              <a:t>OTA</a:t>
            </a:r>
            <a:endParaRPr lang="en-GB" dirty="0">
              <a:latin typeface="Segoe UI" pitchFamily="34" charset="0"/>
              <a:ea typeface="Segoe UI" pitchFamily="34" charset="0"/>
              <a:cs typeface="Segoe UI" pitchFamily="34" charset="0"/>
            </a:endParaRPr>
          </a:p>
        </p:txBody>
      </p:sp>
      <p:sp>
        <p:nvSpPr>
          <p:cNvPr id="122" name="Rectangle 121"/>
          <p:cNvSpPr/>
          <p:nvPr/>
        </p:nvSpPr>
        <p:spPr>
          <a:xfrm>
            <a:off x="2603991" y="2996330"/>
            <a:ext cx="890337" cy="844915"/>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50000" t="50000" r="50000" b="50000"/>
            </a:path>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123" name="TextBox 122"/>
          <p:cNvSpPr txBox="1"/>
          <p:nvPr/>
        </p:nvSpPr>
        <p:spPr>
          <a:xfrm>
            <a:off x="2783701" y="3264899"/>
            <a:ext cx="530915" cy="307777"/>
          </a:xfrm>
          <a:prstGeom prst="rect">
            <a:avLst/>
          </a:prstGeom>
          <a:noFill/>
        </p:spPr>
        <p:txBody>
          <a:bodyPr wrap="none" rtlCol="0">
            <a:spAutoFit/>
          </a:bodyPr>
          <a:lstStyle/>
          <a:p>
            <a:pPr algn="ctr"/>
            <a:r>
              <a:rPr lang="en-GB" dirty="0" smtClean="0">
                <a:latin typeface="Segoe UI" pitchFamily="34" charset="0"/>
                <a:ea typeface="Segoe UI" pitchFamily="34" charset="0"/>
                <a:cs typeface="Segoe UI" pitchFamily="34" charset="0"/>
              </a:rPr>
              <a:t>GDS</a:t>
            </a:r>
            <a:endParaRPr lang="en-GB" dirty="0">
              <a:latin typeface="Segoe UI" pitchFamily="34" charset="0"/>
              <a:ea typeface="Segoe UI" pitchFamily="34" charset="0"/>
              <a:cs typeface="Segoe UI" pitchFamily="34" charset="0"/>
            </a:endParaRPr>
          </a:p>
        </p:txBody>
      </p:sp>
      <p:sp>
        <p:nvSpPr>
          <p:cNvPr id="125" name="TextBox 124"/>
          <p:cNvSpPr txBox="1"/>
          <p:nvPr/>
        </p:nvSpPr>
        <p:spPr>
          <a:xfrm>
            <a:off x="5402780" y="1069703"/>
            <a:ext cx="498855" cy="307777"/>
          </a:xfrm>
          <a:prstGeom prst="rect">
            <a:avLst/>
          </a:prstGeom>
          <a:noFill/>
        </p:spPr>
        <p:txBody>
          <a:bodyPr wrap="none" rtlCol="0">
            <a:spAutoFit/>
          </a:bodyPr>
          <a:lstStyle/>
          <a:p>
            <a:pPr algn="ctr"/>
            <a:r>
              <a:rPr lang="en-GB" dirty="0" smtClean="0">
                <a:latin typeface="Segoe UI" pitchFamily="34" charset="0"/>
                <a:ea typeface="Segoe UI" pitchFamily="34" charset="0"/>
                <a:cs typeface="Segoe UI" pitchFamily="34" charset="0"/>
              </a:rPr>
              <a:t>CRS</a:t>
            </a:r>
            <a:endParaRPr lang="en-GB" dirty="0">
              <a:latin typeface="Segoe UI" pitchFamily="34" charset="0"/>
              <a:ea typeface="Segoe UI" pitchFamily="34" charset="0"/>
              <a:cs typeface="Segoe UI" pitchFamily="34" charset="0"/>
            </a:endParaRPr>
          </a:p>
        </p:txBody>
      </p:sp>
      <p:pic>
        <p:nvPicPr>
          <p:cNvPr id="1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6917" y="5147094"/>
            <a:ext cx="911556" cy="879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7530" y="2996330"/>
            <a:ext cx="911556" cy="879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262035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025C62D-7C60-4FC2-9BB1-4A2BAAC784DC}" type="slidenum">
              <a:rPr lang="en-US" smtClean="0"/>
              <a:pPr>
                <a:defRPr/>
              </a:pPr>
              <a:t>3</a:t>
            </a:fld>
            <a:endParaRPr lang="en-US" dirty="0"/>
          </a:p>
        </p:txBody>
      </p:sp>
      <p:sp>
        <p:nvSpPr>
          <p:cNvPr id="3" name="Title 2"/>
          <p:cNvSpPr>
            <a:spLocks noGrp="1"/>
          </p:cNvSpPr>
          <p:nvPr>
            <p:ph type="ctrTitle"/>
          </p:nvPr>
        </p:nvSpPr>
        <p:spPr/>
        <p:txBody>
          <a:bodyPr/>
          <a:lstStyle/>
          <a:p>
            <a:r>
              <a:rPr lang="en-US" dirty="0" smtClean="0"/>
              <a:t>2000-2010</a:t>
            </a:r>
            <a:endParaRPr lang="en-GB" dirty="0"/>
          </a:p>
        </p:txBody>
      </p:sp>
      <p:sp>
        <p:nvSpPr>
          <p:cNvPr id="4" name="Subtitle 3"/>
          <p:cNvSpPr>
            <a:spLocks noGrp="1"/>
          </p:cNvSpPr>
          <p:nvPr>
            <p:ph type="subTitle" idx="1"/>
          </p:nvPr>
        </p:nvSpPr>
        <p:spPr/>
        <p:txBody>
          <a:bodyPr/>
          <a:lstStyle/>
          <a:p>
            <a:r>
              <a:rPr lang="en-US" dirty="0"/>
              <a:t>i</a:t>
            </a:r>
            <a:r>
              <a:rPr lang="en-US" dirty="0" smtClean="0"/>
              <a:t>ncremental or dramatic change?</a:t>
            </a:r>
            <a:endParaRPr lang="en-GB" dirty="0"/>
          </a:p>
        </p:txBody>
      </p:sp>
    </p:spTree>
    <p:extLst>
      <p:ext uri="{BB962C8B-B14F-4D97-AF65-F5344CB8AC3E}">
        <p14:creationId xmlns:p14="http://schemas.microsoft.com/office/powerpoint/2010/main" val="108247140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018A67-75DB-40B9-B749-80E47652F743}" type="slidenum">
              <a:rPr lang="en-US" smtClean="0">
                <a:latin typeface="Segoe UI" pitchFamily="34" charset="0"/>
                <a:ea typeface="Segoe UI" pitchFamily="34" charset="0"/>
                <a:cs typeface="Segoe UI" pitchFamily="34" charset="0"/>
              </a:rPr>
              <a:pPr>
                <a:defRPr/>
              </a:pPr>
              <a:t>30</a:t>
            </a:fld>
            <a:endParaRPr lang="en-US" dirty="0">
              <a:latin typeface="Segoe UI" pitchFamily="34" charset="0"/>
              <a:ea typeface="Segoe UI" pitchFamily="34" charset="0"/>
              <a:cs typeface="Segoe UI"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450" y="304798"/>
            <a:ext cx="6324600" cy="4698627"/>
          </a:xfrm>
          <a:prstGeom prst="rect">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0350" y="5181600"/>
            <a:ext cx="3352800" cy="1437584"/>
          </a:xfrm>
          <a:prstGeom prst="rect">
            <a:avLst/>
          </a:prstGeom>
          <a:ln>
            <a:noFill/>
          </a:ln>
          <a:effectLst>
            <a:softEdge rad="112500"/>
          </a:effectLst>
        </p:spPr>
      </p:pic>
    </p:spTree>
    <p:extLst>
      <p:ext uri="{BB962C8B-B14F-4D97-AF65-F5344CB8AC3E}">
        <p14:creationId xmlns:p14="http://schemas.microsoft.com/office/powerpoint/2010/main" val="253693089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772400" cy="914400"/>
          </a:xfrm>
        </p:spPr>
        <p:txBody>
          <a:bodyPr/>
          <a:lstStyle/>
          <a:p>
            <a:pPr fontAlgn="ctr"/>
            <a:r>
              <a:rPr lang="en-US" dirty="0" smtClean="0"/>
              <a:t>distribution</a:t>
            </a:r>
            <a:endParaRPr lang="en-US" dirty="0"/>
          </a:p>
        </p:txBody>
      </p:sp>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31</a:t>
            </a:fld>
            <a:endParaRPr lang="en-US" dirty="0"/>
          </a:p>
        </p:txBody>
      </p:sp>
      <p:sp>
        <p:nvSpPr>
          <p:cNvPr id="27" name="Content Placeholder 2"/>
          <p:cNvSpPr>
            <a:spLocks noGrp="1"/>
          </p:cNvSpPr>
          <p:nvPr>
            <p:ph idx="1"/>
          </p:nvPr>
        </p:nvSpPr>
        <p:spPr>
          <a:xfrm>
            <a:off x="381000" y="1500096"/>
            <a:ext cx="7620000" cy="4824504"/>
          </a:xfrm>
        </p:spPr>
        <p:txBody>
          <a:bodyPr>
            <a:noAutofit/>
          </a:bodyPr>
          <a:lstStyle/>
          <a:p>
            <a:pPr marL="357188" indent="-357188"/>
            <a:r>
              <a:rPr lang="en-US" sz="2000" dirty="0" smtClean="0"/>
              <a:t>10 years fighting the wrong enemy</a:t>
            </a:r>
          </a:p>
          <a:p>
            <a:pPr marL="357188" indent="-357188"/>
            <a:r>
              <a:rPr lang="en-US" sz="2000" dirty="0"/>
              <a:t>e</a:t>
            </a:r>
            <a:r>
              <a:rPr lang="en-US" sz="2000" dirty="0" smtClean="0"/>
              <a:t>nemies are not the OTA’s</a:t>
            </a:r>
          </a:p>
          <a:p>
            <a:pPr marL="686372" lvl="1" indent="-357188"/>
            <a:r>
              <a:rPr lang="en-US" sz="1600" dirty="0"/>
              <a:t>E</a:t>
            </a:r>
            <a:r>
              <a:rPr lang="en-US" sz="1600" dirty="0" smtClean="0"/>
              <a:t>xpedia</a:t>
            </a:r>
          </a:p>
          <a:p>
            <a:pPr marL="686372" lvl="1" indent="-357188"/>
            <a:r>
              <a:rPr lang="en-US" sz="1600" dirty="0" smtClean="0"/>
              <a:t>booking.com</a:t>
            </a:r>
          </a:p>
          <a:p>
            <a:pPr marL="686372" lvl="1" indent="-357188"/>
            <a:r>
              <a:rPr lang="en-US" sz="1600" dirty="0" smtClean="0"/>
              <a:t>Travelocity etc.</a:t>
            </a:r>
            <a:endParaRPr lang="en-US" sz="1600" dirty="0"/>
          </a:p>
          <a:p>
            <a:pPr marL="357188" indent="-357188"/>
            <a:endParaRPr lang="en-US" sz="2000" dirty="0" smtClean="0"/>
          </a:p>
          <a:p>
            <a:pPr marL="357188" indent="-357188"/>
            <a:r>
              <a:rPr lang="en-US" sz="2000" dirty="0" smtClean="0"/>
              <a:t>(</a:t>
            </a:r>
            <a:r>
              <a:rPr lang="en-US" sz="2000" dirty="0" err="1" smtClean="0"/>
              <a:t>fr</a:t>
            </a:r>
            <a:r>
              <a:rPr lang="en-US" sz="2000" dirty="0" smtClean="0"/>
              <a:t>)enemies are:</a:t>
            </a:r>
          </a:p>
          <a:p>
            <a:pPr marL="686372" lvl="1" indent="-357188">
              <a:tabLst>
                <a:tab pos="2147888" algn="l"/>
                <a:tab pos="2684463" algn="l"/>
              </a:tabLst>
            </a:pPr>
            <a:r>
              <a:rPr lang="en-US" sz="1600" dirty="0"/>
              <a:t>G</a:t>
            </a:r>
            <a:r>
              <a:rPr lang="en-US" sz="1600" dirty="0" smtClean="0"/>
              <a:t>oogle	-	mapping and search excellence</a:t>
            </a:r>
          </a:p>
          <a:p>
            <a:pPr marL="686372" lvl="1" indent="-357188">
              <a:tabLst>
                <a:tab pos="2147888" algn="l"/>
                <a:tab pos="2684463" algn="l"/>
              </a:tabLst>
            </a:pPr>
            <a:r>
              <a:rPr lang="en-US" sz="1600" dirty="0" smtClean="0"/>
              <a:t>Microsoft	-	global presence and cloud</a:t>
            </a:r>
          </a:p>
          <a:p>
            <a:pPr marL="686372" lvl="1" indent="-357188">
              <a:tabLst>
                <a:tab pos="2147888" algn="l"/>
                <a:tab pos="2684463" algn="l"/>
              </a:tabLst>
            </a:pPr>
            <a:r>
              <a:rPr lang="en-US" sz="1600" dirty="0" smtClean="0"/>
              <a:t>Facebook	-	800m users</a:t>
            </a:r>
          </a:p>
          <a:p>
            <a:pPr marL="686372" lvl="1" indent="-357188">
              <a:tabLst>
                <a:tab pos="2147888" algn="l"/>
                <a:tab pos="2684463" algn="l"/>
              </a:tabLst>
            </a:pPr>
            <a:r>
              <a:rPr lang="en-US" sz="1600" dirty="0" smtClean="0"/>
              <a:t>Apple	-	30% iTunes commissions</a:t>
            </a:r>
          </a:p>
          <a:p>
            <a:pPr marL="686372" lvl="1" indent="-357188">
              <a:tabLst>
                <a:tab pos="2147888" algn="l"/>
                <a:tab pos="2684463" algn="l"/>
              </a:tabLst>
            </a:pPr>
            <a:r>
              <a:rPr lang="en-US" sz="1600" dirty="0" smtClean="0"/>
              <a:t>Amazon</a:t>
            </a:r>
            <a:r>
              <a:rPr lang="en-US" sz="1600" dirty="0"/>
              <a:t>	-	</a:t>
            </a:r>
            <a:r>
              <a:rPr lang="en-US" sz="1600" dirty="0" smtClean="0"/>
              <a:t>Internet </a:t>
            </a:r>
            <a:r>
              <a:rPr lang="en-US" sz="1600" smtClean="0"/>
              <a:t>merchandising and pricing</a:t>
            </a:r>
            <a:endParaRPr lang="en-US" sz="1600" dirty="0"/>
          </a:p>
          <a:p>
            <a:pPr marL="686372" lvl="1" indent="-357188">
              <a:tabLst>
                <a:tab pos="2147888" algn="l"/>
                <a:tab pos="2684463" algn="l"/>
              </a:tabLst>
            </a:pPr>
            <a:endParaRPr lang="en-US" sz="1600" dirty="0" smtClean="0"/>
          </a:p>
        </p:txBody>
      </p:sp>
    </p:spTree>
    <p:extLst>
      <p:ext uri="{BB962C8B-B14F-4D97-AF65-F5344CB8AC3E}">
        <p14:creationId xmlns:p14="http://schemas.microsoft.com/office/powerpoint/2010/main" val="79091767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018A67-75DB-40B9-B749-80E47652F743}" type="slidenum">
              <a:rPr lang="en-US" smtClean="0"/>
              <a:pPr>
                <a:defRPr/>
              </a:pPr>
              <a:t>32</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3397"/>
            <a:ext cx="9144000" cy="5491206"/>
          </a:xfrm>
          <a:prstGeom prst="rect">
            <a:avLst/>
          </a:prstGeom>
        </p:spPr>
      </p:pic>
    </p:spTree>
    <p:extLst>
      <p:ext uri="{BB962C8B-B14F-4D97-AF65-F5344CB8AC3E}">
        <p14:creationId xmlns:p14="http://schemas.microsoft.com/office/powerpoint/2010/main" val="415580799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33</a:t>
            </a:fld>
            <a:endParaRPr lang="en-US" dirty="0"/>
          </a:p>
        </p:txBody>
      </p:sp>
      <p:pic>
        <p:nvPicPr>
          <p:cNvPr id="3074" name="Picture 2" descr="\\CHQWHS\Public\TEMP\2011-10-06 MS Presentation\Google Hotel Fin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817" y="609600"/>
            <a:ext cx="8262366"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99428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34</a:t>
            </a:fld>
            <a:endParaRPr lang="en-US" dirty="0"/>
          </a:p>
        </p:txBody>
      </p:sp>
      <p:pic>
        <p:nvPicPr>
          <p:cNvPr id="2050" name="Picture 2" descr="\\CHQWHS\Public\TEMP\2011-10-06 MS Presentation\Bing Travel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46836"/>
            <a:ext cx="7467600" cy="6164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96615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018A67-75DB-40B9-B749-80E47652F743}" type="slidenum">
              <a:rPr lang="en-US" smtClean="0"/>
              <a:pPr>
                <a:defRPr/>
              </a:pPr>
              <a:t>35</a:t>
            </a:fld>
            <a:endParaRPr lang="en-US" dirty="0"/>
          </a:p>
        </p:txBody>
      </p:sp>
      <p:sp>
        <p:nvSpPr>
          <p:cNvPr id="3" name="Title 1"/>
          <p:cNvSpPr txBox="1">
            <a:spLocks/>
          </p:cNvSpPr>
          <p:nvPr/>
        </p:nvSpPr>
        <p:spPr>
          <a:xfrm>
            <a:off x="533400" y="381000"/>
            <a:ext cx="7772400" cy="914400"/>
          </a:xfrm>
          <a:prstGeom prst="rect">
            <a:avLst/>
          </a:prstGeom>
          <a:noFill/>
        </p:spPr>
        <p:txBody>
          <a:bodyPr/>
          <a:lstStyle>
            <a:lvl1pPr algn="l" rtl="0" eaLnBrk="1" latinLnBrk="0" hangingPunct="1">
              <a:spcBef>
                <a:spcPct val="0"/>
              </a:spcBef>
              <a:buNone/>
              <a:defRPr kumimoji="0" sz="3600" b="0" kern="1200" spc="-100" baseline="0">
                <a:solidFill>
                  <a:srgbClr val="E91173"/>
                </a:solidFill>
                <a:latin typeface="Segoe UI" pitchFamily="34" charset="0"/>
                <a:ea typeface="Segoe UI" pitchFamily="34" charset="0"/>
                <a:cs typeface="Segoe UI" pitchFamily="34" charset="0"/>
              </a:defRPr>
            </a:lvl1pPr>
          </a:lstStyle>
          <a:p>
            <a:pPr fontAlgn="ctr"/>
            <a:r>
              <a:rPr lang="en-US" dirty="0" smtClean="0"/>
              <a:t>2015</a:t>
            </a:r>
            <a:endParaRPr lang="en-US" dirty="0"/>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752600" y="3200637"/>
            <a:ext cx="304800" cy="580416"/>
          </a:xfrm>
          <a:prstGeom prst="rect">
            <a:avLst/>
          </a:prstGeom>
          <a:noFill/>
          <a:ln w="12700">
            <a:solidFill>
              <a:srgbClr val="E91173"/>
            </a:solidFill>
          </a:ln>
          <a:effec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5534" y="2573493"/>
            <a:ext cx="991140" cy="609600"/>
          </a:xfrm>
          <a:prstGeom prst="rect">
            <a:avLst/>
          </a:prstGeom>
          <a:solidFill>
            <a:srgbClr val="E91173"/>
          </a:solidFill>
          <a:ln w="12700">
            <a:solidFill>
              <a:srgbClr val="E91173"/>
            </a:solidFill>
          </a:ln>
          <a:effectLst/>
        </p:spPr>
      </p:pic>
      <p:sp>
        <p:nvSpPr>
          <p:cNvPr id="15" name="Rectangle 14"/>
          <p:cNvSpPr/>
          <p:nvPr/>
        </p:nvSpPr>
        <p:spPr>
          <a:xfrm>
            <a:off x="3921291" y="3056391"/>
            <a:ext cx="890337" cy="844915"/>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t="100000"/>
            </a:path>
            <a:tileRect r="-100000" b="-100000"/>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16" name="TextBox 15"/>
          <p:cNvSpPr txBox="1"/>
          <p:nvPr/>
        </p:nvSpPr>
        <p:spPr>
          <a:xfrm>
            <a:off x="3897422" y="3324960"/>
            <a:ext cx="938077" cy="307777"/>
          </a:xfrm>
          <a:prstGeom prst="rect">
            <a:avLst/>
          </a:prstGeom>
          <a:noFill/>
        </p:spPr>
        <p:txBody>
          <a:bodyPr wrap="none" rtlCol="0">
            <a:spAutoFit/>
          </a:bodyPr>
          <a:lstStyle/>
          <a:p>
            <a:pPr algn="ctr"/>
            <a:r>
              <a:rPr lang="en-GB" dirty="0" smtClean="0">
                <a:latin typeface="Segoe UI" pitchFamily="34" charset="0"/>
                <a:ea typeface="Segoe UI" pitchFamily="34" charset="0"/>
                <a:cs typeface="Segoe UI" pitchFamily="34" charset="0"/>
              </a:rPr>
              <a:t>fulfilment</a:t>
            </a:r>
            <a:endParaRPr lang="en-GB" dirty="0">
              <a:latin typeface="Segoe UI" pitchFamily="34" charset="0"/>
              <a:ea typeface="Segoe UI" pitchFamily="34" charset="0"/>
              <a:cs typeface="Segoe UI" pitchFamily="34" charset="0"/>
            </a:endParaRPr>
          </a:p>
        </p:txBody>
      </p:sp>
      <p:sp>
        <p:nvSpPr>
          <p:cNvPr id="17" name="Rectangle 16"/>
          <p:cNvSpPr/>
          <p:nvPr/>
        </p:nvSpPr>
        <p:spPr>
          <a:xfrm>
            <a:off x="5646821" y="838200"/>
            <a:ext cx="1752600" cy="1371600"/>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t="100000"/>
            </a:path>
            <a:tileRect r="-100000" b="-100000"/>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18" name="TextBox 17"/>
          <p:cNvSpPr txBox="1"/>
          <p:nvPr/>
        </p:nvSpPr>
        <p:spPr>
          <a:xfrm>
            <a:off x="5916417" y="1046947"/>
            <a:ext cx="1213409" cy="954107"/>
          </a:xfrm>
          <a:prstGeom prst="rect">
            <a:avLst/>
          </a:prstGeom>
          <a:noFill/>
        </p:spPr>
        <p:txBody>
          <a:bodyPr wrap="none" rtlCol="0">
            <a:spAutoFit/>
          </a:bodyPr>
          <a:lstStyle/>
          <a:p>
            <a:pPr algn="ctr"/>
            <a:r>
              <a:rPr lang="en-GB" dirty="0" smtClean="0">
                <a:latin typeface="Segoe UI" pitchFamily="34" charset="0"/>
                <a:ea typeface="Segoe UI" pitchFamily="34" charset="0"/>
                <a:cs typeface="Segoe UI" pitchFamily="34" charset="0"/>
              </a:rPr>
              <a:t>Facebook</a:t>
            </a:r>
          </a:p>
          <a:p>
            <a:pPr algn="ctr"/>
            <a:r>
              <a:rPr lang="en-GB" dirty="0" smtClean="0">
                <a:latin typeface="Segoe UI" pitchFamily="34" charset="0"/>
                <a:ea typeface="Segoe UI" pitchFamily="34" charset="0"/>
                <a:cs typeface="Segoe UI" pitchFamily="34" charset="0"/>
              </a:rPr>
              <a:t>800m+ users</a:t>
            </a:r>
          </a:p>
          <a:p>
            <a:pPr algn="ctr"/>
            <a:r>
              <a:rPr lang="en-GB" dirty="0">
                <a:latin typeface="Segoe UI" pitchFamily="34" charset="0"/>
                <a:ea typeface="Segoe UI" pitchFamily="34" charset="0"/>
                <a:cs typeface="Segoe UI" pitchFamily="34" charset="0"/>
              </a:rPr>
              <a:t>c</a:t>
            </a:r>
            <a:r>
              <a:rPr lang="en-GB" dirty="0" smtClean="0">
                <a:latin typeface="Segoe UI" pitchFamily="34" charset="0"/>
                <a:ea typeface="Segoe UI" pitchFamily="34" charset="0"/>
                <a:cs typeface="Segoe UI" pitchFamily="34" charset="0"/>
              </a:rPr>
              <a:t>ustomer</a:t>
            </a:r>
          </a:p>
          <a:p>
            <a:pPr algn="ctr"/>
            <a:r>
              <a:rPr lang="en-GB" dirty="0" smtClean="0">
                <a:latin typeface="Segoe UI" pitchFamily="34" charset="0"/>
                <a:ea typeface="Segoe UI" pitchFamily="34" charset="0"/>
                <a:cs typeface="Segoe UI" pitchFamily="34" charset="0"/>
              </a:rPr>
              <a:t>knowledge</a:t>
            </a:r>
          </a:p>
        </p:txBody>
      </p:sp>
      <p:sp>
        <p:nvSpPr>
          <p:cNvPr id="19" name="Rectangle 18"/>
          <p:cNvSpPr/>
          <p:nvPr/>
        </p:nvSpPr>
        <p:spPr>
          <a:xfrm>
            <a:off x="5646821" y="4672826"/>
            <a:ext cx="1752600" cy="1371600"/>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t="100000"/>
            </a:path>
            <a:tileRect r="-100000" b="-100000"/>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20" name="TextBox 19"/>
          <p:cNvSpPr txBox="1"/>
          <p:nvPr/>
        </p:nvSpPr>
        <p:spPr>
          <a:xfrm>
            <a:off x="6062065" y="5097016"/>
            <a:ext cx="922112" cy="523220"/>
          </a:xfrm>
          <a:prstGeom prst="rect">
            <a:avLst/>
          </a:prstGeom>
          <a:noFill/>
        </p:spPr>
        <p:txBody>
          <a:bodyPr wrap="none" rtlCol="0">
            <a:spAutoFit/>
          </a:bodyPr>
          <a:lstStyle/>
          <a:p>
            <a:pPr algn="ctr"/>
            <a:r>
              <a:rPr lang="en-GB" dirty="0" smtClean="0">
                <a:latin typeface="Segoe UI" pitchFamily="34" charset="0"/>
                <a:ea typeface="Segoe UI" pitchFamily="34" charset="0"/>
                <a:cs typeface="Segoe UI" pitchFamily="34" charset="0"/>
              </a:rPr>
              <a:t>iTunes</a:t>
            </a:r>
          </a:p>
          <a:p>
            <a:pPr algn="ctr"/>
            <a:r>
              <a:rPr lang="en-GB" dirty="0" err="1" smtClean="0">
                <a:latin typeface="Segoe UI" pitchFamily="34" charset="0"/>
                <a:ea typeface="Segoe UI" pitchFamily="34" charset="0"/>
                <a:cs typeface="Segoe UI" pitchFamily="34" charset="0"/>
              </a:rPr>
              <a:t>AppStore</a:t>
            </a:r>
            <a:endParaRPr lang="en-GB" dirty="0">
              <a:latin typeface="Segoe UI" pitchFamily="34" charset="0"/>
              <a:ea typeface="Segoe UI" pitchFamily="34" charset="0"/>
              <a:cs typeface="Segoe UI" pitchFamily="34" charset="0"/>
            </a:endParaRPr>
          </a:p>
        </p:txBody>
      </p:sp>
      <p:sp>
        <p:nvSpPr>
          <p:cNvPr id="21" name="Left Arrow 20"/>
          <p:cNvSpPr/>
          <p:nvPr/>
        </p:nvSpPr>
        <p:spPr>
          <a:xfrm rot="3000000">
            <a:off x="4538753" y="4740262"/>
            <a:ext cx="1130969" cy="381000"/>
          </a:xfrm>
          <a:prstGeom prst="leftArrow">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path path="circle">
              <a:fillToRect l="100000" t="100000"/>
            </a:path>
            <a:tileRect r="-100000" b="-100000"/>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24" name="Left Arrow 23"/>
          <p:cNvSpPr/>
          <p:nvPr/>
        </p:nvSpPr>
        <p:spPr>
          <a:xfrm rot="-3000000">
            <a:off x="4538753" y="1818375"/>
            <a:ext cx="1130969" cy="381000"/>
          </a:xfrm>
          <a:prstGeom prst="leftArrow">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path path="circle">
              <a:fillToRect l="100000" t="100000"/>
            </a:path>
            <a:tileRect r="-100000" b="-100000"/>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25" name="Rectangle 24"/>
          <p:cNvSpPr/>
          <p:nvPr/>
        </p:nvSpPr>
        <p:spPr>
          <a:xfrm>
            <a:off x="7924800" y="3056391"/>
            <a:ext cx="890337" cy="844915"/>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t="100000"/>
            </a:path>
            <a:tileRect r="-100000" b="-100000"/>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26" name="TextBox 25"/>
          <p:cNvSpPr txBox="1"/>
          <p:nvPr/>
        </p:nvSpPr>
        <p:spPr>
          <a:xfrm>
            <a:off x="8120542" y="3324960"/>
            <a:ext cx="498855" cy="307777"/>
          </a:xfrm>
          <a:prstGeom prst="rect">
            <a:avLst/>
          </a:prstGeom>
          <a:noFill/>
        </p:spPr>
        <p:txBody>
          <a:bodyPr wrap="none" rtlCol="0">
            <a:spAutoFit/>
          </a:bodyPr>
          <a:lstStyle/>
          <a:p>
            <a:pPr algn="ctr"/>
            <a:r>
              <a:rPr lang="en-GB" dirty="0" smtClean="0">
                <a:latin typeface="Segoe UI" pitchFamily="34" charset="0"/>
                <a:ea typeface="Segoe UI" pitchFamily="34" charset="0"/>
                <a:cs typeface="Segoe UI" pitchFamily="34" charset="0"/>
              </a:rPr>
              <a:t>CRS</a:t>
            </a:r>
            <a:endParaRPr lang="en-GB" dirty="0">
              <a:latin typeface="Segoe UI" pitchFamily="34" charset="0"/>
              <a:ea typeface="Segoe UI" pitchFamily="34" charset="0"/>
              <a:cs typeface="Segoe UI" pitchFamily="34" charset="0"/>
            </a:endParaRPr>
          </a:p>
        </p:txBody>
      </p:sp>
      <p:sp>
        <p:nvSpPr>
          <p:cNvPr id="22" name="Right Arrow 21"/>
          <p:cNvSpPr/>
          <p:nvPr/>
        </p:nvSpPr>
        <p:spPr>
          <a:xfrm>
            <a:off x="3411191" y="3410831"/>
            <a:ext cx="457200" cy="136035"/>
          </a:xfrm>
          <a:prstGeom prst="right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08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28" name="Left Arrow 27"/>
          <p:cNvSpPr/>
          <p:nvPr/>
        </p:nvSpPr>
        <p:spPr>
          <a:xfrm rot="7765536">
            <a:off x="7392351" y="4738109"/>
            <a:ext cx="1130969" cy="381000"/>
          </a:xfrm>
          <a:prstGeom prst="leftArrow">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path path="circle">
              <a:fillToRect l="100000" t="100000"/>
            </a:path>
            <a:tileRect r="-100000" b="-100000"/>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29" name="Left Arrow 28"/>
          <p:cNvSpPr/>
          <p:nvPr/>
        </p:nvSpPr>
        <p:spPr>
          <a:xfrm rot="13914735">
            <a:off x="7384839" y="1825325"/>
            <a:ext cx="1130969" cy="381000"/>
          </a:xfrm>
          <a:prstGeom prst="leftArrow">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path path="circle">
              <a:fillToRect l="100000" t="100000"/>
            </a:path>
            <a:tileRect r="-100000" b="-100000"/>
          </a:gra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30" name="TextBox 29"/>
          <p:cNvSpPr txBox="1"/>
          <p:nvPr/>
        </p:nvSpPr>
        <p:spPr>
          <a:xfrm>
            <a:off x="2316111" y="3152001"/>
            <a:ext cx="889987" cy="276999"/>
          </a:xfrm>
          <a:prstGeom prst="rect">
            <a:avLst/>
          </a:prstGeom>
          <a:noFill/>
        </p:spPr>
        <p:txBody>
          <a:bodyPr wrap="none" rtlCol="0">
            <a:spAutoFit/>
          </a:bodyPr>
          <a:lstStyle/>
          <a:p>
            <a:pPr algn="ctr"/>
            <a:r>
              <a:rPr lang="en-GB" sz="1200" i="1" dirty="0" smtClean="0">
                <a:latin typeface="Segoe UI" pitchFamily="34" charset="0"/>
                <a:ea typeface="Segoe UI" pitchFamily="34" charset="0"/>
                <a:cs typeface="Segoe UI" pitchFamily="34" charset="0"/>
              </a:rPr>
              <a:t>$10 Billion</a:t>
            </a:r>
            <a:endParaRPr lang="en-GB" sz="1200" i="1" dirty="0">
              <a:latin typeface="Segoe UI" pitchFamily="34" charset="0"/>
              <a:ea typeface="Segoe UI" pitchFamily="34" charset="0"/>
              <a:cs typeface="Segoe UI" pitchFamily="34" charset="0"/>
            </a:endParaRPr>
          </a:p>
        </p:txBody>
      </p:sp>
      <p:sp>
        <p:nvSpPr>
          <p:cNvPr id="31" name="TextBox 30"/>
          <p:cNvSpPr txBox="1"/>
          <p:nvPr/>
        </p:nvSpPr>
        <p:spPr>
          <a:xfrm>
            <a:off x="3868391" y="3918255"/>
            <a:ext cx="995785" cy="276999"/>
          </a:xfrm>
          <a:prstGeom prst="rect">
            <a:avLst/>
          </a:prstGeom>
          <a:noFill/>
        </p:spPr>
        <p:txBody>
          <a:bodyPr wrap="none" rtlCol="0">
            <a:spAutoFit/>
          </a:bodyPr>
          <a:lstStyle/>
          <a:p>
            <a:pPr algn="ctr"/>
            <a:r>
              <a:rPr lang="en-GB" sz="1200" i="1" dirty="0" smtClean="0">
                <a:latin typeface="Segoe UI" pitchFamily="34" charset="0"/>
                <a:ea typeface="Segoe UI" pitchFamily="34" charset="0"/>
                <a:cs typeface="Segoe UI" pitchFamily="34" charset="0"/>
              </a:rPr>
              <a:t>$50+Million</a:t>
            </a:r>
            <a:endParaRPr lang="en-GB" sz="1200" i="1" dirty="0">
              <a:latin typeface="Segoe UI" pitchFamily="34" charset="0"/>
              <a:ea typeface="Segoe UI" pitchFamily="34" charset="0"/>
              <a:cs typeface="Segoe UI" pitchFamily="34" charset="0"/>
            </a:endParaRPr>
          </a:p>
        </p:txBody>
      </p:sp>
      <p:sp>
        <p:nvSpPr>
          <p:cNvPr id="32" name="TextBox 31"/>
          <p:cNvSpPr txBox="1"/>
          <p:nvPr/>
        </p:nvSpPr>
        <p:spPr>
          <a:xfrm>
            <a:off x="7867898" y="3918255"/>
            <a:ext cx="1037463" cy="276999"/>
          </a:xfrm>
          <a:prstGeom prst="rect">
            <a:avLst/>
          </a:prstGeom>
          <a:noFill/>
        </p:spPr>
        <p:txBody>
          <a:bodyPr wrap="none" rtlCol="0">
            <a:spAutoFit/>
          </a:bodyPr>
          <a:lstStyle/>
          <a:p>
            <a:pPr algn="ctr"/>
            <a:r>
              <a:rPr lang="en-GB" sz="1200" i="1" dirty="0" smtClean="0">
                <a:latin typeface="Segoe UI" pitchFamily="34" charset="0"/>
                <a:ea typeface="Segoe UI" pitchFamily="34" charset="0"/>
                <a:cs typeface="Segoe UI" pitchFamily="34" charset="0"/>
              </a:rPr>
              <a:t>$50+ Million</a:t>
            </a:r>
            <a:endParaRPr lang="en-GB" sz="1200" i="1" dirty="0">
              <a:latin typeface="Segoe UI" pitchFamily="34" charset="0"/>
              <a:ea typeface="Segoe UI" pitchFamily="34" charset="0"/>
              <a:cs typeface="Segoe UI" pitchFamily="34" charset="0"/>
            </a:endParaRPr>
          </a:p>
        </p:txBody>
      </p:sp>
      <p:sp>
        <p:nvSpPr>
          <p:cNvPr id="33" name="TextBox 32"/>
          <p:cNvSpPr txBox="1"/>
          <p:nvPr/>
        </p:nvSpPr>
        <p:spPr>
          <a:xfrm>
            <a:off x="6002787" y="6075948"/>
            <a:ext cx="1040670" cy="276999"/>
          </a:xfrm>
          <a:prstGeom prst="rect">
            <a:avLst/>
          </a:prstGeom>
          <a:noFill/>
        </p:spPr>
        <p:txBody>
          <a:bodyPr wrap="none" rtlCol="0">
            <a:spAutoFit/>
          </a:bodyPr>
          <a:lstStyle/>
          <a:p>
            <a:pPr algn="ctr"/>
            <a:r>
              <a:rPr lang="en-GB" sz="1200" i="1" dirty="0" smtClean="0">
                <a:latin typeface="Segoe UI" pitchFamily="34" charset="0"/>
                <a:ea typeface="Segoe UI" pitchFamily="34" charset="0"/>
                <a:cs typeface="Segoe UI" pitchFamily="34" charset="0"/>
              </a:rPr>
              <a:t>$20 Billion +</a:t>
            </a:r>
            <a:endParaRPr lang="en-GB" sz="1200" i="1" dirty="0">
              <a:latin typeface="Segoe UI" pitchFamily="34" charset="0"/>
              <a:ea typeface="Segoe UI" pitchFamily="34" charset="0"/>
              <a:cs typeface="Segoe UI" pitchFamily="34" charset="0"/>
            </a:endParaRPr>
          </a:p>
        </p:txBody>
      </p:sp>
      <p:sp>
        <p:nvSpPr>
          <p:cNvPr id="34" name="TextBox 33"/>
          <p:cNvSpPr txBox="1"/>
          <p:nvPr/>
        </p:nvSpPr>
        <p:spPr>
          <a:xfrm>
            <a:off x="5993262" y="2264506"/>
            <a:ext cx="1040670" cy="276999"/>
          </a:xfrm>
          <a:prstGeom prst="rect">
            <a:avLst/>
          </a:prstGeom>
          <a:noFill/>
        </p:spPr>
        <p:txBody>
          <a:bodyPr wrap="none" rtlCol="0">
            <a:spAutoFit/>
          </a:bodyPr>
          <a:lstStyle/>
          <a:p>
            <a:pPr algn="ctr"/>
            <a:r>
              <a:rPr lang="en-GB" sz="1200" i="1" dirty="0" smtClean="0">
                <a:latin typeface="Segoe UI" pitchFamily="34" charset="0"/>
                <a:ea typeface="Segoe UI" pitchFamily="34" charset="0"/>
                <a:cs typeface="Segoe UI" pitchFamily="34" charset="0"/>
              </a:rPr>
              <a:t>$20 Billion +</a:t>
            </a:r>
            <a:endParaRPr lang="en-GB" sz="1200" i="1" dirty="0">
              <a:latin typeface="Segoe UI" pitchFamily="34" charset="0"/>
              <a:ea typeface="Segoe UI" pitchFamily="34" charset="0"/>
              <a:cs typeface="Segoe UI" pitchFamily="34" charset="0"/>
            </a:endParaRPr>
          </a:p>
        </p:txBody>
      </p:sp>
      <p:sp>
        <p:nvSpPr>
          <p:cNvPr id="35" name="Right Arrow 34"/>
          <p:cNvSpPr/>
          <p:nvPr/>
        </p:nvSpPr>
        <p:spPr>
          <a:xfrm>
            <a:off x="4953000" y="3181558"/>
            <a:ext cx="2819400" cy="594581"/>
          </a:xfrm>
          <a:prstGeom prst="right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08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egoe UI" pitchFamily="34" charset="0"/>
              <a:ea typeface="Segoe UI" pitchFamily="34" charset="0"/>
              <a:cs typeface="Segoe UI" pitchFamily="34" charset="0"/>
            </a:endParaRPr>
          </a:p>
        </p:txBody>
      </p:sp>
      <p:sp>
        <p:nvSpPr>
          <p:cNvPr id="37" name="Oval 66"/>
          <p:cNvSpPr>
            <a:spLocks noChangeArrowheads="1"/>
          </p:cNvSpPr>
          <p:nvPr/>
        </p:nvSpPr>
        <p:spPr bwMode="auto">
          <a:xfrm>
            <a:off x="761294" y="2541505"/>
            <a:ext cx="455083" cy="449722"/>
          </a:xfrm>
          <a:prstGeom prst="ellipse">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t="100000"/>
            </a:path>
            <a:tileRect r="-100000" b="-100000"/>
          </a:gradFill>
          <a:ln w="19050">
            <a:solidFill>
              <a:schemeClr val="tx1"/>
            </a:solidFill>
            <a:round/>
            <a:headEnd/>
            <a:tailEnd/>
          </a:ln>
          <a:effectLst/>
          <a:extLst/>
        </p:spPr>
        <p:txBody>
          <a:bodyPr wrap="none" anchor="ctr"/>
          <a:lstStyle/>
          <a:p>
            <a:endParaRPr lang="en-GB" dirty="0"/>
          </a:p>
        </p:txBody>
      </p:sp>
      <p:sp>
        <p:nvSpPr>
          <p:cNvPr id="38" name="Rectangle 67"/>
          <p:cNvSpPr>
            <a:spLocks noChangeArrowheads="1"/>
          </p:cNvSpPr>
          <p:nvPr/>
        </p:nvSpPr>
        <p:spPr bwMode="auto">
          <a:xfrm>
            <a:off x="761294" y="3029126"/>
            <a:ext cx="455083" cy="899445"/>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t="100000"/>
            </a:path>
            <a:tileRect r="-100000" b="-100000"/>
          </a:gradFill>
          <a:ln w="19050">
            <a:solidFill>
              <a:schemeClr val="tx1"/>
            </a:solidFill>
            <a:miter lim="800000"/>
            <a:headEnd/>
            <a:tailEnd/>
          </a:ln>
          <a:effectLst/>
          <a:extLst/>
        </p:spPr>
        <p:txBody>
          <a:bodyPr wrap="none" anchor="ctr"/>
          <a:lstStyle/>
          <a:p>
            <a:endParaRPr lang="en-GB" dirty="0"/>
          </a:p>
        </p:txBody>
      </p:sp>
      <p:sp>
        <p:nvSpPr>
          <p:cNvPr id="39" name="Rectangle 68"/>
          <p:cNvSpPr>
            <a:spLocks noChangeArrowheads="1"/>
          </p:cNvSpPr>
          <p:nvPr/>
        </p:nvSpPr>
        <p:spPr bwMode="auto">
          <a:xfrm>
            <a:off x="988836" y="3890672"/>
            <a:ext cx="227542" cy="655845"/>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t="100000"/>
            </a:path>
            <a:tileRect r="-100000" b="-100000"/>
          </a:gradFill>
          <a:ln w="19050">
            <a:solidFill>
              <a:schemeClr val="tx1"/>
            </a:solidFill>
            <a:miter lim="800000"/>
            <a:headEnd/>
            <a:tailEnd/>
          </a:ln>
          <a:effectLst/>
          <a:extLst/>
        </p:spPr>
        <p:txBody>
          <a:bodyPr wrap="none" anchor="ctr"/>
          <a:lstStyle/>
          <a:p>
            <a:endParaRPr lang="en-GB" dirty="0"/>
          </a:p>
        </p:txBody>
      </p:sp>
      <p:sp>
        <p:nvSpPr>
          <p:cNvPr id="40" name="Rectangle 69"/>
          <p:cNvSpPr>
            <a:spLocks noChangeArrowheads="1"/>
          </p:cNvSpPr>
          <p:nvPr/>
        </p:nvSpPr>
        <p:spPr bwMode="auto">
          <a:xfrm>
            <a:off x="761294" y="3890672"/>
            <a:ext cx="227542" cy="655845"/>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t="100000"/>
            </a:path>
            <a:tileRect r="-100000" b="-100000"/>
          </a:gradFill>
          <a:ln w="19050">
            <a:solidFill>
              <a:schemeClr val="tx1"/>
            </a:solidFill>
            <a:miter lim="800000"/>
            <a:headEnd/>
            <a:tailEnd/>
          </a:ln>
          <a:effectLst/>
          <a:extLst/>
        </p:spPr>
        <p:txBody>
          <a:bodyPr wrap="none" anchor="ctr"/>
          <a:lstStyle/>
          <a:p>
            <a:endParaRPr lang="en-GB" dirty="0"/>
          </a:p>
        </p:txBody>
      </p:sp>
      <p:sp>
        <p:nvSpPr>
          <p:cNvPr id="41" name="Rectangle 70"/>
          <p:cNvSpPr>
            <a:spLocks noChangeArrowheads="1"/>
          </p:cNvSpPr>
          <p:nvPr/>
        </p:nvSpPr>
        <p:spPr bwMode="auto">
          <a:xfrm rot="20225041">
            <a:off x="1285904" y="2947504"/>
            <a:ext cx="142213" cy="674583"/>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t="100000"/>
            </a:path>
            <a:tileRect r="-100000" b="-100000"/>
          </a:gradFill>
          <a:ln w="19050">
            <a:solidFill>
              <a:schemeClr val="tx1"/>
            </a:solidFill>
            <a:miter lim="800000"/>
            <a:headEnd/>
            <a:tailEnd/>
          </a:ln>
          <a:effectLst/>
          <a:extLst/>
        </p:spPr>
        <p:txBody>
          <a:bodyPr wrap="none" anchor="ctr"/>
          <a:lstStyle/>
          <a:p>
            <a:endParaRPr lang="en-GB" dirty="0"/>
          </a:p>
        </p:txBody>
      </p:sp>
      <p:sp>
        <p:nvSpPr>
          <p:cNvPr id="42" name="Rectangle 71"/>
          <p:cNvSpPr>
            <a:spLocks noChangeArrowheads="1"/>
          </p:cNvSpPr>
          <p:nvPr/>
        </p:nvSpPr>
        <p:spPr bwMode="auto">
          <a:xfrm>
            <a:off x="608217" y="3025140"/>
            <a:ext cx="151694" cy="749537"/>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t="100000"/>
            </a:path>
            <a:tileRect r="-100000" b="-100000"/>
          </a:gradFill>
          <a:ln w="19050">
            <a:solidFill>
              <a:schemeClr val="tx1"/>
            </a:solidFill>
            <a:miter lim="800000"/>
            <a:headEnd/>
            <a:tailEnd/>
          </a:ln>
          <a:effectLst/>
          <a:extLst/>
        </p:spPr>
        <p:txBody>
          <a:bodyPr wrap="none" anchor="ctr"/>
          <a:lstStyle/>
          <a:p>
            <a:endParaRPr lang="en-GB" dirty="0"/>
          </a:p>
        </p:txBody>
      </p:sp>
      <p:sp>
        <p:nvSpPr>
          <p:cNvPr id="43" name="Rectangle 72"/>
          <p:cNvSpPr>
            <a:spLocks noChangeArrowheads="1"/>
          </p:cNvSpPr>
          <p:nvPr/>
        </p:nvSpPr>
        <p:spPr bwMode="auto">
          <a:xfrm>
            <a:off x="1368072" y="3711601"/>
            <a:ext cx="265465" cy="537168"/>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t="100000"/>
            </a:path>
            <a:tileRect r="-100000" b="-100000"/>
          </a:gradFill>
          <a:ln w="19050">
            <a:solidFill>
              <a:schemeClr val="tx1"/>
            </a:solidFill>
            <a:miter lim="800000"/>
            <a:headEnd/>
            <a:tailEnd/>
          </a:ln>
          <a:effectLst/>
          <a:extLst/>
        </p:spPr>
        <p:txBody>
          <a:bodyPr wrap="none" anchor="ctr"/>
          <a:lstStyle/>
          <a:p>
            <a:endParaRPr lang="en-GB" dirty="0"/>
          </a:p>
        </p:txBody>
      </p:sp>
      <p:sp>
        <p:nvSpPr>
          <p:cNvPr id="44" name="Rectangle 73"/>
          <p:cNvSpPr>
            <a:spLocks noChangeArrowheads="1"/>
          </p:cNvSpPr>
          <p:nvPr/>
        </p:nvSpPr>
        <p:spPr bwMode="auto">
          <a:xfrm>
            <a:off x="1462881" y="3614500"/>
            <a:ext cx="74267" cy="81200"/>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path path="circle">
              <a:fillToRect l="100000" t="100000"/>
            </a:path>
            <a:tileRect r="-100000" b="-100000"/>
          </a:gradFill>
          <a:ln w="19050">
            <a:solidFill>
              <a:schemeClr val="tx1"/>
            </a:solidFill>
            <a:miter lim="800000"/>
            <a:headEnd/>
            <a:tailEnd/>
          </a:ln>
          <a:effectLst/>
          <a:extLst/>
        </p:spPr>
        <p:txBody>
          <a:bodyPr wrap="none" anchor="ctr"/>
          <a:lstStyle/>
          <a:p>
            <a:endParaRPr lang="en-GB"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0822" y="3804263"/>
            <a:ext cx="940564" cy="445612"/>
          </a:xfrm>
          <a:prstGeom prst="rect">
            <a:avLst/>
          </a:prstGeom>
          <a:ln w="12700">
            <a:solidFill>
              <a:srgbClr val="E91173"/>
            </a:solidFill>
          </a:ln>
        </p:spPr>
      </p:pic>
      <p:sp>
        <p:nvSpPr>
          <p:cNvPr id="36" name="TextBox 35"/>
          <p:cNvSpPr txBox="1"/>
          <p:nvPr/>
        </p:nvSpPr>
        <p:spPr>
          <a:xfrm>
            <a:off x="2316111" y="4218801"/>
            <a:ext cx="889987" cy="276999"/>
          </a:xfrm>
          <a:prstGeom prst="rect">
            <a:avLst/>
          </a:prstGeom>
          <a:noFill/>
        </p:spPr>
        <p:txBody>
          <a:bodyPr wrap="none" rtlCol="0">
            <a:spAutoFit/>
          </a:bodyPr>
          <a:lstStyle/>
          <a:p>
            <a:pPr algn="ctr"/>
            <a:r>
              <a:rPr lang="en-GB" sz="1200" i="1" dirty="0" smtClean="0">
                <a:latin typeface="Segoe UI" pitchFamily="34" charset="0"/>
                <a:ea typeface="Segoe UI" pitchFamily="34" charset="0"/>
                <a:cs typeface="Segoe UI" pitchFamily="34" charset="0"/>
              </a:rPr>
              <a:t>$10 Billion</a:t>
            </a:r>
            <a:endParaRPr lang="en-GB" sz="1200" i="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58972299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2400" y="3733800"/>
            <a:ext cx="5867400" cy="1447800"/>
          </a:xfrm>
          <a:prstGeom prst="rect">
            <a:avLst/>
          </a:prstGeom>
        </p:spPr>
        <p:txBody>
          <a:bodyPr/>
          <a:lstStyle>
            <a:lvl1pPr algn="l" rtl="0" eaLnBrk="1" latinLnBrk="0" hangingPunct="1">
              <a:spcBef>
                <a:spcPct val="0"/>
              </a:spcBef>
              <a:buNone/>
              <a:defRPr kumimoji="0" sz="3600" b="0" kern="1200" spc="-100" baseline="0">
                <a:solidFill>
                  <a:srgbClr val="E91173"/>
                </a:solidFill>
                <a:latin typeface="Segoe UI" pitchFamily="34" charset="0"/>
                <a:ea typeface="Segoe UI" pitchFamily="34" charset="0"/>
                <a:cs typeface="Segoe UI" pitchFamily="34" charset="0"/>
              </a:defRPr>
            </a:lvl1pPr>
          </a:lstStyle>
          <a:p>
            <a:pPr fontAlgn="ctr">
              <a:buClr>
                <a:srgbClr val="E91173"/>
              </a:buClr>
              <a:buSzPct val="110000"/>
            </a:pPr>
            <a:r>
              <a:rPr lang="en-GB" dirty="0">
                <a:latin typeface="Segoe UI"/>
                <a:cs typeface="Segoe UI"/>
              </a:rPr>
              <a:t>i</a:t>
            </a:r>
            <a:r>
              <a:rPr lang="en-GB" dirty="0" smtClean="0">
                <a:latin typeface="Segoe UI"/>
                <a:cs typeface="Segoe UI"/>
              </a:rPr>
              <a:t>n-room infotainment</a:t>
            </a:r>
            <a:endParaRPr lang="en-GB" dirty="0">
              <a:latin typeface="Segoe UI"/>
              <a:cs typeface="Segoe UI"/>
            </a:endParaRPr>
          </a:p>
        </p:txBody>
      </p:sp>
      <p:sp>
        <p:nvSpPr>
          <p:cNvPr id="4" name="Slide Number Placeholder 3"/>
          <p:cNvSpPr>
            <a:spLocks noGrp="1"/>
          </p:cNvSpPr>
          <p:nvPr>
            <p:ph type="sldNum" sz="quarter" idx="12"/>
          </p:nvPr>
        </p:nvSpPr>
        <p:spPr>
          <a:xfrm>
            <a:off x="8610600" y="6416675"/>
            <a:ext cx="457200" cy="365125"/>
          </a:xfrm>
        </p:spPr>
        <p:txBody>
          <a:bodyPr/>
          <a:lstStyle/>
          <a:p>
            <a:pPr>
              <a:defRPr/>
            </a:pPr>
            <a:fld id="{4F2186EA-9778-4BEF-9B9A-B851EC96AEAF}" type="slidenum">
              <a:rPr lang="en-US" smtClean="0">
                <a:latin typeface="Segoe UI" pitchFamily="34" charset="0"/>
                <a:ea typeface="Segoe UI" pitchFamily="34" charset="0"/>
                <a:cs typeface="Segoe UI" pitchFamily="34" charset="0"/>
              </a:rPr>
              <a:pPr>
                <a:defRPr/>
              </a:pPr>
              <a:t>36</a:t>
            </a:fld>
            <a:endParaRPr lang="en-US"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9061846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VoD</a:t>
            </a:r>
            <a:r>
              <a:rPr lang="en-GB" dirty="0" smtClean="0"/>
              <a:t> utilisation 2006 - 2020</a:t>
            </a:r>
            <a:r>
              <a:rPr lang="en-GB" dirty="0"/>
              <a:t/>
            </a:r>
            <a:br>
              <a:rPr lang="en-GB" dirty="0"/>
            </a:br>
            <a:endParaRPr lang="en-GB" dirty="0"/>
          </a:p>
        </p:txBody>
      </p:sp>
      <p:sp>
        <p:nvSpPr>
          <p:cNvPr id="3" name="Slide Number Placeholder 2"/>
          <p:cNvSpPr>
            <a:spLocks noGrp="1"/>
          </p:cNvSpPr>
          <p:nvPr>
            <p:ph type="sldNum" sz="quarter" idx="12"/>
          </p:nvPr>
        </p:nvSpPr>
        <p:spPr/>
        <p:txBody>
          <a:bodyPr/>
          <a:lstStyle/>
          <a:p>
            <a:pPr>
              <a:defRPr/>
            </a:pPr>
            <a:fld id="{84ACCE4B-1677-49E3-AF83-6E35CFFAB042}" type="slidenum">
              <a:rPr lang="en-US" smtClean="0">
                <a:latin typeface="Segoe UI" pitchFamily="34" charset="0"/>
                <a:ea typeface="Segoe UI" pitchFamily="34" charset="0"/>
                <a:cs typeface="Segoe UI" pitchFamily="34" charset="0"/>
              </a:rPr>
              <a:pPr>
                <a:defRPr/>
              </a:pPr>
              <a:t>37</a:t>
            </a:fld>
            <a:endParaRPr lang="en-US" dirty="0">
              <a:latin typeface="Segoe UI" pitchFamily="34" charset="0"/>
              <a:ea typeface="Segoe UI" pitchFamily="34" charset="0"/>
              <a:cs typeface="Segoe UI" pitchFamily="34" charset="0"/>
            </a:endParaRPr>
          </a:p>
        </p:txBody>
      </p:sp>
      <p:graphicFrame>
        <p:nvGraphicFramePr>
          <p:cNvPr id="5" name="Chart 4"/>
          <p:cNvGraphicFramePr>
            <a:graphicFrameLocks/>
          </p:cNvGraphicFramePr>
          <p:nvPr>
            <p:extLst>
              <p:ext uri="{D42A27DB-BD31-4B8C-83A1-F6EECF244321}">
                <p14:modId xmlns:p14="http://schemas.microsoft.com/office/powerpoint/2010/main" val="1009606768"/>
              </p:ext>
            </p:extLst>
          </p:nvPr>
        </p:nvGraphicFramePr>
        <p:xfrm>
          <a:off x="304800" y="1295400"/>
          <a:ext cx="83058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566509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38</a:t>
            </a:fld>
            <a:endParaRPr lang="en-US" dirty="0"/>
          </a:p>
        </p:txBody>
      </p:sp>
      <p:sp>
        <p:nvSpPr>
          <p:cNvPr id="7" name="Title 1"/>
          <p:cNvSpPr txBox="1">
            <a:spLocks/>
          </p:cNvSpPr>
          <p:nvPr/>
        </p:nvSpPr>
        <p:spPr>
          <a:xfrm>
            <a:off x="381000" y="228600"/>
            <a:ext cx="7772400" cy="914400"/>
          </a:xfrm>
          <a:prstGeom prst="rect">
            <a:avLst/>
          </a:prstGeom>
        </p:spPr>
        <p:txBody>
          <a:bodyPr vert="horz" anchor="t">
            <a:noAutofit/>
          </a:bodyPr>
          <a:lstStyle>
            <a:lvl1pPr algn="l" rtl="0" eaLnBrk="1" latinLnBrk="0" hangingPunct="1">
              <a:spcBef>
                <a:spcPct val="0"/>
              </a:spcBef>
              <a:buNone/>
              <a:defRPr kumimoji="0" sz="3600" b="0" kern="1200" spc="-100" baseline="0">
                <a:solidFill>
                  <a:srgbClr val="E91173"/>
                </a:solidFill>
                <a:latin typeface="Segoe UI" pitchFamily="34" charset="0"/>
                <a:ea typeface="Segoe UI" pitchFamily="34" charset="0"/>
                <a:cs typeface="Segoe UI" pitchFamily="34" charset="0"/>
              </a:defRPr>
            </a:lvl1pPr>
          </a:lstStyle>
          <a:p>
            <a:r>
              <a:rPr lang="en-US" dirty="0"/>
              <a:t>l</a:t>
            </a:r>
            <a:r>
              <a:rPr lang="en-US" dirty="0" smtClean="0"/>
              <a:t>eading hotel companies will build hotel rooms without TV’s within 5 years</a:t>
            </a:r>
            <a:endParaRPr lang="en-GB" dirty="0"/>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04" b="98085" l="2069" r="97414">
                        <a14:foregroundMark x1="9138" y1="86596" x2="9138" y2="86596"/>
                        <a14:foregroundMark x1="9138" y1="79362" x2="9138" y2="79362"/>
                        <a14:foregroundMark x1="22241" y1="77872" x2="22241" y2="77872"/>
                      </a14:backgroundRemoval>
                    </a14:imgEffect>
                  </a14:imgLayer>
                </a14:imgProps>
              </a:ext>
              <a:ext uri="{28A0092B-C50C-407E-A947-70E740481C1C}">
                <a14:useLocalDpi xmlns:a14="http://schemas.microsoft.com/office/drawing/2010/main" val="0"/>
              </a:ext>
            </a:extLst>
          </a:blip>
          <a:srcRect/>
          <a:stretch>
            <a:fillRect/>
          </a:stretch>
        </p:blipFill>
        <p:spPr bwMode="auto">
          <a:xfrm>
            <a:off x="1809750" y="1676400"/>
            <a:ext cx="5524500"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descr="http://nsa20.casimages.com/img/2011/06/19/11061903525048169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3800" y="2133600"/>
            <a:ext cx="4013200" cy="23168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41278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1"/>
          <p:cNvSpPr txBox="1">
            <a:spLocks/>
          </p:cNvSpPr>
          <p:nvPr/>
        </p:nvSpPr>
        <p:spPr>
          <a:xfrm>
            <a:off x="381000" y="228600"/>
            <a:ext cx="7772400" cy="914400"/>
          </a:xfrm>
          <a:prstGeom prst="rect">
            <a:avLst/>
          </a:prstGeom>
        </p:spPr>
        <p:txBody>
          <a:bodyPr/>
          <a:lstStyle>
            <a:lvl1pPr algn="l" rtl="0" eaLnBrk="1" latinLnBrk="0" hangingPunct="1">
              <a:spcBef>
                <a:spcPct val="0"/>
              </a:spcBef>
              <a:buNone/>
              <a:defRPr kumimoji="0" sz="3600" b="0" kern="1200" spc="-100" baseline="0">
                <a:solidFill>
                  <a:srgbClr val="E91173"/>
                </a:solidFill>
                <a:latin typeface="Segoe UI" pitchFamily="34" charset="0"/>
                <a:ea typeface="Segoe UI" pitchFamily="34" charset="0"/>
                <a:cs typeface="Segoe UI" pitchFamily="34" charset="0"/>
              </a:defRPr>
            </a:lvl1pPr>
          </a:lstStyle>
          <a:p>
            <a:pPr fontAlgn="ctr"/>
            <a:r>
              <a:rPr lang="en-US" dirty="0" smtClean="0"/>
              <a:t>21</a:t>
            </a:r>
            <a:r>
              <a:rPr lang="en-US" baseline="30000" dirty="0" smtClean="0"/>
              <a:t>st</a:t>
            </a:r>
            <a:r>
              <a:rPr lang="en-US" dirty="0" smtClean="0"/>
              <a:t> century in-room entertainment</a:t>
            </a:r>
            <a:endParaRPr lang="en-US" dirty="0"/>
          </a:p>
        </p:txBody>
      </p:sp>
      <p:cxnSp>
        <p:nvCxnSpPr>
          <p:cNvPr id="66" name="Straight Connector 65"/>
          <p:cNvCxnSpPr/>
          <p:nvPr/>
        </p:nvCxnSpPr>
        <p:spPr>
          <a:xfrm>
            <a:off x="2614040" y="4040484"/>
            <a:ext cx="0" cy="151957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7" name="Flowchart: Magnetic Disk 66"/>
          <p:cNvSpPr/>
          <p:nvPr/>
        </p:nvSpPr>
        <p:spPr>
          <a:xfrm>
            <a:off x="2326008" y="5068635"/>
            <a:ext cx="576064" cy="880645"/>
          </a:xfrm>
          <a:prstGeom prst="flowChartMagneticDisk">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tx1"/>
              </a:solidFill>
            </a:endParaRPr>
          </a:p>
        </p:txBody>
      </p:sp>
      <p:sp>
        <p:nvSpPr>
          <p:cNvPr id="68" name="TextBox 67"/>
          <p:cNvSpPr txBox="1"/>
          <p:nvPr/>
        </p:nvSpPr>
        <p:spPr>
          <a:xfrm>
            <a:off x="2353392" y="5364505"/>
            <a:ext cx="521297" cy="584775"/>
          </a:xfrm>
          <a:prstGeom prst="rect">
            <a:avLst/>
          </a:prstGeom>
          <a:noFill/>
          <a:ln>
            <a:noFill/>
          </a:ln>
        </p:spPr>
        <p:txBody>
          <a:bodyPr wrap="none" rtlCol="0">
            <a:spAutoFit/>
          </a:bodyPr>
          <a:lstStyle/>
          <a:p>
            <a:pPr algn="ctr"/>
            <a:r>
              <a:rPr lang="en-US" sz="800" dirty="0" smtClean="0"/>
              <a:t>Stored</a:t>
            </a:r>
          </a:p>
          <a:p>
            <a:pPr algn="ctr"/>
            <a:r>
              <a:rPr lang="en-US" sz="800" dirty="0" smtClean="0"/>
              <a:t>Content</a:t>
            </a:r>
          </a:p>
          <a:p>
            <a:pPr algn="ctr"/>
            <a:r>
              <a:rPr lang="en-US" sz="800" dirty="0" smtClean="0"/>
              <a:t>On</a:t>
            </a:r>
          </a:p>
          <a:p>
            <a:pPr algn="ctr"/>
            <a:r>
              <a:rPr lang="en-US" sz="800" dirty="0" smtClean="0"/>
              <a:t>Mobile</a:t>
            </a:r>
            <a:endParaRPr lang="en-GB" sz="800" dirty="0"/>
          </a:p>
        </p:txBody>
      </p:sp>
      <p:cxnSp>
        <p:nvCxnSpPr>
          <p:cNvPr id="69" name="Straight Connector 68"/>
          <p:cNvCxnSpPr/>
          <p:nvPr/>
        </p:nvCxnSpPr>
        <p:spPr>
          <a:xfrm flipV="1">
            <a:off x="6787543" y="2429400"/>
            <a:ext cx="0" cy="85558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3207713" y="3167278"/>
            <a:ext cx="953218" cy="1138773"/>
            <a:chOff x="3546774" y="1870515"/>
            <a:chExt cx="953218" cy="1138773"/>
          </a:xfrm>
        </p:grpSpPr>
        <p:sp>
          <p:nvSpPr>
            <p:cNvPr id="72" name="TextBox 71"/>
            <p:cNvSpPr txBox="1"/>
            <p:nvPr/>
          </p:nvSpPr>
          <p:spPr>
            <a:xfrm>
              <a:off x="3618782" y="2178291"/>
              <a:ext cx="293670" cy="523220"/>
            </a:xfrm>
            <a:prstGeom prst="rect">
              <a:avLst/>
            </a:prstGeom>
            <a:noFill/>
          </p:spPr>
          <p:txBody>
            <a:bodyPr wrap="none" rtlCol="0">
              <a:spAutoFit/>
            </a:bodyPr>
            <a:lstStyle/>
            <a:p>
              <a:r>
                <a:rPr lang="en-US" sz="2800" dirty="0" smtClean="0"/>
                <a:t>)</a:t>
              </a:r>
              <a:endParaRPr lang="en-GB" sz="2800" dirty="0"/>
            </a:p>
          </p:txBody>
        </p:sp>
        <p:sp>
          <p:nvSpPr>
            <p:cNvPr id="73" name="TextBox 72"/>
            <p:cNvSpPr txBox="1"/>
            <p:nvPr/>
          </p:nvSpPr>
          <p:spPr>
            <a:xfrm>
              <a:off x="3546774" y="2255235"/>
              <a:ext cx="255198" cy="369332"/>
            </a:xfrm>
            <a:prstGeom prst="rect">
              <a:avLst/>
            </a:prstGeom>
            <a:noFill/>
          </p:spPr>
          <p:txBody>
            <a:bodyPr wrap="none" rtlCol="0">
              <a:spAutoFit/>
            </a:bodyPr>
            <a:lstStyle/>
            <a:p>
              <a:r>
                <a:rPr lang="en-US" dirty="0" smtClean="0"/>
                <a:t>)</a:t>
              </a:r>
              <a:endParaRPr lang="en-GB" dirty="0"/>
            </a:p>
          </p:txBody>
        </p:sp>
        <p:sp>
          <p:nvSpPr>
            <p:cNvPr id="74" name="TextBox 73"/>
            <p:cNvSpPr txBox="1"/>
            <p:nvPr/>
          </p:nvSpPr>
          <p:spPr>
            <a:xfrm>
              <a:off x="3716487" y="2101347"/>
              <a:ext cx="332142" cy="677108"/>
            </a:xfrm>
            <a:prstGeom prst="rect">
              <a:avLst/>
            </a:prstGeom>
            <a:noFill/>
          </p:spPr>
          <p:txBody>
            <a:bodyPr wrap="none" rtlCol="0">
              <a:spAutoFit/>
            </a:bodyPr>
            <a:lstStyle/>
            <a:p>
              <a:r>
                <a:rPr lang="en-US" sz="3800" dirty="0" smtClean="0"/>
                <a:t>)</a:t>
              </a:r>
              <a:endParaRPr lang="en-GB" sz="3800" dirty="0"/>
            </a:p>
          </p:txBody>
        </p:sp>
        <p:sp>
          <p:nvSpPr>
            <p:cNvPr id="75" name="TextBox 74"/>
            <p:cNvSpPr txBox="1"/>
            <p:nvPr/>
          </p:nvSpPr>
          <p:spPr>
            <a:xfrm>
              <a:off x="3928172" y="1947459"/>
              <a:ext cx="410690" cy="984885"/>
            </a:xfrm>
            <a:prstGeom prst="rect">
              <a:avLst/>
            </a:prstGeom>
            <a:noFill/>
          </p:spPr>
          <p:txBody>
            <a:bodyPr wrap="none" rtlCol="0">
              <a:spAutoFit/>
            </a:bodyPr>
            <a:lstStyle/>
            <a:p>
              <a:r>
                <a:rPr lang="en-US" sz="5800" dirty="0" smtClean="0"/>
                <a:t>)</a:t>
              </a:r>
              <a:endParaRPr lang="en-GB" sz="5800" dirty="0"/>
            </a:p>
          </p:txBody>
        </p:sp>
        <p:sp>
          <p:nvSpPr>
            <p:cNvPr id="76" name="TextBox 75"/>
            <p:cNvSpPr txBox="1"/>
            <p:nvPr/>
          </p:nvSpPr>
          <p:spPr>
            <a:xfrm>
              <a:off x="3824232" y="2024403"/>
              <a:ext cx="370614" cy="830997"/>
            </a:xfrm>
            <a:prstGeom prst="rect">
              <a:avLst/>
            </a:prstGeom>
            <a:noFill/>
          </p:spPr>
          <p:txBody>
            <a:bodyPr wrap="none" rtlCol="0">
              <a:spAutoFit/>
            </a:bodyPr>
            <a:lstStyle/>
            <a:p>
              <a:r>
                <a:rPr lang="en-US" sz="4800" dirty="0" smtClean="0"/>
                <a:t>)</a:t>
              </a:r>
              <a:endParaRPr lang="en-GB" sz="4800" dirty="0"/>
            </a:p>
          </p:txBody>
        </p:sp>
        <p:sp>
          <p:nvSpPr>
            <p:cNvPr id="77" name="TextBox 76"/>
            <p:cNvSpPr txBox="1"/>
            <p:nvPr/>
          </p:nvSpPr>
          <p:spPr>
            <a:xfrm>
              <a:off x="4050830" y="1870515"/>
              <a:ext cx="449162" cy="1138773"/>
            </a:xfrm>
            <a:prstGeom prst="rect">
              <a:avLst/>
            </a:prstGeom>
            <a:noFill/>
          </p:spPr>
          <p:txBody>
            <a:bodyPr wrap="none" rtlCol="0">
              <a:spAutoFit/>
            </a:bodyPr>
            <a:lstStyle/>
            <a:p>
              <a:r>
                <a:rPr lang="en-US" sz="6800" dirty="0" smtClean="0"/>
                <a:t>)</a:t>
              </a:r>
              <a:endParaRPr lang="en-GB" sz="6800" dirty="0"/>
            </a:p>
          </p:txBody>
        </p:sp>
      </p:grpSp>
      <p:sp>
        <p:nvSpPr>
          <p:cNvPr id="78" name="TextBox 77"/>
          <p:cNvSpPr txBox="1"/>
          <p:nvPr/>
        </p:nvSpPr>
        <p:spPr>
          <a:xfrm rot="10800000">
            <a:off x="5816518" y="3388461"/>
            <a:ext cx="266973" cy="696406"/>
          </a:xfrm>
          <a:prstGeom prst="rect">
            <a:avLst/>
          </a:prstGeom>
          <a:noFill/>
        </p:spPr>
        <p:txBody>
          <a:bodyPr wrap="none" rtlCol="0">
            <a:spAutoFit/>
          </a:bodyPr>
          <a:lstStyle/>
          <a:p>
            <a:r>
              <a:rPr lang="en-US" sz="2800" dirty="0" smtClean="0"/>
              <a:t>)</a:t>
            </a:r>
            <a:endParaRPr lang="en-GB" sz="2800" dirty="0"/>
          </a:p>
        </p:txBody>
      </p:sp>
      <p:sp>
        <p:nvSpPr>
          <p:cNvPr id="79" name="TextBox 78"/>
          <p:cNvSpPr txBox="1"/>
          <p:nvPr/>
        </p:nvSpPr>
        <p:spPr>
          <a:xfrm rot="10800000">
            <a:off x="5947515" y="3490873"/>
            <a:ext cx="231998" cy="491581"/>
          </a:xfrm>
          <a:prstGeom prst="rect">
            <a:avLst/>
          </a:prstGeom>
          <a:noFill/>
        </p:spPr>
        <p:txBody>
          <a:bodyPr wrap="none" rtlCol="0">
            <a:spAutoFit/>
          </a:bodyPr>
          <a:lstStyle/>
          <a:p>
            <a:r>
              <a:rPr lang="en-US" dirty="0" smtClean="0"/>
              <a:t>)</a:t>
            </a:r>
            <a:endParaRPr lang="en-GB" dirty="0"/>
          </a:p>
        </p:txBody>
      </p:sp>
      <p:sp>
        <p:nvSpPr>
          <p:cNvPr id="80" name="TextBox 79"/>
          <p:cNvSpPr txBox="1"/>
          <p:nvPr/>
        </p:nvSpPr>
        <p:spPr>
          <a:xfrm rot="10800000">
            <a:off x="5709079" y="3286048"/>
            <a:ext cx="301947" cy="901231"/>
          </a:xfrm>
          <a:prstGeom prst="rect">
            <a:avLst/>
          </a:prstGeom>
          <a:noFill/>
        </p:spPr>
        <p:txBody>
          <a:bodyPr wrap="none" rtlCol="0">
            <a:spAutoFit/>
          </a:bodyPr>
          <a:lstStyle/>
          <a:p>
            <a:r>
              <a:rPr lang="en-US" sz="3800" dirty="0" smtClean="0"/>
              <a:t>)</a:t>
            </a:r>
            <a:endParaRPr lang="en-GB" sz="3800" dirty="0"/>
          </a:p>
        </p:txBody>
      </p:sp>
      <p:sp>
        <p:nvSpPr>
          <p:cNvPr id="81" name="TextBox 80"/>
          <p:cNvSpPr txBox="1"/>
          <p:nvPr/>
        </p:nvSpPr>
        <p:spPr>
          <a:xfrm rot="10800000">
            <a:off x="5437243" y="3081223"/>
            <a:ext cx="373355" cy="1310882"/>
          </a:xfrm>
          <a:prstGeom prst="rect">
            <a:avLst/>
          </a:prstGeom>
          <a:noFill/>
        </p:spPr>
        <p:txBody>
          <a:bodyPr wrap="none" rtlCol="0">
            <a:spAutoFit/>
          </a:bodyPr>
          <a:lstStyle/>
          <a:p>
            <a:r>
              <a:rPr lang="en-US" sz="5800" dirty="0" smtClean="0"/>
              <a:t>)</a:t>
            </a:r>
            <a:endParaRPr lang="en-GB" sz="5800" dirty="0"/>
          </a:p>
        </p:txBody>
      </p:sp>
      <p:sp>
        <p:nvSpPr>
          <p:cNvPr id="82" name="TextBox 81"/>
          <p:cNvSpPr txBox="1"/>
          <p:nvPr/>
        </p:nvSpPr>
        <p:spPr>
          <a:xfrm rot="10800000">
            <a:off x="5582149" y="3183635"/>
            <a:ext cx="336922" cy="1106057"/>
          </a:xfrm>
          <a:prstGeom prst="rect">
            <a:avLst/>
          </a:prstGeom>
          <a:noFill/>
        </p:spPr>
        <p:txBody>
          <a:bodyPr wrap="none" rtlCol="0">
            <a:spAutoFit/>
          </a:bodyPr>
          <a:lstStyle/>
          <a:p>
            <a:r>
              <a:rPr lang="en-US" sz="4800" dirty="0" smtClean="0"/>
              <a:t>)</a:t>
            </a:r>
            <a:endParaRPr lang="en-GB" sz="4800" dirty="0"/>
          </a:p>
        </p:txBody>
      </p:sp>
      <p:sp>
        <p:nvSpPr>
          <p:cNvPr id="83" name="TextBox 82"/>
          <p:cNvSpPr txBox="1"/>
          <p:nvPr/>
        </p:nvSpPr>
        <p:spPr>
          <a:xfrm rot="10800000">
            <a:off x="5289217" y="2978810"/>
            <a:ext cx="408329" cy="1515707"/>
          </a:xfrm>
          <a:prstGeom prst="rect">
            <a:avLst/>
          </a:prstGeom>
          <a:noFill/>
        </p:spPr>
        <p:txBody>
          <a:bodyPr wrap="none" rtlCol="0">
            <a:spAutoFit/>
          </a:bodyPr>
          <a:lstStyle/>
          <a:p>
            <a:r>
              <a:rPr lang="en-US" sz="6800" dirty="0" smtClean="0"/>
              <a:t>)</a:t>
            </a:r>
            <a:endParaRPr lang="en-GB" sz="6800" dirty="0"/>
          </a:p>
        </p:txBody>
      </p:sp>
      <p:pic>
        <p:nvPicPr>
          <p:cNvPr id="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3112" y="2997896"/>
            <a:ext cx="1802688" cy="147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5150" y="3266036"/>
            <a:ext cx="497780" cy="941257"/>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TextBox 85"/>
          <p:cNvSpPr txBox="1"/>
          <p:nvPr/>
        </p:nvSpPr>
        <p:spPr>
          <a:xfrm>
            <a:off x="4503113" y="3598165"/>
            <a:ext cx="543739" cy="276999"/>
          </a:xfrm>
          <a:prstGeom prst="rect">
            <a:avLst/>
          </a:prstGeom>
          <a:noFill/>
        </p:spPr>
        <p:txBody>
          <a:bodyPr wrap="none" rtlCol="0">
            <a:spAutoFit/>
          </a:bodyPr>
          <a:lstStyle/>
          <a:p>
            <a:r>
              <a:rPr lang="en-US" sz="1200" dirty="0" smtClean="0"/>
              <a:t>Wi-Fi</a:t>
            </a:r>
            <a:endParaRPr lang="en-GB" sz="1200" dirty="0"/>
          </a:p>
        </p:txBody>
      </p:sp>
    </p:spTree>
    <p:extLst>
      <p:ext uri="{BB962C8B-B14F-4D97-AF65-F5344CB8AC3E}">
        <p14:creationId xmlns:p14="http://schemas.microsoft.com/office/powerpoint/2010/main" val="380095259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 &amp; internet</a:t>
            </a:r>
            <a:endParaRPr lang="en-GB" dirty="0"/>
          </a:p>
        </p:txBody>
      </p:sp>
      <p:sp>
        <p:nvSpPr>
          <p:cNvPr id="3" name="Content Placeholder 2"/>
          <p:cNvSpPr>
            <a:spLocks noGrp="1"/>
          </p:cNvSpPr>
          <p:nvPr>
            <p:ph idx="1"/>
          </p:nvPr>
        </p:nvSpPr>
        <p:spPr>
          <a:xfrm>
            <a:off x="381000" y="1500096"/>
            <a:ext cx="3681860" cy="4572000"/>
          </a:xfrm>
        </p:spPr>
        <p:txBody>
          <a:bodyPr/>
          <a:lstStyle/>
          <a:p>
            <a:r>
              <a:rPr lang="en-US" dirty="0" smtClean="0"/>
              <a:t>application integration at </a:t>
            </a:r>
            <a:r>
              <a:rPr lang="en-US" dirty="0"/>
              <a:t>low </a:t>
            </a:r>
            <a:r>
              <a:rPr lang="en-US" dirty="0" smtClean="0"/>
              <a:t>cost</a:t>
            </a:r>
          </a:p>
          <a:p>
            <a:r>
              <a:rPr lang="en-US" dirty="0"/>
              <a:t>i</a:t>
            </a:r>
            <a:r>
              <a:rPr lang="en-US" dirty="0" smtClean="0"/>
              <a:t>nternet as a product</a:t>
            </a:r>
          </a:p>
          <a:p>
            <a:r>
              <a:rPr lang="en-US" dirty="0" smtClean="0"/>
              <a:t>distribution opportunity or threat?</a:t>
            </a:r>
          </a:p>
          <a:p>
            <a:r>
              <a:rPr lang="en-US" dirty="0"/>
              <a:t>i</a:t>
            </a:r>
            <a:r>
              <a:rPr lang="en-US" dirty="0" smtClean="0"/>
              <a:t>ndispensable asset, yet to be </a:t>
            </a:r>
            <a:r>
              <a:rPr lang="en-US" dirty="0" err="1" smtClean="0"/>
              <a:t>monetised</a:t>
            </a:r>
            <a:endParaRPr lang="en-US" dirty="0" smtClean="0"/>
          </a:p>
          <a:p>
            <a:endParaRPr lang="en-GB" dirty="0"/>
          </a:p>
        </p:txBody>
      </p:sp>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4</a:t>
            </a:fld>
            <a:endParaRPr lang="en-US" dirty="0"/>
          </a:p>
        </p:txBody>
      </p:sp>
    </p:spTree>
    <p:extLst>
      <p:ext uri="{BB962C8B-B14F-4D97-AF65-F5344CB8AC3E}">
        <p14:creationId xmlns:p14="http://schemas.microsoft.com/office/powerpoint/2010/main" val="212357406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166160" y="622734"/>
            <a:ext cx="1533632" cy="936104"/>
          </a:xfrm>
          <a:prstGeom prst="cloud">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p:cNvSpPr txBox="1"/>
          <p:nvPr/>
        </p:nvSpPr>
        <p:spPr>
          <a:xfrm>
            <a:off x="152400" y="3426406"/>
            <a:ext cx="887679" cy="738664"/>
          </a:xfrm>
          <a:prstGeom prst="rect">
            <a:avLst/>
          </a:prstGeom>
          <a:noFill/>
        </p:spPr>
        <p:txBody>
          <a:bodyPr wrap="none" rtlCol="0">
            <a:spAutoFit/>
          </a:bodyPr>
          <a:lstStyle/>
          <a:p>
            <a:pPr algn="ctr"/>
            <a:r>
              <a:rPr lang="en-US" sz="1400" dirty="0" smtClean="0"/>
              <a:t>NetFlix</a:t>
            </a:r>
          </a:p>
          <a:p>
            <a:pPr algn="ctr"/>
            <a:r>
              <a:rPr lang="en-US" sz="1400" dirty="0" smtClean="0"/>
              <a:t>Hulu</a:t>
            </a:r>
          </a:p>
          <a:p>
            <a:pPr algn="ctr"/>
            <a:r>
              <a:rPr lang="en-US" sz="1400" dirty="0" smtClean="0"/>
              <a:t>YouTube</a:t>
            </a:r>
          </a:p>
        </p:txBody>
      </p:sp>
      <p:cxnSp>
        <p:nvCxnSpPr>
          <p:cNvPr id="80" name="Straight Connector 79"/>
          <p:cNvCxnSpPr/>
          <p:nvPr/>
        </p:nvCxnSpPr>
        <p:spPr>
          <a:xfrm>
            <a:off x="2614040" y="4040484"/>
            <a:ext cx="0" cy="151957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Flowchart: Magnetic Disk 40"/>
          <p:cNvSpPr/>
          <p:nvPr/>
        </p:nvSpPr>
        <p:spPr>
          <a:xfrm>
            <a:off x="2326008" y="5068635"/>
            <a:ext cx="576064" cy="880645"/>
          </a:xfrm>
          <a:prstGeom prst="flowChartMagneticDisk">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tx1"/>
              </a:solidFill>
            </a:endParaRPr>
          </a:p>
        </p:txBody>
      </p:sp>
      <p:sp>
        <p:nvSpPr>
          <p:cNvPr id="43" name="TextBox 42"/>
          <p:cNvSpPr txBox="1"/>
          <p:nvPr/>
        </p:nvSpPr>
        <p:spPr>
          <a:xfrm>
            <a:off x="2353392" y="5364505"/>
            <a:ext cx="521297" cy="584775"/>
          </a:xfrm>
          <a:prstGeom prst="rect">
            <a:avLst/>
          </a:prstGeom>
          <a:noFill/>
          <a:ln>
            <a:noFill/>
          </a:ln>
        </p:spPr>
        <p:txBody>
          <a:bodyPr wrap="none" rtlCol="0">
            <a:spAutoFit/>
          </a:bodyPr>
          <a:lstStyle/>
          <a:p>
            <a:pPr algn="ctr"/>
            <a:r>
              <a:rPr lang="en-US" sz="800" dirty="0" smtClean="0"/>
              <a:t>Stored</a:t>
            </a:r>
          </a:p>
          <a:p>
            <a:pPr algn="ctr"/>
            <a:r>
              <a:rPr lang="en-US" sz="800" dirty="0" smtClean="0"/>
              <a:t>Content</a:t>
            </a:r>
          </a:p>
          <a:p>
            <a:pPr algn="ctr"/>
            <a:r>
              <a:rPr lang="en-US" sz="800" dirty="0" smtClean="0"/>
              <a:t>On</a:t>
            </a:r>
          </a:p>
          <a:p>
            <a:pPr algn="ctr"/>
            <a:r>
              <a:rPr lang="en-US" sz="800" dirty="0" smtClean="0"/>
              <a:t>Mobile</a:t>
            </a:r>
            <a:endParaRPr lang="en-GB" sz="800" dirty="0"/>
          </a:p>
        </p:txBody>
      </p:sp>
      <p:cxnSp>
        <p:nvCxnSpPr>
          <p:cNvPr id="78" name="Straight Connector 77"/>
          <p:cNvCxnSpPr/>
          <p:nvPr/>
        </p:nvCxnSpPr>
        <p:spPr>
          <a:xfrm flipV="1">
            <a:off x="6787543" y="2429400"/>
            <a:ext cx="0" cy="85558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3207713" y="3167278"/>
            <a:ext cx="953218" cy="1138773"/>
            <a:chOff x="3546774" y="1870515"/>
            <a:chExt cx="953218" cy="1138773"/>
          </a:xfrm>
        </p:grpSpPr>
        <p:sp>
          <p:nvSpPr>
            <p:cNvPr id="82" name="TextBox 81"/>
            <p:cNvSpPr txBox="1"/>
            <p:nvPr/>
          </p:nvSpPr>
          <p:spPr>
            <a:xfrm>
              <a:off x="3618782" y="2178291"/>
              <a:ext cx="293670" cy="523220"/>
            </a:xfrm>
            <a:prstGeom prst="rect">
              <a:avLst/>
            </a:prstGeom>
            <a:noFill/>
          </p:spPr>
          <p:txBody>
            <a:bodyPr wrap="none" rtlCol="0">
              <a:spAutoFit/>
            </a:bodyPr>
            <a:lstStyle/>
            <a:p>
              <a:r>
                <a:rPr lang="en-US" sz="2800" dirty="0" smtClean="0"/>
                <a:t>)</a:t>
              </a:r>
              <a:endParaRPr lang="en-GB" sz="2800" dirty="0"/>
            </a:p>
          </p:txBody>
        </p:sp>
        <p:sp>
          <p:nvSpPr>
            <p:cNvPr id="83" name="TextBox 82"/>
            <p:cNvSpPr txBox="1"/>
            <p:nvPr/>
          </p:nvSpPr>
          <p:spPr>
            <a:xfrm>
              <a:off x="3546774" y="2255235"/>
              <a:ext cx="255198" cy="369332"/>
            </a:xfrm>
            <a:prstGeom prst="rect">
              <a:avLst/>
            </a:prstGeom>
            <a:noFill/>
          </p:spPr>
          <p:txBody>
            <a:bodyPr wrap="none" rtlCol="0">
              <a:spAutoFit/>
            </a:bodyPr>
            <a:lstStyle/>
            <a:p>
              <a:r>
                <a:rPr lang="en-US" dirty="0" smtClean="0"/>
                <a:t>)</a:t>
              </a:r>
              <a:endParaRPr lang="en-GB" dirty="0"/>
            </a:p>
          </p:txBody>
        </p:sp>
        <p:sp>
          <p:nvSpPr>
            <p:cNvPr id="84" name="TextBox 83"/>
            <p:cNvSpPr txBox="1"/>
            <p:nvPr/>
          </p:nvSpPr>
          <p:spPr>
            <a:xfrm>
              <a:off x="3716487" y="2101347"/>
              <a:ext cx="332142" cy="677108"/>
            </a:xfrm>
            <a:prstGeom prst="rect">
              <a:avLst/>
            </a:prstGeom>
            <a:noFill/>
          </p:spPr>
          <p:txBody>
            <a:bodyPr wrap="none" rtlCol="0">
              <a:spAutoFit/>
            </a:bodyPr>
            <a:lstStyle/>
            <a:p>
              <a:r>
                <a:rPr lang="en-US" sz="3800" dirty="0" smtClean="0"/>
                <a:t>)</a:t>
              </a:r>
              <a:endParaRPr lang="en-GB" sz="3800" dirty="0"/>
            </a:p>
          </p:txBody>
        </p:sp>
        <p:sp>
          <p:nvSpPr>
            <p:cNvPr id="85" name="TextBox 84"/>
            <p:cNvSpPr txBox="1"/>
            <p:nvPr/>
          </p:nvSpPr>
          <p:spPr>
            <a:xfrm>
              <a:off x="3928172" y="1947459"/>
              <a:ext cx="410690" cy="984885"/>
            </a:xfrm>
            <a:prstGeom prst="rect">
              <a:avLst/>
            </a:prstGeom>
            <a:noFill/>
          </p:spPr>
          <p:txBody>
            <a:bodyPr wrap="none" rtlCol="0">
              <a:spAutoFit/>
            </a:bodyPr>
            <a:lstStyle/>
            <a:p>
              <a:r>
                <a:rPr lang="en-US" sz="5800" dirty="0" smtClean="0"/>
                <a:t>)</a:t>
              </a:r>
              <a:endParaRPr lang="en-GB" sz="5800" dirty="0"/>
            </a:p>
          </p:txBody>
        </p:sp>
        <p:sp>
          <p:nvSpPr>
            <p:cNvPr id="86" name="TextBox 85"/>
            <p:cNvSpPr txBox="1"/>
            <p:nvPr/>
          </p:nvSpPr>
          <p:spPr>
            <a:xfrm>
              <a:off x="3824232" y="2024403"/>
              <a:ext cx="370614" cy="830997"/>
            </a:xfrm>
            <a:prstGeom prst="rect">
              <a:avLst/>
            </a:prstGeom>
            <a:noFill/>
          </p:spPr>
          <p:txBody>
            <a:bodyPr wrap="none" rtlCol="0">
              <a:spAutoFit/>
            </a:bodyPr>
            <a:lstStyle/>
            <a:p>
              <a:r>
                <a:rPr lang="en-US" sz="4800" dirty="0" smtClean="0"/>
                <a:t>)</a:t>
              </a:r>
              <a:endParaRPr lang="en-GB" sz="4800" dirty="0"/>
            </a:p>
          </p:txBody>
        </p:sp>
        <p:sp>
          <p:nvSpPr>
            <p:cNvPr id="87" name="TextBox 86"/>
            <p:cNvSpPr txBox="1"/>
            <p:nvPr/>
          </p:nvSpPr>
          <p:spPr>
            <a:xfrm>
              <a:off x="4050830" y="1870515"/>
              <a:ext cx="449162" cy="1138773"/>
            </a:xfrm>
            <a:prstGeom prst="rect">
              <a:avLst/>
            </a:prstGeom>
            <a:noFill/>
          </p:spPr>
          <p:txBody>
            <a:bodyPr wrap="none" rtlCol="0">
              <a:spAutoFit/>
            </a:bodyPr>
            <a:lstStyle/>
            <a:p>
              <a:r>
                <a:rPr lang="en-US" sz="6800" dirty="0" smtClean="0"/>
                <a:t>)</a:t>
              </a:r>
              <a:endParaRPr lang="en-GB" sz="6800" dirty="0"/>
            </a:p>
          </p:txBody>
        </p:sp>
      </p:grpSp>
      <p:sp>
        <p:nvSpPr>
          <p:cNvPr id="88" name="TextBox 87"/>
          <p:cNvSpPr txBox="1"/>
          <p:nvPr/>
        </p:nvSpPr>
        <p:spPr>
          <a:xfrm rot="10800000">
            <a:off x="5816518" y="3388461"/>
            <a:ext cx="266973" cy="696406"/>
          </a:xfrm>
          <a:prstGeom prst="rect">
            <a:avLst/>
          </a:prstGeom>
          <a:noFill/>
        </p:spPr>
        <p:txBody>
          <a:bodyPr wrap="none" rtlCol="0">
            <a:spAutoFit/>
          </a:bodyPr>
          <a:lstStyle/>
          <a:p>
            <a:r>
              <a:rPr lang="en-US" sz="2800" dirty="0" smtClean="0"/>
              <a:t>)</a:t>
            </a:r>
            <a:endParaRPr lang="en-GB" sz="2800" dirty="0"/>
          </a:p>
        </p:txBody>
      </p:sp>
      <p:sp>
        <p:nvSpPr>
          <p:cNvPr id="89" name="TextBox 88"/>
          <p:cNvSpPr txBox="1"/>
          <p:nvPr/>
        </p:nvSpPr>
        <p:spPr>
          <a:xfrm rot="10800000">
            <a:off x="5947515" y="3490873"/>
            <a:ext cx="231998" cy="491581"/>
          </a:xfrm>
          <a:prstGeom prst="rect">
            <a:avLst/>
          </a:prstGeom>
          <a:noFill/>
        </p:spPr>
        <p:txBody>
          <a:bodyPr wrap="none" rtlCol="0">
            <a:spAutoFit/>
          </a:bodyPr>
          <a:lstStyle/>
          <a:p>
            <a:r>
              <a:rPr lang="en-US" dirty="0" smtClean="0"/>
              <a:t>)</a:t>
            </a:r>
            <a:endParaRPr lang="en-GB" dirty="0"/>
          </a:p>
        </p:txBody>
      </p:sp>
      <p:sp>
        <p:nvSpPr>
          <p:cNvPr id="90" name="TextBox 89"/>
          <p:cNvSpPr txBox="1"/>
          <p:nvPr/>
        </p:nvSpPr>
        <p:spPr>
          <a:xfrm rot="10800000">
            <a:off x="5709079" y="3286048"/>
            <a:ext cx="301947" cy="901231"/>
          </a:xfrm>
          <a:prstGeom prst="rect">
            <a:avLst/>
          </a:prstGeom>
          <a:noFill/>
        </p:spPr>
        <p:txBody>
          <a:bodyPr wrap="none" rtlCol="0">
            <a:spAutoFit/>
          </a:bodyPr>
          <a:lstStyle/>
          <a:p>
            <a:r>
              <a:rPr lang="en-US" sz="3800" dirty="0" smtClean="0"/>
              <a:t>)</a:t>
            </a:r>
            <a:endParaRPr lang="en-GB" sz="3800" dirty="0"/>
          </a:p>
        </p:txBody>
      </p:sp>
      <p:sp>
        <p:nvSpPr>
          <p:cNvPr id="91" name="TextBox 90"/>
          <p:cNvSpPr txBox="1"/>
          <p:nvPr/>
        </p:nvSpPr>
        <p:spPr>
          <a:xfrm rot="10800000">
            <a:off x="5437243" y="3081223"/>
            <a:ext cx="373355" cy="1310882"/>
          </a:xfrm>
          <a:prstGeom prst="rect">
            <a:avLst/>
          </a:prstGeom>
          <a:noFill/>
        </p:spPr>
        <p:txBody>
          <a:bodyPr wrap="none" rtlCol="0">
            <a:spAutoFit/>
          </a:bodyPr>
          <a:lstStyle/>
          <a:p>
            <a:r>
              <a:rPr lang="en-US" sz="5800" dirty="0" smtClean="0"/>
              <a:t>)</a:t>
            </a:r>
            <a:endParaRPr lang="en-GB" sz="5800" dirty="0"/>
          </a:p>
        </p:txBody>
      </p:sp>
      <p:sp>
        <p:nvSpPr>
          <p:cNvPr id="92" name="TextBox 91"/>
          <p:cNvSpPr txBox="1"/>
          <p:nvPr/>
        </p:nvSpPr>
        <p:spPr>
          <a:xfrm rot="10800000">
            <a:off x="5582149" y="3183635"/>
            <a:ext cx="336922" cy="1106057"/>
          </a:xfrm>
          <a:prstGeom prst="rect">
            <a:avLst/>
          </a:prstGeom>
          <a:noFill/>
        </p:spPr>
        <p:txBody>
          <a:bodyPr wrap="none" rtlCol="0">
            <a:spAutoFit/>
          </a:bodyPr>
          <a:lstStyle/>
          <a:p>
            <a:r>
              <a:rPr lang="en-US" sz="4800" dirty="0" smtClean="0"/>
              <a:t>)</a:t>
            </a:r>
            <a:endParaRPr lang="en-GB" sz="4800" dirty="0"/>
          </a:p>
        </p:txBody>
      </p:sp>
      <p:sp>
        <p:nvSpPr>
          <p:cNvPr id="93" name="TextBox 92"/>
          <p:cNvSpPr txBox="1"/>
          <p:nvPr/>
        </p:nvSpPr>
        <p:spPr>
          <a:xfrm rot="10800000">
            <a:off x="5289217" y="2978810"/>
            <a:ext cx="408329" cy="1515707"/>
          </a:xfrm>
          <a:prstGeom prst="rect">
            <a:avLst/>
          </a:prstGeom>
          <a:noFill/>
        </p:spPr>
        <p:txBody>
          <a:bodyPr wrap="none" rtlCol="0">
            <a:spAutoFit/>
          </a:bodyPr>
          <a:lstStyle/>
          <a:p>
            <a:r>
              <a:rPr lang="en-US" sz="6800" dirty="0" smtClean="0"/>
              <a:t>)</a:t>
            </a:r>
            <a:endParaRPr lang="en-GB" sz="6800" dirty="0"/>
          </a:p>
        </p:txBody>
      </p:sp>
      <p:pic>
        <p:nvPicPr>
          <p:cNvPr id="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3112" y="2997896"/>
            <a:ext cx="1802688" cy="147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5150" y="3266036"/>
            <a:ext cx="497780" cy="941257"/>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TextBox 96"/>
          <p:cNvSpPr txBox="1"/>
          <p:nvPr/>
        </p:nvSpPr>
        <p:spPr>
          <a:xfrm>
            <a:off x="4503113" y="3598165"/>
            <a:ext cx="543739" cy="276999"/>
          </a:xfrm>
          <a:prstGeom prst="rect">
            <a:avLst/>
          </a:prstGeom>
          <a:noFill/>
        </p:spPr>
        <p:txBody>
          <a:bodyPr wrap="none" rtlCol="0">
            <a:spAutoFit/>
          </a:bodyPr>
          <a:lstStyle/>
          <a:p>
            <a:r>
              <a:rPr lang="en-US" sz="1200" dirty="0" smtClean="0"/>
              <a:t>Wi-Fi</a:t>
            </a:r>
            <a:endParaRPr lang="en-GB" sz="1200" dirty="0"/>
          </a:p>
        </p:txBody>
      </p:sp>
      <p:sp>
        <p:nvSpPr>
          <p:cNvPr id="98" name="Title 1"/>
          <p:cNvSpPr txBox="1">
            <a:spLocks/>
          </p:cNvSpPr>
          <p:nvPr/>
        </p:nvSpPr>
        <p:spPr>
          <a:xfrm>
            <a:off x="381000" y="228600"/>
            <a:ext cx="7772400" cy="914400"/>
          </a:xfrm>
          <a:prstGeom prst="rect">
            <a:avLst/>
          </a:prstGeom>
        </p:spPr>
        <p:txBody>
          <a:bodyPr/>
          <a:lstStyle>
            <a:lvl1pPr algn="l" rtl="0" eaLnBrk="1" latinLnBrk="0" hangingPunct="1">
              <a:spcBef>
                <a:spcPct val="0"/>
              </a:spcBef>
              <a:buNone/>
              <a:defRPr kumimoji="0" sz="3600" b="0" kern="1200" spc="-100" baseline="0">
                <a:solidFill>
                  <a:srgbClr val="E91173"/>
                </a:solidFill>
                <a:latin typeface="Segoe UI" pitchFamily="34" charset="0"/>
                <a:ea typeface="Segoe UI" pitchFamily="34" charset="0"/>
                <a:cs typeface="Segoe UI" pitchFamily="34" charset="0"/>
              </a:defRPr>
            </a:lvl1pPr>
          </a:lstStyle>
          <a:p>
            <a:pPr fontAlgn="ctr"/>
            <a:r>
              <a:rPr lang="en-US" dirty="0" smtClean="0"/>
              <a:t>21</a:t>
            </a:r>
            <a:r>
              <a:rPr lang="en-US" baseline="30000" dirty="0" smtClean="0"/>
              <a:t>st</a:t>
            </a:r>
            <a:r>
              <a:rPr lang="en-US" dirty="0" smtClean="0"/>
              <a:t> century in-room entertainment</a:t>
            </a:r>
            <a:endParaRPr lang="en-US" dirty="0"/>
          </a:p>
        </p:txBody>
      </p:sp>
      <p:sp>
        <p:nvSpPr>
          <p:cNvPr id="99" name="TextBox 98"/>
          <p:cNvSpPr txBox="1"/>
          <p:nvPr/>
        </p:nvSpPr>
        <p:spPr>
          <a:xfrm rot="10800000">
            <a:off x="1677615" y="3390976"/>
            <a:ext cx="266973" cy="696406"/>
          </a:xfrm>
          <a:prstGeom prst="rect">
            <a:avLst/>
          </a:prstGeom>
          <a:noFill/>
        </p:spPr>
        <p:txBody>
          <a:bodyPr wrap="none" rtlCol="0">
            <a:spAutoFit/>
          </a:bodyPr>
          <a:lstStyle/>
          <a:p>
            <a:r>
              <a:rPr lang="en-US" sz="2800" dirty="0" smtClean="0"/>
              <a:t>)</a:t>
            </a:r>
            <a:endParaRPr lang="en-GB" sz="2800" dirty="0"/>
          </a:p>
        </p:txBody>
      </p:sp>
      <p:sp>
        <p:nvSpPr>
          <p:cNvPr id="100" name="TextBox 99"/>
          <p:cNvSpPr txBox="1"/>
          <p:nvPr/>
        </p:nvSpPr>
        <p:spPr>
          <a:xfrm rot="10800000">
            <a:off x="1808612" y="3493388"/>
            <a:ext cx="231998" cy="491581"/>
          </a:xfrm>
          <a:prstGeom prst="rect">
            <a:avLst/>
          </a:prstGeom>
          <a:noFill/>
        </p:spPr>
        <p:txBody>
          <a:bodyPr wrap="none" rtlCol="0">
            <a:spAutoFit/>
          </a:bodyPr>
          <a:lstStyle/>
          <a:p>
            <a:r>
              <a:rPr lang="en-US" dirty="0" smtClean="0"/>
              <a:t>)</a:t>
            </a:r>
            <a:endParaRPr lang="en-GB" dirty="0"/>
          </a:p>
        </p:txBody>
      </p:sp>
      <p:sp>
        <p:nvSpPr>
          <p:cNvPr id="101" name="TextBox 100"/>
          <p:cNvSpPr txBox="1"/>
          <p:nvPr/>
        </p:nvSpPr>
        <p:spPr>
          <a:xfrm rot="10800000">
            <a:off x="1570176" y="3288563"/>
            <a:ext cx="301947" cy="901231"/>
          </a:xfrm>
          <a:prstGeom prst="rect">
            <a:avLst/>
          </a:prstGeom>
          <a:noFill/>
        </p:spPr>
        <p:txBody>
          <a:bodyPr wrap="none" rtlCol="0">
            <a:spAutoFit/>
          </a:bodyPr>
          <a:lstStyle/>
          <a:p>
            <a:r>
              <a:rPr lang="en-US" sz="3800" dirty="0" smtClean="0"/>
              <a:t>)</a:t>
            </a:r>
            <a:endParaRPr lang="en-GB" sz="3800" dirty="0"/>
          </a:p>
        </p:txBody>
      </p:sp>
      <p:sp>
        <p:nvSpPr>
          <p:cNvPr id="102" name="TextBox 101"/>
          <p:cNvSpPr txBox="1"/>
          <p:nvPr/>
        </p:nvSpPr>
        <p:spPr>
          <a:xfrm rot="10800000">
            <a:off x="1298340" y="3083738"/>
            <a:ext cx="373355" cy="1310882"/>
          </a:xfrm>
          <a:prstGeom prst="rect">
            <a:avLst/>
          </a:prstGeom>
          <a:noFill/>
        </p:spPr>
        <p:txBody>
          <a:bodyPr wrap="none" rtlCol="0">
            <a:spAutoFit/>
          </a:bodyPr>
          <a:lstStyle/>
          <a:p>
            <a:r>
              <a:rPr lang="en-US" sz="5800" dirty="0" smtClean="0"/>
              <a:t>)</a:t>
            </a:r>
            <a:endParaRPr lang="en-GB" sz="5800" dirty="0"/>
          </a:p>
        </p:txBody>
      </p:sp>
      <p:sp>
        <p:nvSpPr>
          <p:cNvPr id="103" name="TextBox 102"/>
          <p:cNvSpPr txBox="1"/>
          <p:nvPr/>
        </p:nvSpPr>
        <p:spPr>
          <a:xfrm rot="10800000">
            <a:off x="1443246" y="3186150"/>
            <a:ext cx="336922" cy="1106057"/>
          </a:xfrm>
          <a:prstGeom prst="rect">
            <a:avLst/>
          </a:prstGeom>
          <a:noFill/>
        </p:spPr>
        <p:txBody>
          <a:bodyPr wrap="none" rtlCol="0">
            <a:spAutoFit/>
          </a:bodyPr>
          <a:lstStyle/>
          <a:p>
            <a:r>
              <a:rPr lang="en-US" sz="4800" dirty="0" smtClean="0"/>
              <a:t>)</a:t>
            </a:r>
            <a:endParaRPr lang="en-GB" sz="4800" dirty="0"/>
          </a:p>
        </p:txBody>
      </p:sp>
      <p:sp>
        <p:nvSpPr>
          <p:cNvPr id="104" name="TextBox 103"/>
          <p:cNvSpPr txBox="1"/>
          <p:nvPr/>
        </p:nvSpPr>
        <p:spPr>
          <a:xfrm rot="10800000">
            <a:off x="1150314" y="2981325"/>
            <a:ext cx="408329" cy="1515707"/>
          </a:xfrm>
          <a:prstGeom prst="rect">
            <a:avLst/>
          </a:prstGeom>
          <a:noFill/>
        </p:spPr>
        <p:txBody>
          <a:bodyPr wrap="none" rtlCol="0">
            <a:spAutoFit/>
          </a:bodyPr>
          <a:lstStyle/>
          <a:p>
            <a:r>
              <a:rPr lang="en-US" sz="6800" dirty="0" smtClean="0"/>
              <a:t>)</a:t>
            </a:r>
            <a:endParaRPr lang="en-GB" sz="6800" dirty="0"/>
          </a:p>
        </p:txBody>
      </p:sp>
    </p:spTree>
    <p:extLst>
      <p:ext uri="{BB962C8B-B14F-4D97-AF65-F5344CB8AC3E}">
        <p14:creationId xmlns:p14="http://schemas.microsoft.com/office/powerpoint/2010/main" val="102300898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1063223" y="2286000"/>
            <a:ext cx="7017554" cy="533400"/>
          </a:xfrm>
          <a:prstGeom prst="rect">
            <a:avLst/>
          </a:prstGeom>
          <a:ln>
            <a:noFill/>
          </a:ln>
        </p:spPr>
        <p:txBody>
          <a:bodyPr/>
          <a:lstStyle>
            <a:lvl1pPr algn="l" rtl="0" eaLnBrk="1" latinLnBrk="0" hangingPunct="1">
              <a:spcBef>
                <a:spcPct val="0"/>
              </a:spcBef>
              <a:buNone/>
              <a:defRPr kumimoji="0" sz="3600" b="0" kern="1200" spc="-100" baseline="0">
                <a:solidFill>
                  <a:srgbClr val="E91173"/>
                </a:solidFill>
                <a:latin typeface="Segoe UI" pitchFamily="34" charset="0"/>
                <a:ea typeface="Segoe UI" pitchFamily="34" charset="0"/>
                <a:cs typeface="Segoe UI" pitchFamily="34" charset="0"/>
              </a:defRPr>
            </a:lvl1pPr>
          </a:lstStyle>
          <a:p>
            <a:pPr marL="623888" indent="-623888" algn="ctr" fontAlgn="ctr">
              <a:buClr>
                <a:srgbClr val="E91173"/>
              </a:buClr>
              <a:buSzPct val="110000"/>
              <a:buFont typeface="Wingdings" pitchFamily="2" charset="2"/>
              <a:buChar char=""/>
            </a:pPr>
            <a:r>
              <a:rPr lang="en-GB" dirty="0"/>
              <a:t>$100 minimum wage forces labour </a:t>
            </a:r>
            <a:r>
              <a:rPr lang="en-GB" dirty="0" smtClean="0"/>
              <a:t>efficiencies</a:t>
            </a:r>
            <a:endParaRPr lang="en-GB" dirty="0"/>
          </a:p>
        </p:txBody>
      </p:sp>
      <p:sp>
        <p:nvSpPr>
          <p:cNvPr id="25" name="Slide Number Placeholder 1"/>
          <p:cNvSpPr>
            <a:spLocks noGrp="1"/>
          </p:cNvSpPr>
          <p:nvPr>
            <p:ph type="sldNum" sz="quarter" idx="12"/>
          </p:nvPr>
        </p:nvSpPr>
        <p:spPr>
          <a:xfrm>
            <a:off x="8610600" y="6416675"/>
            <a:ext cx="457200" cy="365125"/>
          </a:xfrm>
        </p:spPr>
        <p:txBody>
          <a:bodyPr/>
          <a:lstStyle/>
          <a:p>
            <a:pPr>
              <a:defRPr/>
            </a:pPr>
            <a:fld id="{B8018A67-75DB-40B9-B749-80E47652F743}" type="slidenum">
              <a:rPr lang="en-US" smtClean="0">
                <a:latin typeface="Segoe UI" pitchFamily="34" charset="0"/>
                <a:ea typeface="Segoe UI" pitchFamily="34" charset="0"/>
                <a:cs typeface="Segoe UI" pitchFamily="34" charset="0"/>
              </a:rPr>
              <a:pPr>
                <a:defRPr/>
              </a:pPr>
              <a:t>41</a:t>
            </a:fld>
            <a:endParaRPr lang="en-US" dirty="0">
              <a:latin typeface="Segoe UI" pitchFamily="34" charset="0"/>
              <a:ea typeface="Segoe UI" pitchFamily="34" charset="0"/>
              <a:cs typeface="Segoe UI" pitchFamily="34" charset="0"/>
            </a:endParaRPr>
          </a:p>
        </p:txBody>
      </p:sp>
      <p:sp>
        <p:nvSpPr>
          <p:cNvPr id="28" name="Isosceles Triangle 27"/>
          <p:cNvSpPr/>
          <p:nvPr/>
        </p:nvSpPr>
        <p:spPr>
          <a:xfrm>
            <a:off x="688337" y="4018678"/>
            <a:ext cx="7767326" cy="2305922"/>
          </a:xfrm>
          <a:prstGeom prst="triangle">
            <a:avLst>
              <a:gd name="adj" fmla="val 49382"/>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Isosceles Triangle 26"/>
          <p:cNvSpPr/>
          <p:nvPr/>
        </p:nvSpPr>
        <p:spPr>
          <a:xfrm>
            <a:off x="1748586" y="4018678"/>
            <a:ext cx="5646828" cy="1676400"/>
          </a:xfrm>
          <a:prstGeom prst="triangle">
            <a:avLst>
              <a:gd name="adj" fmla="val 49382"/>
            </a:avLst>
          </a:prstGeom>
          <a:solidFill>
            <a:srgbClr val="66FF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Isosceles Triangle 25"/>
          <p:cNvSpPr/>
          <p:nvPr/>
        </p:nvSpPr>
        <p:spPr>
          <a:xfrm>
            <a:off x="2770004" y="4018678"/>
            <a:ext cx="3603992" cy="1069934"/>
          </a:xfrm>
          <a:prstGeom prst="triangle">
            <a:avLst>
              <a:gd name="adj" fmla="val 49382"/>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p:cNvSpPr txBox="1"/>
          <p:nvPr/>
        </p:nvSpPr>
        <p:spPr>
          <a:xfrm>
            <a:off x="3624465" y="4622511"/>
            <a:ext cx="1895071" cy="307777"/>
          </a:xfrm>
          <a:prstGeom prst="rect">
            <a:avLst/>
          </a:prstGeom>
          <a:noFill/>
        </p:spPr>
        <p:txBody>
          <a:bodyPr wrap="none" rtlCol="0">
            <a:spAutoFit/>
          </a:bodyPr>
          <a:lstStyle/>
          <a:p>
            <a:r>
              <a:rPr lang="en-GB" dirty="0" smtClean="0">
                <a:solidFill>
                  <a:schemeClr val="bg1"/>
                </a:solidFill>
              </a:rPr>
              <a:t>Department Head: 20</a:t>
            </a:r>
            <a:endParaRPr lang="en-GB" dirty="0">
              <a:solidFill>
                <a:schemeClr val="bg1"/>
              </a:solidFill>
            </a:endParaRPr>
          </a:p>
        </p:txBody>
      </p:sp>
      <p:sp>
        <p:nvSpPr>
          <p:cNvPr id="23" name="TextBox 22"/>
          <p:cNvSpPr txBox="1"/>
          <p:nvPr/>
        </p:nvSpPr>
        <p:spPr>
          <a:xfrm>
            <a:off x="3902586" y="5227320"/>
            <a:ext cx="1338828" cy="307777"/>
          </a:xfrm>
          <a:prstGeom prst="rect">
            <a:avLst/>
          </a:prstGeom>
          <a:noFill/>
        </p:spPr>
        <p:txBody>
          <a:bodyPr wrap="none" rtlCol="0">
            <a:spAutoFit/>
          </a:bodyPr>
          <a:lstStyle/>
          <a:p>
            <a:r>
              <a:rPr lang="en-GB" dirty="0" smtClean="0">
                <a:solidFill>
                  <a:schemeClr val="bg1"/>
                </a:solidFill>
              </a:rPr>
              <a:t>Supervisor: 16</a:t>
            </a:r>
            <a:endParaRPr lang="en-GB" dirty="0">
              <a:solidFill>
                <a:schemeClr val="bg1"/>
              </a:solidFill>
            </a:endParaRPr>
          </a:p>
        </p:txBody>
      </p:sp>
      <p:sp>
        <p:nvSpPr>
          <p:cNvPr id="24" name="TextBox 23"/>
          <p:cNvSpPr txBox="1"/>
          <p:nvPr/>
        </p:nvSpPr>
        <p:spPr>
          <a:xfrm>
            <a:off x="3755142" y="5864423"/>
            <a:ext cx="1633717" cy="307777"/>
          </a:xfrm>
          <a:prstGeom prst="rect">
            <a:avLst/>
          </a:prstGeom>
          <a:noFill/>
        </p:spPr>
        <p:txBody>
          <a:bodyPr wrap="none" rtlCol="0">
            <a:spAutoFit/>
          </a:bodyPr>
          <a:lstStyle/>
          <a:p>
            <a:r>
              <a:rPr lang="en-GB" dirty="0" smtClean="0">
                <a:solidFill>
                  <a:schemeClr val="bg1"/>
                </a:solidFill>
              </a:rPr>
              <a:t>General Staff: 717</a:t>
            </a:r>
            <a:endParaRPr lang="en-GB" dirty="0">
              <a:solidFill>
                <a:schemeClr val="bg1"/>
              </a:solidFill>
            </a:endParaRPr>
          </a:p>
        </p:txBody>
      </p:sp>
      <p:sp>
        <p:nvSpPr>
          <p:cNvPr id="20" name="Isosceles Triangle 19"/>
          <p:cNvSpPr/>
          <p:nvPr/>
        </p:nvSpPr>
        <p:spPr>
          <a:xfrm>
            <a:off x="3728185" y="4018678"/>
            <a:ext cx="1643027" cy="487773"/>
          </a:xfrm>
          <a:prstGeom prst="triangle">
            <a:avLst>
              <a:gd name="adj" fmla="val 49382"/>
            </a:avLst>
          </a:prstGeom>
          <a:solidFill>
            <a:srgbClr val="E9117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1" name="TextBox 20"/>
          <p:cNvSpPr txBox="1"/>
          <p:nvPr/>
        </p:nvSpPr>
        <p:spPr>
          <a:xfrm>
            <a:off x="4125404" y="4191000"/>
            <a:ext cx="893193" cy="307777"/>
          </a:xfrm>
          <a:prstGeom prst="rect">
            <a:avLst/>
          </a:prstGeom>
          <a:noFill/>
        </p:spPr>
        <p:txBody>
          <a:bodyPr wrap="none" rtlCol="0">
            <a:spAutoFit/>
          </a:bodyPr>
          <a:lstStyle/>
          <a:p>
            <a:r>
              <a:rPr lang="en-GB" dirty="0" smtClean="0">
                <a:solidFill>
                  <a:schemeClr val="bg1"/>
                </a:solidFill>
              </a:rPr>
              <a:t>EXCO: 8</a:t>
            </a:r>
            <a:endParaRPr lang="en-GB" dirty="0">
              <a:solidFill>
                <a:schemeClr val="bg1"/>
              </a:solidFill>
            </a:endParaRPr>
          </a:p>
        </p:txBody>
      </p:sp>
    </p:spTree>
    <p:extLst>
      <p:ext uri="{BB962C8B-B14F-4D97-AF65-F5344CB8AC3E}">
        <p14:creationId xmlns:p14="http://schemas.microsoft.com/office/powerpoint/2010/main" val="2230391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018A67-75DB-40B9-B749-80E47652F743}" type="slidenum">
              <a:rPr lang="en-US" smtClean="0">
                <a:latin typeface="Segoe UI" pitchFamily="34" charset="0"/>
                <a:ea typeface="Segoe UI" pitchFamily="34" charset="0"/>
                <a:cs typeface="Segoe UI" pitchFamily="34" charset="0"/>
              </a:rPr>
              <a:pPr>
                <a:defRPr/>
              </a:pPr>
              <a:t>42</a:t>
            </a:fld>
            <a:endParaRPr lang="en-US" dirty="0">
              <a:latin typeface="Segoe UI" pitchFamily="34" charset="0"/>
              <a:ea typeface="Segoe UI" pitchFamily="34" charset="0"/>
              <a:cs typeface="Segoe UI" pitchFamily="34" charset="0"/>
            </a:endParaRPr>
          </a:p>
        </p:txBody>
      </p:sp>
      <p:sp>
        <p:nvSpPr>
          <p:cNvPr id="6" name="Title 1"/>
          <p:cNvSpPr txBox="1">
            <a:spLocks/>
          </p:cNvSpPr>
          <p:nvPr/>
        </p:nvSpPr>
        <p:spPr>
          <a:xfrm>
            <a:off x="152400" y="3733800"/>
            <a:ext cx="5867400" cy="1447800"/>
          </a:xfrm>
          <a:prstGeom prst="rect">
            <a:avLst/>
          </a:prstGeom>
        </p:spPr>
        <p:txBody>
          <a:bodyPr/>
          <a:lstStyle>
            <a:lvl1pPr algn="l" rtl="0" eaLnBrk="1" latinLnBrk="0" hangingPunct="1">
              <a:spcBef>
                <a:spcPct val="0"/>
              </a:spcBef>
              <a:buNone/>
              <a:defRPr kumimoji="0" sz="3600" b="0" kern="1200" spc="-100" baseline="0">
                <a:solidFill>
                  <a:srgbClr val="E91173"/>
                </a:solidFill>
                <a:latin typeface="Segoe UI" pitchFamily="34" charset="0"/>
                <a:ea typeface="Segoe UI" pitchFamily="34" charset="0"/>
                <a:cs typeface="Segoe UI" pitchFamily="34" charset="0"/>
              </a:defRPr>
            </a:lvl1pPr>
          </a:lstStyle>
          <a:p>
            <a:pPr fontAlgn="ctr">
              <a:buClr>
                <a:srgbClr val="E91173"/>
              </a:buClr>
              <a:buSzPct val="110000"/>
            </a:pPr>
            <a:r>
              <a:rPr lang="en-GB" dirty="0">
                <a:latin typeface="Segoe UI"/>
                <a:cs typeface="Segoe UI"/>
              </a:rPr>
              <a:t>c</a:t>
            </a:r>
            <a:r>
              <a:rPr lang="en-GB" dirty="0" smtClean="0">
                <a:latin typeface="Segoe UI"/>
                <a:cs typeface="Segoe UI"/>
              </a:rPr>
              <a:t>loud</a:t>
            </a:r>
            <a:endParaRPr lang="en-GB" dirty="0">
              <a:latin typeface="Segoe UI"/>
              <a:cs typeface="Segoe UI"/>
            </a:endParaRPr>
          </a:p>
        </p:txBody>
      </p:sp>
    </p:spTree>
    <p:extLst>
      <p:ext uri="{BB962C8B-B14F-4D97-AF65-F5344CB8AC3E}">
        <p14:creationId xmlns:p14="http://schemas.microsoft.com/office/powerpoint/2010/main" val="721393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018A67-75DB-40B9-B749-80E47652F743}" type="slidenum">
              <a:rPr lang="en-US" smtClean="0">
                <a:latin typeface="Segoe UI" pitchFamily="34" charset="0"/>
                <a:ea typeface="Segoe UI" pitchFamily="34" charset="0"/>
                <a:cs typeface="Segoe UI" pitchFamily="34" charset="0"/>
              </a:rPr>
              <a:pPr>
                <a:defRPr/>
              </a:pPr>
              <a:t>43</a:t>
            </a:fld>
            <a:endParaRPr lang="en-US" dirty="0">
              <a:latin typeface="Segoe UI" pitchFamily="34" charset="0"/>
              <a:ea typeface="Segoe UI" pitchFamily="34" charset="0"/>
              <a:cs typeface="Segoe UI" pitchFamily="34" charset="0"/>
            </a:endParaRPr>
          </a:p>
        </p:txBody>
      </p:sp>
      <p:sp>
        <p:nvSpPr>
          <p:cNvPr id="6" name="Title 1"/>
          <p:cNvSpPr txBox="1">
            <a:spLocks/>
          </p:cNvSpPr>
          <p:nvPr/>
        </p:nvSpPr>
        <p:spPr>
          <a:xfrm>
            <a:off x="1828800" y="2888711"/>
            <a:ext cx="5943600" cy="1676400"/>
          </a:xfrm>
          <a:prstGeom prst="rect">
            <a:avLst/>
          </a:prstGeom>
        </p:spPr>
        <p:txBody>
          <a:bodyPr/>
          <a:lstStyle>
            <a:lvl1pPr algn="l" rtl="0" eaLnBrk="1" latinLnBrk="0" hangingPunct="1">
              <a:spcBef>
                <a:spcPct val="0"/>
              </a:spcBef>
              <a:buNone/>
              <a:defRPr kumimoji="0" sz="3600" b="0" kern="1200" spc="-100" baseline="0">
                <a:solidFill>
                  <a:srgbClr val="E91173"/>
                </a:solidFill>
                <a:latin typeface="Segoe UI" pitchFamily="34" charset="0"/>
                <a:ea typeface="Segoe UI" pitchFamily="34" charset="0"/>
                <a:cs typeface="Segoe UI" pitchFamily="34" charset="0"/>
              </a:defRPr>
            </a:lvl1pPr>
          </a:lstStyle>
          <a:p>
            <a:pPr algn="ctr" fontAlgn="ctr"/>
            <a:r>
              <a:rPr lang="en-GB" dirty="0" smtClean="0"/>
              <a:t>by  </a:t>
            </a:r>
            <a:r>
              <a:rPr lang="en-GB" dirty="0"/>
              <a:t>2015 75% of successful hotel companies </a:t>
            </a:r>
            <a:r>
              <a:rPr lang="en-GB" dirty="0" smtClean="0"/>
              <a:t>will have </a:t>
            </a:r>
            <a:r>
              <a:rPr lang="en-GB" dirty="0"/>
              <a:t>migrated core systems</a:t>
            </a:r>
            <a:r>
              <a:rPr lang="en-GB" dirty="0" smtClean="0"/>
              <a:t> </a:t>
            </a:r>
            <a:br>
              <a:rPr lang="en-GB" dirty="0" smtClean="0"/>
            </a:br>
            <a:r>
              <a:rPr lang="en-GB" dirty="0" smtClean="0"/>
              <a:t>to </a:t>
            </a:r>
            <a:r>
              <a:rPr lang="en-GB" dirty="0"/>
              <a:t>“the cloud</a:t>
            </a:r>
            <a:r>
              <a:rPr lang="en-GB" dirty="0" smtClean="0"/>
              <a:t>”</a:t>
            </a:r>
            <a:endParaRPr lang="en-GB" dirty="0"/>
          </a:p>
        </p:txBody>
      </p:sp>
      <p:sp>
        <p:nvSpPr>
          <p:cNvPr id="9" name="Cloud 8"/>
          <p:cNvSpPr/>
          <p:nvPr/>
        </p:nvSpPr>
        <p:spPr>
          <a:xfrm rot="20916677">
            <a:off x="1554918" y="1610818"/>
            <a:ext cx="6703828" cy="4232186"/>
          </a:xfrm>
          <a:prstGeom prst="cloud">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loud 3"/>
          <p:cNvSpPr/>
          <p:nvPr/>
        </p:nvSpPr>
        <p:spPr>
          <a:xfrm>
            <a:off x="302695" y="1623822"/>
            <a:ext cx="2209800" cy="1066800"/>
          </a:xfrm>
          <a:prstGeom prst="cloud">
            <a:avLst/>
          </a:prstGeom>
          <a:noFill/>
          <a:ln w="952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smtClean="0">
                <a:solidFill>
                  <a:schemeClr val="tx1"/>
                </a:solidFill>
                <a:latin typeface="Segoe UI" pitchFamily="34" charset="0"/>
                <a:ea typeface="Segoe UI" pitchFamily="34" charset="0"/>
                <a:cs typeface="Segoe UI" pitchFamily="34" charset="0"/>
              </a:rPr>
              <a:t>explosion </a:t>
            </a:r>
            <a:r>
              <a:rPr lang="en-GB" dirty="0">
                <a:solidFill>
                  <a:schemeClr val="tx1"/>
                </a:solidFill>
                <a:latin typeface="Segoe UI" pitchFamily="34" charset="0"/>
                <a:ea typeface="Segoe UI" pitchFamily="34" charset="0"/>
                <a:cs typeface="Segoe UI" pitchFamily="34" charset="0"/>
              </a:rPr>
              <a:t>of technology</a:t>
            </a:r>
          </a:p>
        </p:txBody>
      </p:sp>
      <p:sp>
        <p:nvSpPr>
          <p:cNvPr id="7" name="Cloud 6"/>
          <p:cNvSpPr/>
          <p:nvPr/>
        </p:nvSpPr>
        <p:spPr>
          <a:xfrm>
            <a:off x="6683636" y="5105400"/>
            <a:ext cx="2209800" cy="1066800"/>
          </a:xfrm>
          <a:prstGeom prst="cloud">
            <a:avLst/>
          </a:prstGeom>
          <a:noFill/>
          <a:ln w="952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lvl="1" algn="ctr"/>
            <a:r>
              <a:rPr lang="en-GB" dirty="0" smtClean="0">
                <a:solidFill>
                  <a:schemeClr val="tx1"/>
                </a:solidFill>
                <a:latin typeface="Segoe UI" pitchFamily="34" charset="0"/>
                <a:ea typeface="Segoe UI" pitchFamily="34" charset="0"/>
                <a:cs typeface="Segoe UI" pitchFamily="34" charset="0"/>
              </a:rPr>
              <a:t>emerging markets</a:t>
            </a:r>
          </a:p>
          <a:p>
            <a:pPr marL="0" lvl="1" algn="ctr"/>
            <a:r>
              <a:rPr lang="en-US" dirty="0" smtClean="0">
                <a:solidFill>
                  <a:schemeClr val="tx1"/>
                </a:solidFill>
                <a:latin typeface="Segoe UI" pitchFamily="34" charset="0"/>
                <a:ea typeface="Segoe UI" pitchFamily="34" charset="0"/>
                <a:cs typeface="Segoe UI" pitchFamily="34" charset="0"/>
              </a:rPr>
              <a:t>opportunity</a:t>
            </a:r>
            <a:endParaRPr lang="en-GB" dirty="0">
              <a:solidFill>
                <a:schemeClr val="tx1"/>
              </a:solidFill>
              <a:latin typeface="Segoe UI" pitchFamily="34" charset="0"/>
              <a:ea typeface="Segoe UI" pitchFamily="34" charset="0"/>
              <a:cs typeface="Segoe UI" pitchFamily="34" charset="0"/>
            </a:endParaRPr>
          </a:p>
        </p:txBody>
      </p:sp>
      <p:sp>
        <p:nvSpPr>
          <p:cNvPr id="8" name="Cloud 7"/>
          <p:cNvSpPr/>
          <p:nvPr/>
        </p:nvSpPr>
        <p:spPr>
          <a:xfrm>
            <a:off x="3352800" y="266702"/>
            <a:ext cx="2209800" cy="1066800"/>
          </a:xfrm>
          <a:prstGeom prst="cloud">
            <a:avLst/>
          </a:prstGeom>
          <a:noFill/>
          <a:ln w="952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lvl="1" algn="ctr"/>
            <a:r>
              <a:rPr lang="en-GB" dirty="0" smtClean="0">
                <a:solidFill>
                  <a:schemeClr val="tx1"/>
                </a:solidFill>
                <a:latin typeface="Segoe UI" pitchFamily="34" charset="0"/>
                <a:ea typeface="Segoe UI" pitchFamily="34" charset="0"/>
                <a:cs typeface="Segoe UI" pitchFamily="34" charset="0"/>
              </a:rPr>
              <a:t>CAPEX</a:t>
            </a:r>
          </a:p>
          <a:p>
            <a:pPr marL="0" lvl="1" algn="ctr"/>
            <a:r>
              <a:rPr lang="en-GB" dirty="0" smtClean="0">
                <a:solidFill>
                  <a:schemeClr val="tx1"/>
                </a:solidFill>
                <a:latin typeface="Segoe UI" pitchFamily="34" charset="0"/>
                <a:ea typeface="Segoe UI" pitchFamily="34" charset="0"/>
                <a:cs typeface="Segoe UI" pitchFamily="34" charset="0"/>
              </a:rPr>
              <a:t>VS</a:t>
            </a:r>
          </a:p>
          <a:p>
            <a:pPr marL="0" lvl="1" algn="ctr"/>
            <a:r>
              <a:rPr lang="en-GB" dirty="0" smtClean="0">
                <a:solidFill>
                  <a:schemeClr val="tx1"/>
                </a:solidFill>
                <a:latin typeface="Segoe UI" pitchFamily="34" charset="0"/>
                <a:ea typeface="Segoe UI" pitchFamily="34" charset="0"/>
                <a:cs typeface="Segoe UI" pitchFamily="34" charset="0"/>
              </a:rPr>
              <a:t>OPEX</a:t>
            </a:r>
            <a:endParaRPr lang="en-GB" dirty="0">
              <a:solidFill>
                <a:schemeClr val="tx1"/>
              </a:solidFill>
              <a:latin typeface="Segoe UI" pitchFamily="34" charset="0"/>
              <a:ea typeface="Segoe UI" pitchFamily="34" charset="0"/>
              <a:cs typeface="Segoe UI" pitchFamily="34" charset="0"/>
            </a:endParaRPr>
          </a:p>
        </p:txBody>
      </p:sp>
      <p:sp>
        <p:nvSpPr>
          <p:cNvPr id="10" name="Cloud 9"/>
          <p:cNvSpPr/>
          <p:nvPr/>
        </p:nvSpPr>
        <p:spPr>
          <a:xfrm rot="1425188">
            <a:off x="73422" y="4331823"/>
            <a:ext cx="2058637" cy="1066800"/>
          </a:xfrm>
          <a:prstGeom prst="cloud">
            <a:avLst/>
          </a:prstGeom>
          <a:noFill/>
          <a:ln w="952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lvl="1" algn="ctr"/>
            <a:r>
              <a:rPr lang="en-US" dirty="0" smtClean="0">
                <a:solidFill>
                  <a:schemeClr val="tx1"/>
                </a:solidFill>
                <a:latin typeface="Segoe UI" pitchFamily="34" charset="0"/>
                <a:ea typeface="Segoe UI" pitchFamily="34" charset="0"/>
                <a:cs typeface="Segoe UI" pitchFamily="34" charset="0"/>
              </a:rPr>
              <a:t>deployment velocity</a:t>
            </a:r>
            <a:endParaRPr lang="en-GB" dirty="0">
              <a:solidFill>
                <a:schemeClr val="tx1"/>
              </a:solidFill>
              <a:latin typeface="Segoe UI" pitchFamily="34" charset="0"/>
              <a:ea typeface="Segoe UI" pitchFamily="34" charset="0"/>
              <a:cs typeface="Segoe UI" pitchFamily="34" charset="0"/>
            </a:endParaRPr>
          </a:p>
        </p:txBody>
      </p:sp>
      <p:sp>
        <p:nvSpPr>
          <p:cNvPr id="11" name="Cloud 10"/>
          <p:cNvSpPr/>
          <p:nvPr/>
        </p:nvSpPr>
        <p:spPr>
          <a:xfrm rot="2540246">
            <a:off x="7171591" y="516301"/>
            <a:ext cx="1833170" cy="1066800"/>
          </a:xfrm>
          <a:prstGeom prst="cloud">
            <a:avLst/>
          </a:prstGeom>
          <a:noFill/>
          <a:ln w="952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lvl="1" algn="ctr"/>
            <a:r>
              <a:rPr lang="en-GB" dirty="0">
                <a:solidFill>
                  <a:schemeClr val="tx1"/>
                </a:solidFill>
                <a:latin typeface="Segoe UI" pitchFamily="34" charset="0"/>
                <a:ea typeface="Segoe UI" pitchFamily="34" charset="0"/>
                <a:cs typeface="Segoe UI" pitchFamily="34" charset="0"/>
              </a:rPr>
              <a:t>e</a:t>
            </a:r>
            <a:r>
              <a:rPr lang="en-GB" dirty="0" smtClean="0">
                <a:solidFill>
                  <a:schemeClr val="tx1"/>
                </a:solidFill>
                <a:latin typeface="Segoe UI" pitchFamily="34" charset="0"/>
                <a:ea typeface="Segoe UI" pitchFamily="34" charset="0"/>
                <a:cs typeface="Segoe UI" pitchFamily="34" charset="0"/>
              </a:rPr>
              <a:t>cosystems</a:t>
            </a:r>
            <a:endParaRPr lang="en-GB" dirty="0">
              <a:solidFill>
                <a:schemeClr val="tx1"/>
              </a:solidFill>
              <a:latin typeface="Segoe UI" pitchFamily="34" charset="0"/>
              <a:ea typeface="Segoe UI" pitchFamily="34" charset="0"/>
              <a:cs typeface="Segoe UI" pitchFamily="34" charset="0"/>
            </a:endParaRPr>
          </a:p>
        </p:txBody>
      </p:sp>
      <p:sp>
        <p:nvSpPr>
          <p:cNvPr id="12" name="Cloud 11"/>
          <p:cNvSpPr/>
          <p:nvPr/>
        </p:nvSpPr>
        <p:spPr>
          <a:xfrm rot="1425188">
            <a:off x="3023973" y="5700023"/>
            <a:ext cx="1754488" cy="1006383"/>
          </a:xfrm>
          <a:prstGeom prst="cloud">
            <a:avLst/>
          </a:prstGeom>
          <a:noFill/>
          <a:ln w="952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lvl="1" algn="ctr"/>
            <a:r>
              <a:rPr lang="en-US" dirty="0">
                <a:solidFill>
                  <a:schemeClr val="tx1"/>
                </a:solidFill>
                <a:latin typeface="Segoe UI" pitchFamily="34" charset="0"/>
                <a:ea typeface="Segoe UI" pitchFamily="34" charset="0"/>
                <a:cs typeface="Segoe UI" pitchFamily="34" charset="0"/>
              </a:rPr>
              <a:t>g</a:t>
            </a:r>
            <a:r>
              <a:rPr lang="en-US" dirty="0" smtClean="0">
                <a:solidFill>
                  <a:schemeClr val="tx1"/>
                </a:solidFill>
                <a:latin typeface="Segoe UI" pitchFamily="34" charset="0"/>
                <a:ea typeface="Segoe UI" pitchFamily="34" charset="0"/>
                <a:cs typeface="Segoe UI" pitchFamily="34" charset="0"/>
              </a:rPr>
              <a:t>lobal </a:t>
            </a:r>
            <a:r>
              <a:rPr lang="en-US" dirty="0">
                <a:solidFill>
                  <a:schemeClr val="tx1"/>
                </a:solidFill>
                <a:latin typeface="Segoe UI" pitchFamily="34" charset="0"/>
                <a:ea typeface="Segoe UI" pitchFamily="34" charset="0"/>
                <a:cs typeface="Segoe UI" pitchFamily="34" charset="0"/>
              </a:rPr>
              <a:t>r</a:t>
            </a:r>
            <a:r>
              <a:rPr lang="en-US" dirty="0" smtClean="0">
                <a:solidFill>
                  <a:schemeClr val="tx1"/>
                </a:solidFill>
                <a:latin typeface="Segoe UI" pitchFamily="34" charset="0"/>
                <a:ea typeface="Segoe UI" pitchFamily="34" charset="0"/>
                <a:cs typeface="Segoe UI" pitchFamily="34" charset="0"/>
              </a:rPr>
              <a:t>each</a:t>
            </a:r>
            <a:endParaRPr lang="en-GB" dirty="0">
              <a:solidFill>
                <a:schemeClr val="tx1"/>
              </a:solidFill>
              <a:latin typeface="Segoe UI" pitchFamily="34" charset="0"/>
              <a:ea typeface="Segoe UI" pitchFamily="34" charset="0"/>
              <a:cs typeface="Segoe UI" pitchFamily="34" charset="0"/>
            </a:endParaRPr>
          </a:p>
        </p:txBody>
      </p:sp>
      <p:sp>
        <p:nvSpPr>
          <p:cNvPr id="3" name="Rectangle 2"/>
          <p:cNvSpPr/>
          <p:nvPr/>
        </p:nvSpPr>
        <p:spPr>
          <a:xfrm>
            <a:off x="0" y="6616005"/>
            <a:ext cx="5564705" cy="246221"/>
          </a:xfrm>
          <a:prstGeom prst="rect">
            <a:avLst/>
          </a:prstGeom>
        </p:spPr>
        <p:txBody>
          <a:bodyPr wrap="square">
            <a:spAutoFit/>
          </a:bodyPr>
          <a:lstStyle/>
          <a:p>
            <a:r>
              <a:rPr lang="en-GB" sz="1000" u="sng" dirty="0">
                <a:solidFill>
                  <a:schemeClr val="tx2">
                    <a:lumMod val="25000"/>
                  </a:schemeClr>
                </a:solidFill>
                <a:hlinkClick r:id="rId4"/>
              </a:rPr>
              <a:t>http://hospitalitytechnology.edgl.com/top-stories/Are-We-in-the-Cloud-Decade-66712</a:t>
            </a:r>
            <a:endParaRPr lang="en-GB" sz="1000" dirty="0">
              <a:solidFill>
                <a:schemeClr val="tx2">
                  <a:lumMod val="25000"/>
                </a:schemeClr>
              </a:solidFill>
            </a:endParaRPr>
          </a:p>
        </p:txBody>
      </p:sp>
    </p:spTree>
    <p:extLst>
      <p:ext uri="{BB962C8B-B14F-4D97-AF65-F5344CB8AC3E}">
        <p14:creationId xmlns:p14="http://schemas.microsoft.com/office/powerpoint/2010/main" val="14019450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100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grpId="0" nodeType="afterEffect">
                                  <p:stCondLst>
                                    <p:cond delay="100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0" nodeType="afterEffect">
                                  <p:stCondLst>
                                    <p:cond delay="1000"/>
                                  </p:stCondLst>
                                  <p:childTnLst>
                                    <p:set>
                                      <p:cBhvr>
                                        <p:cTn id="20" dur="1" fill="hold">
                                          <p:stCondLst>
                                            <p:cond delay="0"/>
                                          </p:stCondLst>
                                        </p:cTn>
                                        <p:tgtEl>
                                          <p:spTgt spid="10"/>
                                        </p:tgtEl>
                                        <p:attrNameLst>
                                          <p:attrName>style.visibility</p:attrName>
                                        </p:attrNameLst>
                                      </p:cBhvr>
                                      <p:to>
                                        <p:strVal val="visible"/>
                                      </p:to>
                                    </p:set>
                                  </p:childTnLst>
                                </p:cTn>
                              </p:par>
                            </p:childTnLst>
                          </p:cTn>
                        </p:par>
                        <p:par>
                          <p:cTn id="21" fill="hold">
                            <p:stCondLst>
                              <p:cond delay="3000"/>
                            </p:stCondLst>
                            <p:childTnLst>
                              <p:par>
                                <p:cTn id="22" presetID="1" presetClass="entr" presetSubtype="0" fill="hold" grpId="0" nodeType="afterEffect">
                                  <p:stCondLst>
                                    <p:cond delay="1000"/>
                                  </p:stCondLst>
                                  <p:childTnLst>
                                    <p:set>
                                      <p:cBhvr>
                                        <p:cTn id="23" dur="1" fill="hold">
                                          <p:stCondLst>
                                            <p:cond delay="0"/>
                                          </p:stCondLst>
                                        </p:cTn>
                                        <p:tgtEl>
                                          <p:spTgt spid="11"/>
                                        </p:tgtEl>
                                        <p:attrNameLst>
                                          <p:attrName>style.visibility</p:attrName>
                                        </p:attrNameLst>
                                      </p:cBhvr>
                                      <p:to>
                                        <p:strVal val="visible"/>
                                      </p:to>
                                    </p:set>
                                  </p:childTnLst>
                                </p:cTn>
                              </p:par>
                            </p:childTnLst>
                          </p:cTn>
                        </p:par>
                        <p:par>
                          <p:cTn id="24" fill="hold">
                            <p:stCondLst>
                              <p:cond delay="4000"/>
                            </p:stCondLst>
                            <p:childTnLst>
                              <p:par>
                                <p:cTn id="25" presetID="1" presetClass="entr" presetSubtype="0" fill="hold" grpId="0" nodeType="afterEffect">
                                  <p:stCondLst>
                                    <p:cond delay="100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7" grpId="0" animBg="1"/>
      <p:bldP spid="8" grpId="0" animBg="1"/>
      <p:bldP spid="10" grpId="0" animBg="1"/>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smtClean="0"/>
              <a:t>loud rationale</a:t>
            </a:r>
            <a:endParaRPr lang="en-GB" dirty="0"/>
          </a:p>
        </p:txBody>
      </p:sp>
      <p:sp>
        <p:nvSpPr>
          <p:cNvPr id="3" name="Content Placeholder 2"/>
          <p:cNvSpPr>
            <a:spLocks noGrp="1"/>
          </p:cNvSpPr>
          <p:nvPr>
            <p:ph idx="1"/>
          </p:nvPr>
        </p:nvSpPr>
        <p:spPr>
          <a:xfrm>
            <a:off x="381000" y="1500096"/>
            <a:ext cx="7620000" cy="3148104"/>
          </a:xfrm>
        </p:spPr>
        <p:txBody>
          <a:bodyPr/>
          <a:lstStyle/>
          <a:p>
            <a:r>
              <a:rPr lang="en-US" dirty="0"/>
              <a:t>g</a:t>
            </a:r>
            <a:r>
              <a:rPr lang="en-US" dirty="0" smtClean="0"/>
              <a:t>lobal reach</a:t>
            </a:r>
          </a:p>
          <a:p>
            <a:r>
              <a:rPr lang="en-US" dirty="0"/>
              <a:t>v</a:t>
            </a:r>
            <a:r>
              <a:rPr lang="en-US" dirty="0" smtClean="0"/>
              <a:t>elocity to new markets (</a:t>
            </a:r>
            <a:r>
              <a:rPr lang="en-US" dirty="0" err="1" smtClean="0"/>
              <a:t>asia</a:t>
            </a:r>
            <a:r>
              <a:rPr lang="en-US" dirty="0" smtClean="0"/>
              <a:t>/e-</a:t>
            </a:r>
            <a:r>
              <a:rPr lang="en-US" dirty="0" err="1" smtClean="0"/>
              <a:t>eu</a:t>
            </a:r>
            <a:r>
              <a:rPr lang="en-US" dirty="0" smtClean="0"/>
              <a:t>)</a:t>
            </a:r>
          </a:p>
          <a:p>
            <a:r>
              <a:rPr lang="en-US" dirty="0"/>
              <a:t>a</a:t>
            </a:r>
            <a:r>
              <a:rPr lang="en-US" dirty="0" smtClean="0"/>
              <a:t>gility</a:t>
            </a:r>
          </a:p>
          <a:p>
            <a:r>
              <a:rPr lang="en-US" dirty="0" err="1"/>
              <a:t>c</a:t>
            </a:r>
            <a:r>
              <a:rPr lang="en-US" dirty="0" err="1" smtClean="0"/>
              <a:t>apex</a:t>
            </a:r>
            <a:r>
              <a:rPr lang="en-US" dirty="0" smtClean="0"/>
              <a:t> -&gt; </a:t>
            </a:r>
            <a:r>
              <a:rPr lang="en-US" dirty="0" err="1"/>
              <a:t>o</a:t>
            </a:r>
            <a:r>
              <a:rPr lang="en-US" dirty="0" err="1" smtClean="0"/>
              <a:t>pex</a:t>
            </a:r>
            <a:endParaRPr lang="en-US" dirty="0" smtClean="0"/>
          </a:p>
          <a:p>
            <a:r>
              <a:rPr lang="en-US" dirty="0" err="1" smtClean="0"/>
              <a:t>pci</a:t>
            </a:r>
            <a:r>
              <a:rPr lang="en-US" dirty="0" smtClean="0"/>
              <a:t> compliance / security</a:t>
            </a:r>
          </a:p>
          <a:p>
            <a:r>
              <a:rPr lang="en-US" dirty="0"/>
              <a:t>a</a:t>
            </a:r>
            <a:r>
              <a:rPr lang="en-US" dirty="0" smtClean="0"/>
              <a:t>ddresses property skills gap</a:t>
            </a:r>
          </a:p>
        </p:txBody>
      </p:sp>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44</a:t>
            </a:fld>
            <a:endParaRPr lang="en-US" dirty="0"/>
          </a:p>
        </p:txBody>
      </p:sp>
    </p:spTree>
    <p:extLst>
      <p:ext uri="{BB962C8B-B14F-4D97-AF65-F5344CB8AC3E}">
        <p14:creationId xmlns:p14="http://schemas.microsoft.com/office/powerpoint/2010/main" val="325970500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ctr"/>
            <a:r>
              <a:rPr lang="en-US" dirty="0"/>
              <a:t>a</a:t>
            </a:r>
            <a:r>
              <a:rPr lang="en-US" dirty="0" smtClean="0"/>
              <a:t>pplication software</a:t>
            </a:r>
            <a:endParaRPr lang="en-US" dirty="0"/>
          </a:p>
        </p:txBody>
      </p:sp>
      <p:sp>
        <p:nvSpPr>
          <p:cNvPr id="3" name="Content Placeholder 2"/>
          <p:cNvSpPr>
            <a:spLocks noGrp="1"/>
          </p:cNvSpPr>
          <p:nvPr>
            <p:ph idx="1"/>
          </p:nvPr>
        </p:nvSpPr>
        <p:spPr>
          <a:xfrm>
            <a:off x="381000" y="2109696"/>
            <a:ext cx="5297698" cy="1471704"/>
          </a:xfrm>
        </p:spPr>
        <p:txBody>
          <a:bodyPr/>
          <a:lstStyle/>
          <a:p>
            <a:r>
              <a:rPr lang="en-US" dirty="0"/>
              <a:t>r</a:t>
            </a:r>
            <a:r>
              <a:rPr lang="en-US" dirty="0" smtClean="0"/>
              <a:t>ise and fall of application suites</a:t>
            </a:r>
          </a:p>
          <a:p>
            <a:r>
              <a:rPr lang="en-US" dirty="0"/>
              <a:t>a</a:t>
            </a:r>
            <a:r>
              <a:rPr lang="en-US" dirty="0" smtClean="0"/>
              <a:t>pplications, lots of them</a:t>
            </a:r>
          </a:p>
          <a:p>
            <a:r>
              <a:rPr lang="en-US" dirty="0"/>
              <a:t>w</a:t>
            </a:r>
            <a:r>
              <a:rPr lang="en-US" dirty="0" smtClean="0"/>
              <a:t>hat happened to ASP?</a:t>
            </a:r>
          </a:p>
          <a:p>
            <a:endParaRPr lang="en-GB" dirty="0"/>
          </a:p>
        </p:txBody>
      </p:sp>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45</a:t>
            </a:fld>
            <a:endParaRPr lang="en-US" dirty="0"/>
          </a:p>
        </p:txBody>
      </p:sp>
      <p:sp>
        <p:nvSpPr>
          <p:cNvPr id="7" name="Line 51"/>
          <p:cNvSpPr>
            <a:spLocks noChangeShapeType="1"/>
          </p:cNvSpPr>
          <p:nvPr/>
        </p:nvSpPr>
        <p:spPr bwMode="auto">
          <a:xfrm flipH="1">
            <a:off x="4259145" y="4711512"/>
            <a:ext cx="2080486" cy="1143251"/>
          </a:xfrm>
          <a:prstGeom prst="line">
            <a:avLst/>
          </a:prstGeom>
          <a:noFill/>
          <a:ln w="28575">
            <a:solidFill>
              <a:srgbClr val="00FF00"/>
            </a:solidFill>
            <a:round/>
            <a:headEnd/>
            <a:tailEnd/>
          </a:ln>
          <a:effectLst/>
        </p:spPr>
        <p:txBody>
          <a:bodyPr/>
          <a:lstStyle/>
          <a:p>
            <a:pPr algn="ctr"/>
            <a:endParaRPr lang="en-US" b="1" dirty="0"/>
          </a:p>
        </p:txBody>
      </p:sp>
      <p:sp>
        <p:nvSpPr>
          <p:cNvPr id="8" name="Line 52"/>
          <p:cNvSpPr>
            <a:spLocks noChangeShapeType="1"/>
          </p:cNvSpPr>
          <p:nvPr/>
        </p:nvSpPr>
        <p:spPr bwMode="auto">
          <a:xfrm>
            <a:off x="4284349" y="4719098"/>
            <a:ext cx="2014460" cy="1095243"/>
          </a:xfrm>
          <a:prstGeom prst="line">
            <a:avLst/>
          </a:prstGeom>
          <a:noFill/>
          <a:ln w="28575">
            <a:solidFill>
              <a:srgbClr val="00FF00"/>
            </a:solidFill>
            <a:round/>
            <a:headEnd/>
            <a:tailEnd/>
          </a:ln>
          <a:effectLst/>
        </p:spPr>
        <p:txBody>
          <a:bodyPr/>
          <a:lstStyle/>
          <a:p>
            <a:pPr algn="ctr"/>
            <a:endParaRPr lang="en-US" b="1" dirty="0"/>
          </a:p>
        </p:txBody>
      </p:sp>
      <p:sp>
        <p:nvSpPr>
          <p:cNvPr id="9" name="Line 53"/>
          <p:cNvSpPr>
            <a:spLocks noChangeShapeType="1"/>
          </p:cNvSpPr>
          <p:nvPr/>
        </p:nvSpPr>
        <p:spPr bwMode="auto">
          <a:xfrm>
            <a:off x="5269723" y="4201075"/>
            <a:ext cx="0" cy="1990411"/>
          </a:xfrm>
          <a:prstGeom prst="line">
            <a:avLst/>
          </a:prstGeom>
          <a:noFill/>
          <a:ln w="28575">
            <a:solidFill>
              <a:srgbClr val="00FF00"/>
            </a:solidFill>
            <a:round/>
            <a:headEnd/>
            <a:tailEnd/>
          </a:ln>
          <a:effectLst/>
        </p:spPr>
        <p:txBody>
          <a:bodyPr/>
          <a:lstStyle/>
          <a:p>
            <a:pPr algn="ctr"/>
            <a:endParaRPr lang="en-US" b="1" dirty="0"/>
          </a:p>
        </p:txBody>
      </p:sp>
      <p:sp>
        <p:nvSpPr>
          <p:cNvPr id="10" name="Oval 55"/>
          <p:cNvSpPr>
            <a:spLocks noChangeArrowheads="1"/>
          </p:cNvSpPr>
          <p:nvPr/>
        </p:nvSpPr>
        <p:spPr bwMode="auto">
          <a:xfrm>
            <a:off x="4740559" y="4667116"/>
            <a:ext cx="1058330" cy="1058328"/>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50000" t="50000" r="50000" b="50000"/>
            </a:path>
            <a:tileRect/>
          </a:gradFill>
          <a:ln w="9525">
            <a:solidFill>
              <a:schemeClr val="bg1"/>
            </a:solidFill>
            <a:round/>
            <a:headEnd/>
            <a:tailEnd/>
          </a:ln>
          <a:effectLst/>
        </p:spPr>
        <p:txBody>
          <a:bodyPr wrap="none" anchor="ctr"/>
          <a:lstStyle/>
          <a:p>
            <a:pPr algn="ctr"/>
            <a:endParaRPr lang="en-US" b="1" dirty="0"/>
          </a:p>
        </p:txBody>
      </p:sp>
      <p:sp>
        <p:nvSpPr>
          <p:cNvPr id="11" name="Text Box 56"/>
          <p:cNvSpPr txBox="1">
            <a:spLocks noChangeArrowheads="1"/>
          </p:cNvSpPr>
          <p:nvPr/>
        </p:nvSpPr>
        <p:spPr bwMode="auto">
          <a:xfrm>
            <a:off x="4860750" y="5073170"/>
            <a:ext cx="817948" cy="246221"/>
          </a:xfrm>
          <a:prstGeom prst="rect">
            <a:avLst/>
          </a:prstGeom>
          <a:noFill/>
          <a:ln w="9525">
            <a:noFill/>
            <a:miter lim="800000"/>
            <a:headEnd/>
            <a:tailEnd/>
          </a:ln>
          <a:effectLst/>
        </p:spPr>
        <p:txBody>
          <a:bodyPr wrap="square" lIns="0" tIns="0" rIns="0" bIns="0">
            <a:spAutoFit/>
          </a:bodyPr>
          <a:lstStyle/>
          <a:p>
            <a:pPr algn="ctr">
              <a:spcBef>
                <a:spcPct val="50000"/>
              </a:spcBef>
            </a:pPr>
            <a:r>
              <a:rPr lang="en-US" sz="1600" b="1" dirty="0" smtClean="0">
                <a:latin typeface="Arial Narrow" pitchFamily="34" charset="0"/>
              </a:rPr>
              <a:t>PMS</a:t>
            </a:r>
          </a:p>
        </p:txBody>
      </p:sp>
      <p:sp>
        <p:nvSpPr>
          <p:cNvPr id="12" name="Oval 57"/>
          <p:cNvSpPr>
            <a:spLocks noChangeArrowheads="1"/>
          </p:cNvSpPr>
          <p:nvPr/>
        </p:nvSpPr>
        <p:spPr bwMode="auto">
          <a:xfrm>
            <a:off x="6094700" y="4320968"/>
            <a:ext cx="723158" cy="723158"/>
          </a:xfrm>
          <a:prstGeom prst="ellipse">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bg1"/>
            </a:solidFill>
            <a:round/>
            <a:headEnd/>
            <a:tailEnd/>
          </a:ln>
          <a:effectLst/>
        </p:spPr>
        <p:txBody>
          <a:bodyPr wrap="none" anchor="ctr"/>
          <a:lstStyle/>
          <a:p>
            <a:pPr algn="ctr"/>
            <a:endParaRPr lang="en-US" b="1" dirty="0"/>
          </a:p>
        </p:txBody>
      </p:sp>
      <p:sp>
        <p:nvSpPr>
          <p:cNvPr id="13" name="Oval 59"/>
          <p:cNvSpPr>
            <a:spLocks noChangeArrowheads="1"/>
          </p:cNvSpPr>
          <p:nvPr/>
        </p:nvSpPr>
        <p:spPr bwMode="auto">
          <a:xfrm>
            <a:off x="6094700" y="5466547"/>
            <a:ext cx="723158" cy="723158"/>
          </a:xfrm>
          <a:prstGeom prst="ellipse">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bg1"/>
            </a:solidFill>
            <a:round/>
            <a:headEnd/>
            <a:tailEnd/>
          </a:ln>
          <a:effectLst/>
        </p:spPr>
        <p:txBody>
          <a:bodyPr wrap="none" anchor="ctr"/>
          <a:lstStyle/>
          <a:p>
            <a:pPr algn="ctr"/>
            <a:endParaRPr lang="en-US" b="1" dirty="0"/>
          </a:p>
        </p:txBody>
      </p:sp>
      <p:sp>
        <p:nvSpPr>
          <p:cNvPr id="14" name="Oval 61"/>
          <p:cNvSpPr>
            <a:spLocks noChangeArrowheads="1"/>
          </p:cNvSpPr>
          <p:nvPr/>
        </p:nvSpPr>
        <p:spPr bwMode="auto">
          <a:xfrm>
            <a:off x="4908144" y="5854057"/>
            <a:ext cx="723158" cy="723158"/>
          </a:xfrm>
          <a:prstGeom prst="ellipse">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bg1"/>
            </a:solidFill>
            <a:round/>
            <a:headEnd/>
            <a:tailEnd/>
          </a:ln>
          <a:effectLst/>
        </p:spPr>
        <p:txBody>
          <a:bodyPr wrap="none" anchor="ctr"/>
          <a:lstStyle/>
          <a:p>
            <a:pPr algn="ctr"/>
            <a:endParaRPr lang="en-US" b="1" dirty="0"/>
          </a:p>
        </p:txBody>
      </p:sp>
      <p:sp>
        <p:nvSpPr>
          <p:cNvPr id="15" name="Oval 65"/>
          <p:cNvSpPr>
            <a:spLocks noChangeArrowheads="1"/>
          </p:cNvSpPr>
          <p:nvPr/>
        </p:nvSpPr>
        <p:spPr bwMode="auto">
          <a:xfrm>
            <a:off x="4908144" y="3789951"/>
            <a:ext cx="723158" cy="723158"/>
          </a:xfrm>
          <a:prstGeom prst="ellipse">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bg1"/>
            </a:solidFill>
            <a:round/>
            <a:headEnd/>
            <a:tailEnd/>
          </a:ln>
          <a:effectLst/>
        </p:spPr>
        <p:txBody>
          <a:bodyPr wrap="none" anchor="ctr"/>
          <a:lstStyle/>
          <a:p>
            <a:pPr algn="ctr"/>
            <a:endParaRPr lang="en-US" b="1" dirty="0"/>
          </a:p>
        </p:txBody>
      </p:sp>
      <p:sp>
        <p:nvSpPr>
          <p:cNvPr id="16" name="Oval 57"/>
          <p:cNvSpPr>
            <a:spLocks noChangeArrowheads="1"/>
          </p:cNvSpPr>
          <p:nvPr/>
        </p:nvSpPr>
        <p:spPr bwMode="auto">
          <a:xfrm>
            <a:off x="3839087" y="4320968"/>
            <a:ext cx="723158" cy="723158"/>
          </a:xfrm>
          <a:prstGeom prst="ellipse">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bg1"/>
            </a:solidFill>
            <a:round/>
            <a:headEnd/>
            <a:tailEnd/>
          </a:ln>
          <a:effectLst/>
        </p:spPr>
        <p:txBody>
          <a:bodyPr wrap="none" anchor="ctr"/>
          <a:lstStyle/>
          <a:p>
            <a:pPr algn="ctr"/>
            <a:endParaRPr lang="en-US" b="1" dirty="0"/>
          </a:p>
        </p:txBody>
      </p:sp>
      <p:sp>
        <p:nvSpPr>
          <p:cNvPr id="17" name="Oval 59"/>
          <p:cNvSpPr>
            <a:spLocks noChangeArrowheads="1"/>
          </p:cNvSpPr>
          <p:nvPr/>
        </p:nvSpPr>
        <p:spPr bwMode="auto">
          <a:xfrm>
            <a:off x="3727137" y="5466547"/>
            <a:ext cx="723158" cy="723158"/>
          </a:xfrm>
          <a:prstGeom prst="ellipse">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bg1"/>
            </a:solidFill>
            <a:round/>
            <a:headEnd/>
            <a:tailEnd/>
          </a:ln>
          <a:effectLst/>
        </p:spPr>
        <p:txBody>
          <a:bodyPr wrap="none" anchor="ctr"/>
          <a:lstStyle/>
          <a:p>
            <a:pPr algn="ctr"/>
            <a:endParaRPr lang="en-US" b="1" dirty="0"/>
          </a:p>
        </p:txBody>
      </p:sp>
      <p:sp>
        <p:nvSpPr>
          <p:cNvPr id="18" name="Text Box 62"/>
          <p:cNvSpPr txBox="1">
            <a:spLocks noChangeArrowheads="1"/>
          </p:cNvSpPr>
          <p:nvPr/>
        </p:nvSpPr>
        <p:spPr bwMode="auto">
          <a:xfrm>
            <a:off x="6158624" y="5751182"/>
            <a:ext cx="595311" cy="153888"/>
          </a:xfrm>
          <a:prstGeom prst="rect">
            <a:avLst/>
          </a:prstGeom>
          <a:noFill/>
          <a:ln w="9525">
            <a:noFill/>
            <a:miter lim="800000"/>
            <a:headEnd/>
            <a:tailEnd/>
          </a:ln>
          <a:effectLst/>
        </p:spPr>
        <p:txBody>
          <a:bodyPr wrap="square" lIns="0" tIns="0" rIns="0" bIns="0">
            <a:spAutoFit/>
          </a:bodyPr>
          <a:lstStyle/>
          <a:p>
            <a:pPr algn="ctr">
              <a:spcBef>
                <a:spcPct val="50000"/>
              </a:spcBef>
            </a:pPr>
            <a:r>
              <a:rPr lang="en-US" sz="1000" b="1" dirty="0">
                <a:latin typeface="Arial Narrow" pitchFamily="34" charset="0"/>
              </a:rPr>
              <a:t>POS</a:t>
            </a:r>
          </a:p>
        </p:txBody>
      </p:sp>
      <p:sp>
        <p:nvSpPr>
          <p:cNvPr id="19" name="Text Box 64"/>
          <p:cNvSpPr txBox="1">
            <a:spLocks noChangeArrowheads="1"/>
          </p:cNvSpPr>
          <p:nvPr/>
        </p:nvSpPr>
        <p:spPr bwMode="auto">
          <a:xfrm>
            <a:off x="6158624" y="4626487"/>
            <a:ext cx="595311" cy="130805"/>
          </a:xfrm>
          <a:prstGeom prst="rect">
            <a:avLst/>
          </a:prstGeom>
          <a:noFill/>
          <a:ln w="9525">
            <a:noFill/>
            <a:miter lim="800000"/>
            <a:headEnd/>
            <a:tailEnd/>
          </a:ln>
          <a:effectLst/>
        </p:spPr>
        <p:txBody>
          <a:bodyPr wrap="square" lIns="0" tIns="0" rIns="0" bIns="0">
            <a:spAutoFit/>
          </a:bodyPr>
          <a:lstStyle/>
          <a:p>
            <a:pPr algn="ctr">
              <a:lnSpc>
                <a:spcPct val="85000"/>
              </a:lnSpc>
              <a:spcBef>
                <a:spcPct val="50000"/>
              </a:spcBef>
            </a:pPr>
            <a:r>
              <a:rPr lang="en-US" sz="1000" b="1" dirty="0">
                <a:latin typeface="Arial Narrow" pitchFamily="34" charset="0"/>
              </a:rPr>
              <a:t>Rev Mgt</a:t>
            </a:r>
          </a:p>
        </p:txBody>
      </p:sp>
      <p:sp>
        <p:nvSpPr>
          <p:cNvPr id="20" name="Text Box 66"/>
          <p:cNvSpPr txBox="1">
            <a:spLocks noChangeArrowheads="1"/>
          </p:cNvSpPr>
          <p:nvPr/>
        </p:nvSpPr>
        <p:spPr bwMode="auto">
          <a:xfrm>
            <a:off x="3472256" y="4655451"/>
            <a:ext cx="1456820" cy="130805"/>
          </a:xfrm>
          <a:prstGeom prst="rect">
            <a:avLst/>
          </a:prstGeom>
          <a:noFill/>
          <a:ln w="9525">
            <a:noFill/>
            <a:miter lim="800000"/>
            <a:headEnd/>
            <a:tailEnd/>
          </a:ln>
          <a:effectLst/>
        </p:spPr>
        <p:txBody>
          <a:bodyPr wrap="square" lIns="0" tIns="0" rIns="0" bIns="0">
            <a:spAutoFit/>
          </a:bodyPr>
          <a:lstStyle/>
          <a:p>
            <a:pPr algn="ctr">
              <a:lnSpc>
                <a:spcPct val="85000"/>
              </a:lnSpc>
              <a:spcBef>
                <a:spcPct val="50000"/>
              </a:spcBef>
            </a:pPr>
            <a:r>
              <a:rPr lang="en-US" sz="1000" b="1" dirty="0">
                <a:latin typeface="Arial Narrow" pitchFamily="34" charset="0"/>
              </a:rPr>
              <a:t>Accounts</a:t>
            </a:r>
          </a:p>
        </p:txBody>
      </p:sp>
      <p:sp>
        <p:nvSpPr>
          <p:cNvPr id="21" name="Text Box 58"/>
          <p:cNvSpPr txBox="1">
            <a:spLocks noChangeArrowheads="1"/>
          </p:cNvSpPr>
          <p:nvPr/>
        </p:nvSpPr>
        <p:spPr bwMode="auto">
          <a:xfrm>
            <a:off x="3679742" y="5762174"/>
            <a:ext cx="817948" cy="153888"/>
          </a:xfrm>
          <a:prstGeom prst="rect">
            <a:avLst/>
          </a:prstGeom>
          <a:noFill/>
          <a:ln w="9525">
            <a:noFill/>
            <a:miter lim="800000"/>
            <a:headEnd/>
            <a:tailEnd/>
          </a:ln>
          <a:effectLst/>
        </p:spPr>
        <p:txBody>
          <a:bodyPr wrap="square" lIns="0" tIns="0" rIns="0" bIns="0">
            <a:spAutoFit/>
          </a:bodyPr>
          <a:lstStyle/>
          <a:p>
            <a:pPr algn="ctr">
              <a:spcBef>
                <a:spcPct val="50000"/>
              </a:spcBef>
            </a:pPr>
            <a:r>
              <a:rPr lang="en-US" sz="1000" b="1" dirty="0">
                <a:solidFill>
                  <a:schemeClr val="tx1">
                    <a:lumMod val="95000"/>
                  </a:schemeClr>
                </a:solidFill>
                <a:latin typeface="Arial Narrow" pitchFamily="34" charset="0"/>
              </a:rPr>
              <a:t>S &amp; C</a:t>
            </a:r>
          </a:p>
        </p:txBody>
      </p:sp>
      <p:sp>
        <p:nvSpPr>
          <p:cNvPr id="22" name="Text Box 60"/>
          <p:cNvSpPr txBox="1">
            <a:spLocks noChangeArrowheads="1"/>
          </p:cNvSpPr>
          <p:nvPr/>
        </p:nvSpPr>
        <p:spPr bwMode="auto">
          <a:xfrm>
            <a:off x="5015627" y="4085578"/>
            <a:ext cx="508192" cy="153888"/>
          </a:xfrm>
          <a:prstGeom prst="rect">
            <a:avLst/>
          </a:prstGeom>
          <a:noFill/>
          <a:ln w="9525">
            <a:noFill/>
            <a:miter lim="800000"/>
            <a:headEnd/>
            <a:tailEnd/>
          </a:ln>
          <a:effectLst/>
        </p:spPr>
        <p:txBody>
          <a:bodyPr wrap="square" lIns="0" tIns="0" rIns="0" bIns="0">
            <a:spAutoFit/>
          </a:bodyPr>
          <a:lstStyle/>
          <a:p>
            <a:pPr algn="ctr">
              <a:spcBef>
                <a:spcPct val="50000"/>
              </a:spcBef>
            </a:pPr>
            <a:r>
              <a:rPr lang="en-US" sz="1000" b="1" dirty="0">
                <a:latin typeface="Arial Narrow" pitchFamily="34" charset="0"/>
              </a:rPr>
              <a:t>INV</a:t>
            </a:r>
          </a:p>
        </p:txBody>
      </p:sp>
      <p:sp>
        <p:nvSpPr>
          <p:cNvPr id="23" name="Text Box 60"/>
          <p:cNvSpPr txBox="1">
            <a:spLocks noChangeArrowheads="1"/>
          </p:cNvSpPr>
          <p:nvPr/>
        </p:nvSpPr>
        <p:spPr bwMode="auto">
          <a:xfrm>
            <a:off x="5015627" y="6138692"/>
            <a:ext cx="508192" cy="153888"/>
          </a:xfrm>
          <a:prstGeom prst="rect">
            <a:avLst/>
          </a:prstGeom>
          <a:noFill/>
          <a:ln w="9525">
            <a:noFill/>
            <a:miter lim="800000"/>
            <a:headEnd/>
            <a:tailEnd/>
          </a:ln>
          <a:effectLst/>
        </p:spPr>
        <p:txBody>
          <a:bodyPr wrap="square" lIns="0" tIns="0" rIns="0" bIns="0">
            <a:spAutoFit/>
          </a:bodyPr>
          <a:lstStyle/>
          <a:p>
            <a:pPr algn="ctr">
              <a:spcBef>
                <a:spcPct val="50000"/>
              </a:spcBef>
            </a:pPr>
            <a:r>
              <a:rPr lang="en-US" sz="1000" b="1" dirty="0" smtClean="0">
                <a:latin typeface="Arial Narrow" pitchFamily="34" charset="0"/>
              </a:rPr>
              <a:t>Accounts</a:t>
            </a:r>
            <a:endParaRPr lang="en-US" sz="1000" b="1" dirty="0">
              <a:latin typeface="Arial Narrow" pitchFamily="34" charset="0"/>
            </a:endParaRPr>
          </a:p>
        </p:txBody>
      </p:sp>
      <p:grpSp>
        <p:nvGrpSpPr>
          <p:cNvPr id="5" name="Group 4"/>
          <p:cNvGrpSpPr/>
          <p:nvPr/>
        </p:nvGrpSpPr>
        <p:grpSpPr>
          <a:xfrm>
            <a:off x="5051913" y="695768"/>
            <a:ext cx="3727801" cy="1869355"/>
            <a:chOff x="5051913" y="695768"/>
            <a:chExt cx="3727801" cy="1869355"/>
          </a:xfrm>
        </p:grpSpPr>
        <p:sp>
          <p:nvSpPr>
            <p:cNvPr id="25" name="Left-Right Arrow 24"/>
            <p:cNvSpPr/>
            <p:nvPr/>
          </p:nvSpPr>
          <p:spPr>
            <a:xfrm>
              <a:off x="5051913" y="1308296"/>
              <a:ext cx="3727801" cy="608621"/>
            </a:xfrm>
            <a:prstGeom prst="leftRightArrow">
              <a:avLst/>
            </a:prstGeom>
            <a:solidFill>
              <a:srgbClr val="E91173"/>
            </a:soli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Down Arrow 25"/>
            <p:cNvSpPr/>
            <p:nvPr/>
          </p:nvSpPr>
          <p:spPr>
            <a:xfrm>
              <a:off x="6732164" y="1251927"/>
              <a:ext cx="190194" cy="29289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Down Arrow 26"/>
            <p:cNvSpPr/>
            <p:nvPr/>
          </p:nvSpPr>
          <p:spPr>
            <a:xfrm>
              <a:off x="5883127" y="1251927"/>
              <a:ext cx="190194" cy="29289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Down Arrow 27"/>
            <p:cNvSpPr/>
            <p:nvPr/>
          </p:nvSpPr>
          <p:spPr>
            <a:xfrm>
              <a:off x="7731923" y="1251927"/>
              <a:ext cx="190194" cy="29289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Down Arrow 28"/>
            <p:cNvSpPr/>
            <p:nvPr/>
          </p:nvSpPr>
          <p:spPr>
            <a:xfrm rot="10800000">
              <a:off x="6732165" y="1673750"/>
              <a:ext cx="190194" cy="22005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Down Arrow 29"/>
            <p:cNvSpPr/>
            <p:nvPr/>
          </p:nvSpPr>
          <p:spPr>
            <a:xfrm rot="10800000">
              <a:off x="5883127" y="1673750"/>
              <a:ext cx="190194" cy="22005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Down Arrow 30"/>
            <p:cNvSpPr/>
            <p:nvPr/>
          </p:nvSpPr>
          <p:spPr>
            <a:xfrm rot="10800000">
              <a:off x="7731923" y="1673750"/>
              <a:ext cx="190194" cy="22005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lowchart: Terminator 31"/>
            <p:cNvSpPr/>
            <p:nvPr/>
          </p:nvSpPr>
          <p:spPr>
            <a:xfrm>
              <a:off x="6783567" y="846489"/>
              <a:ext cx="96998" cy="456407"/>
            </a:xfrm>
            <a:prstGeom prst="flowChartTerminator">
              <a:avLst/>
            </a:prstGeom>
            <a:solidFill>
              <a:srgbClr val="E9117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Down Arrow 32"/>
            <p:cNvSpPr/>
            <p:nvPr/>
          </p:nvSpPr>
          <p:spPr>
            <a:xfrm>
              <a:off x="6736969" y="1318487"/>
              <a:ext cx="190194" cy="242065"/>
            </a:xfrm>
            <a:prstGeom prst="downArrow">
              <a:avLst/>
            </a:prstGeom>
            <a:solidFill>
              <a:srgbClr val="E9117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ross 33"/>
            <p:cNvSpPr/>
            <p:nvPr/>
          </p:nvSpPr>
          <p:spPr>
            <a:xfrm>
              <a:off x="6747429" y="700954"/>
              <a:ext cx="169273" cy="157185"/>
            </a:xfrm>
            <a:prstGeom prst="plus">
              <a:avLst/>
            </a:prstGeom>
            <a:solidFill>
              <a:srgbClr val="E9117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lowchart: Terminator 34"/>
            <p:cNvSpPr/>
            <p:nvPr/>
          </p:nvSpPr>
          <p:spPr>
            <a:xfrm rot="10800000">
              <a:off x="5929725" y="1898754"/>
              <a:ext cx="96998" cy="552252"/>
            </a:xfrm>
            <a:prstGeom prst="flowChartTerminator">
              <a:avLst/>
            </a:prstGeom>
            <a:solidFill>
              <a:srgbClr val="E9117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Down Arrow 35"/>
            <p:cNvSpPr/>
            <p:nvPr/>
          </p:nvSpPr>
          <p:spPr>
            <a:xfrm rot="10800000">
              <a:off x="5883127" y="1663604"/>
              <a:ext cx="190194" cy="292899"/>
            </a:xfrm>
            <a:prstGeom prst="downArrow">
              <a:avLst/>
            </a:prstGeom>
            <a:solidFill>
              <a:srgbClr val="E9117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Cross 36"/>
            <p:cNvSpPr/>
            <p:nvPr/>
          </p:nvSpPr>
          <p:spPr>
            <a:xfrm rot="10800000">
              <a:off x="5893588" y="2374929"/>
              <a:ext cx="169273" cy="190194"/>
            </a:xfrm>
            <a:prstGeom prst="plus">
              <a:avLst/>
            </a:prstGeom>
            <a:solidFill>
              <a:srgbClr val="E9117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8" name="Group 37"/>
            <p:cNvGrpSpPr/>
            <p:nvPr/>
          </p:nvGrpSpPr>
          <p:grpSpPr>
            <a:xfrm>
              <a:off x="6726919" y="1830633"/>
              <a:ext cx="200685" cy="686245"/>
              <a:chOff x="4139084" y="4038600"/>
              <a:chExt cx="402015" cy="1374699"/>
            </a:xfrm>
          </p:grpSpPr>
          <p:sp>
            <p:nvSpPr>
              <p:cNvPr id="51" name="Rectangle 50"/>
              <p:cNvSpPr/>
              <p:nvPr/>
            </p:nvSpPr>
            <p:spPr>
              <a:xfrm>
                <a:off x="4187691" y="4038600"/>
                <a:ext cx="304800" cy="3048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lowchart: Terminator 51"/>
              <p:cNvSpPr/>
              <p:nvPr/>
            </p:nvSpPr>
            <p:spPr>
              <a:xfrm rot="10800000">
                <a:off x="4242938" y="4209802"/>
                <a:ext cx="194308" cy="1106282"/>
              </a:xfrm>
              <a:prstGeom prst="flowChartTermina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4139084" y="5011284"/>
                <a:ext cx="402015" cy="402015"/>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p:cNvGrpSpPr/>
            <p:nvPr/>
          </p:nvGrpSpPr>
          <p:grpSpPr>
            <a:xfrm rot="10800000">
              <a:off x="7726678" y="774206"/>
              <a:ext cx="200685" cy="686245"/>
              <a:chOff x="6281924" y="1615318"/>
              <a:chExt cx="402015" cy="1374699"/>
            </a:xfrm>
          </p:grpSpPr>
          <p:sp>
            <p:nvSpPr>
              <p:cNvPr id="48" name="Rectangle 47"/>
              <p:cNvSpPr/>
              <p:nvPr/>
            </p:nvSpPr>
            <p:spPr>
              <a:xfrm>
                <a:off x="6330531" y="1615318"/>
                <a:ext cx="304800" cy="3048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lowchart: Terminator 48"/>
              <p:cNvSpPr/>
              <p:nvPr/>
            </p:nvSpPr>
            <p:spPr>
              <a:xfrm rot="10800000">
                <a:off x="6385778" y="1786520"/>
                <a:ext cx="194308" cy="1106282"/>
              </a:xfrm>
              <a:prstGeom prst="flowChartTermina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6281924" y="2588002"/>
                <a:ext cx="402015" cy="402015"/>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p:cNvGrpSpPr/>
            <p:nvPr/>
          </p:nvGrpSpPr>
          <p:grpSpPr>
            <a:xfrm>
              <a:off x="7712904" y="1803564"/>
              <a:ext cx="228233" cy="757848"/>
              <a:chOff x="6168745" y="4078418"/>
              <a:chExt cx="457200" cy="1518136"/>
            </a:xfrm>
          </p:grpSpPr>
          <p:sp>
            <p:nvSpPr>
              <p:cNvPr id="43" name="Oval 42"/>
              <p:cNvSpPr/>
              <p:nvPr/>
            </p:nvSpPr>
            <p:spPr>
              <a:xfrm>
                <a:off x="6168745" y="5139354"/>
                <a:ext cx="457200" cy="457200"/>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lowchart: Terminator 43"/>
              <p:cNvSpPr/>
              <p:nvPr/>
            </p:nvSpPr>
            <p:spPr>
              <a:xfrm>
                <a:off x="6331906" y="4307018"/>
                <a:ext cx="130879" cy="1106282"/>
              </a:xfrm>
              <a:prstGeom prst="flowChartTermina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6168745" y="4078418"/>
                <a:ext cx="457200" cy="457200"/>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 name="TextBox 41"/>
            <p:cNvSpPr txBox="1"/>
            <p:nvPr/>
          </p:nvSpPr>
          <p:spPr>
            <a:xfrm>
              <a:off x="6046922" y="1443329"/>
              <a:ext cx="1737783" cy="338554"/>
            </a:xfrm>
            <a:prstGeom prst="rect">
              <a:avLst/>
            </a:prstGeom>
            <a:noFill/>
          </p:spPr>
          <p:txBody>
            <a:bodyPr wrap="none" rtlCol="0">
              <a:spAutoFit/>
            </a:bodyPr>
            <a:lstStyle/>
            <a:p>
              <a:r>
                <a:rPr lang="en-GB" sz="1600" b="1" dirty="0" err="1" smtClean="0">
                  <a:latin typeface="+mn-lt"/>
                </a:rPr>
                <a:t>Appication</a:t>
              </a:r>
              <a:r>
                <a:rPr lang="en-GB" sz="1600" b="1" dirty="0" smtClean="0">
                  <a:latin typeface="+mn-lt"/>
                </a:rPr>
                <a:t> Suites</a:t>
              </a:r>
              <a:endParaRPr lang="en-GB" sz="1600" b="1" dirty="0">
                <a:latin typeface="+mn-lt"/>
              </a:endParaRPr>
            </a:p>
          </p:txBody>
        </p:sp>
        <p:grpSp>
          <p:nvGrpSpPr>
            <p:cNvPr id="58" name="Group 57"/>
            <p:cNvGrpSpPr/>
            <p:nvPr/>
          </p:nvGrpSpPr>
          <p:grpSpPr>
            <a:xfrm>
              <a:off x="5864108" y="695768"/>
              <a:ext cx="228233" cy="757848"/>
              <a:chOff x="6168745" y="4078418"/>
              <a:chExt cx="457200" cy="1518136"/>
            </a:xfrm>
          </p:grpSpPr>
          <p:sp>
            <p:nvSpPr>
              <p:cNvPr id="59" name="Oval 58"/>
              <p:cNvSpPr/>
              <p:nvPr/>
            </p:nvSpPr>
            <p:spPr>
              <a:xfrm>
                <a:off x="6168745" y="5139354"/>
                <a:ext cx="457200" cy="457200"/>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lowchart: Terminator 59"/>
              <p:cNvSpPr/>
              <p:nvPr/>
            </p:nvSpPr>
            <p:spPr>
              <a:xfrm>
                <a:off x="6331906" y="4307018"/>
                <a:ext cx="130879" cy="1106282"/>
              </a:xfrm>
              <a:prstGeom prst="flowChartTermina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p:cNvSpPr/>
              <p:nvPr/>
            </p:nvSpPr>
            <p:spPr>
              <a:xfrm>
                <a:off x="6168745" y="4078418"/>
                <a:ext cx="457200" cy="457200"/>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587677958"/>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ctr"/>
            <a:r>
              <a:rPr lang="en-US" dirty="0"/>
              <a:t>c</a:t>
            </a:r>
            <a:r>
              <a:rPr lang="en-US" dirty="0" smtClean="0"/>
              <a:t>loud </a:t>
            </a:r>
            <a:r>
              <a:rPr lang="en-US" dirty="0"/>
              <a:t>f</a:t>
            </a:r>
            <a:r>
              <a:rPr lang="en-US" dirty="0" smtClean="0"/>
              <a:t>ragmentation </a:t>
            </a:r>
            <a:r>
              <a:rPr lang="en-US" dirty="0"/>
              <a:t>d</a:t>
            </a:r>
            <a:r>
              <a:rPr lang="en-US" dirty="0" smtClean="0"/>
              <a:t>anger</a:t>
            </a:r>
            <a:endParaRPr lang="en-US" dirty="0"/>
          </a:p>
        </p:txBody>
      </p:sp>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46</a:t>
            </a:fld>
            <a:endParaRPr lang="en-US" dirty="0"/>
          </a:p>
        </p:txBody>
      </p:sp>
      <p:grpSp>
        <p:nvGrpSpPr>
          <p:cNvPr id="12" name="Group 11"/>
          <p:cNvGrpSpPr/>
          <p:nvPr/>
        </p:nvGrpSpPr>
        <p:grpSpPr>
          <a:xfrm>
            <a:off x="218050" y="2190714"/>
            <a:ext cx="3888116" cy="3654214"/>
            <a:chOff x="218050" y="2190714"/>
            <a:chExt cx="3888116" cy="3654214"/>
          </a:xfrm>
        </p:grpSpPr>
        <p:sp>
          <p:nvSpPr>
            <p:cNvPr id="3" name="Cloud 2"/>
            <p:cNvSpPr/>
            <p:nvPr/>
          </p:nvSpPr>
          <p:spPr>
            <a:xfrm>
              <a:off x="218050" y="2190714"/>
              <a:ext cx="2286000" cy="1524000"/>
            </a:xfrm>
            <a:prstGeom prst="cloud">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err="1" smtClean="0">
                  <a:solidFill>
                    <a:schemeClr val="tx1"/>
                  </a:solidFill>
                  <a:latin typeface="Segoe UI" pitchFamily="34" charset="0"/>
                  <a:ea typeface="Segoe UI" pitchFamily="34" charset="0"/>
                  <a:cs typeface="Segoe UI" pitchFamily="34" charset="0"/>
                </a:rPr>
                <a:t>SalesForce</a:t>
              </a:r>
              <a:endParaRPr lang="fr-FR" b="1" dirty="0">
                <a:solidFill>
                  <a:schemeClr val="tx1"/>
                </a:solidFill>
                <a:latin typeface="Segoe UI" pitchFamily="34" charset="0"/>
                <a:ea typeface="Segoe UI" pitchFamily="34" charset="0"/>
                <a:cs typeface="Segoe UI" pitchFamily="34" charset="0"/>
              </a:endParaRPr>
            </a:p>
          </p:txBody>
        </p:sp>
        <p:cxnSp>
          <p:nvCxnSpPr>
            <p:cNvPr id="504" name="Straight Connector 503"/>
            <p:cNvCxnSpPr/>
            <p:nvPr/>
          </p:nvCxnSpPr>
          <p:spPr>
            <a:xfrm flipV="1">
              <a:off x="2279467" y="4038600"/>
              <a:ext cx="1826699" cy="479225"/>
            </a:xfrm>
            <a:prstGeom prst="line">
              <a:avLst/>
            </a:prstGeom>
            <a:ln w="38100">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02669" y="3272822"/>
              <a:ext cx="1750623" cy="172507"/>
            </a:xfrm>
            <a:prstGeom prst="line">
              <a:avLst/>
            </a:prstGeom>
            <a:ln w="38100">
              <a:solidFill>
                <a:srgbClr val="E91173"/>
              </a:solidFill>
            </a:ln>
          </p:spPr>
          <p:style>
            <a:lnRef idx="1">
              <a:schemeClr val="accent1"/>
            </a:lnRef>
            <a:fillRef idx="0">
              <a:schemeClr val="accent1"/>
            </a:fillRef>
            <a:effectRef idx="0">
              <a:schemeClr val="accent1"/>
            </a:effectRef>
            <a:fontRef idx="minor">
              <a:schemeClr val="tx1"/>
            </a:fontRef>
          </p:style>
        </p:cxnSp>
        <p:sp>
          <p:nvSpPr>
            <p:cNvPr id="337" name="Cloud 336"/>
            <p:cNvSpPr/>
            <p:nvPr/>
          </p:nvSpPr>
          <p:spPr>
            <a:xfrm>
              <a:off x="269893" y="4320928"/>
              <a:ext cx="2286000" cy="1524000"/>
            </a:xfrm>
            <a:prstGeom prst="cloud">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err="1" smtClean="0">
                  <a:solidFill>
                    <a:schemeClr val="tx1"/>
                  </a:solidFill>
                  <a:latin typeface="Segoe UI" pitchFamily="34" charset="0"/>
                  <a:ea typeface="Segoe UI" pitchFamily="34" charset="0"/>
                  <a:cs typeface="Segoe UI" pitchFamily="34" charset="0"/>
                </a:rPr>
                <a:t>RackSpace</a:t>
              </a:r>
              <a:endParaRPr lang="fr-FR" b="1" dirty="0">
                <a:solidFill>
                  <a:schemeClr val="tx1"/>
                </a:solidFill>
                <a:latin typeface="Segoe UI" pitchFamily="34" charset="0"/>
                <a:ea typeface="Segoe UI" pitchFamily="34" charset="0"/>
                <a:cs typeface="Segoe UI" pitchFamily="34" charset="0"/>
              </a:endParaRPr>
            </a:p>
          </p:txBody>
        </p:sp>
        <p:sp>
          <p:nvSpPr>
            <p:cNvPr id="9" name="Rounded Rectangle 8"/>
            <p:cNvSpPr/>
            <p:nvPr/>
          </p:nvSpPr>
          <p:spPr>
            <a:xfrm>
              <a:off x="963560" y="5267446"/>
              <a:ext cx="622818" cy="313611"/>
            </a:xfrm>
            <a:prstGeom prst="round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Segoe UI" pitchFamily="34" charset="0"/>
                  <a:ea typeface="Segoe UI" pitchFamily="34" charset="0"/>
                  <a:cs typeface="Segoe UI" pitchFamily="34" charset="0"/>
                </a:rPr>
                <a:t>PMS</a:t>
              </a:r>
              <a:endParaRPr lang="fr-FR" sz="1000" dirty="0">
                <a:solidFill>
                  <a:schemeClr val="tx1"/>
                </a:solidFill>
                <a:latin typeface="Segoe UI" pitchFamily="34" charset="0"/>
                <a:ea typeface="Segoe UI" pitchFamily="34" charset="0"/>
                <a:cs typeface="Segoe UI" pitchFamily="34" charset="0"/>
              </a:endParaRPr>
            </a:p>
          </p:txBody>
        </p:sp>
        <p:sp>
          <p:nvSpPr>
            <p:cNvPr id="116" name="Rounded Rectangle 115"/>
            <p:cNvSpPr/>
            <p:nvPr/>
          </p:nvSpPr>
          <p:spPr>
            <a:xfrm>
              <a:off x="1412893" y="2510947"/>
              <a:ext cx="622818" cy="313611"/>
            </a:xfrm>
            <a:prstGeom prst="round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Segoe UI" pitchFamily="34" charset="0"/>
                  <a:ea typeface="Segoe UI" pitchFamily="34" charset="0"/>
                  <a:cs typeface="Segoe UI" pitchFamily="34" charset="0"/>
                </a:rPr>
                <a:t>Sales</a:t>
              </a:r>
              <a:endParaRPr lang="fr-FR" sz="1000" dirty="0">
                <a:solidFill>
                  <a:schemeClr val="tx1"/>
                </a:solidFill>
                <a:latin typeface="Segoe UI" pitchFamily="34" charset="0"/>
                <a:ea typeface="Segoe UI" pitchFamily="34" charset="0"/>
                <a:cs typeface="Segoe UI" pitchFamily="34" charset="0"/>
              </a:endParaRPr>
            </a:p>
          </p:txBody>
        </p:sp>
        <p:sp>
          <p:nvSpPr>
            <p:cNvPr id="117" name="Rounded Rectangle 116"/>
            <p:cNvSpPr/>
            <p:nvPr/>
          </p:nvSpPr>
          <p:spPr>
            <a:xfrm>
              <a:off x="652151" y="3116017"/>
              <a:ext cx="760742" cy="313611"/>
            </a:xfrm>
            <a:prstGeom prst="round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Segoe UI" pitchFamily="34" charset="0"/>
                  <a:ea typeface="Segoe UI" pitchFamily="34" charset="0"/>
                  <a:cs typeface="Segoe UI" pitchFamily="34" charset="0"/>
                </a:rPr>
                <a:t>Catering </a:t>
              </a:r>
              <a:endParaRPr lang="fr-FR" sz="1000" dirty="0">
                <a:solidFill>
                  <a:schemeClr val="tx1"/>
                </a:solidFill>
                <a:latin typeface="Segoe UI" pitchFamily="34" charset="0"/>
                <a:ea typeface="Segoe UI" pitchFamily="34" charset="0"/>
                <a:cs typeface="Segoe UI" pitchFamily="34" charset="0"/>
              </a:endParaRPr>
            </a:p>
          </p:txBody>
        </p:sp>
      </p:grpSp>
      <p:grpSp>
        <p:nvGrpSpPr>
          <p:cNvPr id="7" name="Group 6"/>
          <p:cNvGrpSpPr/>
          <p:nvPr/>
        </p:nvGrpSpPr>
        <p:grpSpPr>
          <a:xfrm>
            <a:off x="2624082" y="903313"/>
            <a:ext cx="2286000" cy="2432338"/>
            <a:chOff x="2624082" y="903313"/>
            <a:chExt cx="2286000" cy="2432338"/>
          </a:xfrm>
        </p:grpSpPr>
        <p:cxnSp>
          <p:nvCxnSpPr>
            <p:cNvPr id="505" name="Straight Connector 504"/>
            <p:cNvCxnSpPr>
              <a:endCxn id="501" idx="0"/>
            </p:cNvCxnSpPr>
            <p:nvPr/>
          </p:nvCxnSpPr>
          <p:spPr>
            <a:xfrm>
              <a:off x="4121240" y="2190714"/>
              <a:ext cx="443759" cy="1144937"/>
            </a:xfrm>
            <a:prstGeom prst="line">
              <a:avLst/>
            </a:prstGeom>
            <a:ln w="38100">
              <a:solidFill>
                <a:srgbClr val="E91173"/>
              </a:solidFill>
            </a:ln>
          </p:spPr>
          <p:style>
            <a:lnRef idx="1">
              <a:schemeClr val="accent1"/>
            </a:lnRef>
            <a:fillRef idx="0">
              <a:schemeClr val="accent1"/>
            </a:fillRef>
            <a:effectRef idx="0">
              <a:schemeClr val="accent1"/>
            </a:effectRef>
            <a:fontRef idx="minor">
              <a:schemeClr val="tx1"/>
            </a:fontRef>
          </p:style>
        </p:cxnSp>
        <p:sp>
          <p:nvSpPr>
            <p:cNvPr id="252" name="Cloud 251"/>
            <p:cNvSpPr/>
            <p:nvPr/>
          </p:nvSpPr>
          <p:spPr>
            <a:xfrm>
              <a:off x="2624082" y="903313"/>
              <a:ext cx="2286000" cy="1524000"/>
            </a:xfrm>
            <a:prstGeom prst="cloud">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smtClean="0">
                  <a:solidFill>
                    <a:schemeClr val="tx1"/>
                  </a:solidFill>
                  <a:latin typeface="Segoe UI" pitchFamily="34" charset="0"/>
                  <a:ea typeface="Segoe UI" pitchFamily="34" charset="0"/>
                  <a:cs typeface="Segoe UI" pitchFamily="34" charset="0"/>
                </a:rPr>
                <a:t>Amazon</a:t>
              </a:r>
              <a:endParaRPr lang="fr-FR" b="1" dirty="0">
                <a:solidFill>
                  <a:schemeClr val="tx1"/>
                </a:solidFill>
                <a:latin typeface="Segoe UI" pitchFamily="34" charset="0"/>
                <a:ea typeface="Segoe UI" pitchFamily="34" charset="0"/>
                <a:cs typeface="Segoe UI" pitchFamily="34" charset="0"/>
              </a:endParaRPr>
            </a:p>
          </p:txBody>
        </p:sp>
        <p:sp>
          <p:nvSpPr>
            <p:cNvPr id="120" name="Rounded Rectangle 119"/>
            <p:cNvSpPr/>
            <p:nvPr/>
          </p:nvSpPr>
          <p:spPr>
            <a:xfrm>
              <a:off x="3540321" y="1143000"/>
              <a:ext cx="1115325" cy="313611"/>
            </a:xfrm>
            <a:prstGeom prst="round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smtClean="0">
                  <a:solidFill>
                    <a:schemeClr val="tx1"/>
                  </a:solidFill>
                  <a:latin typeface="Segoe UI" pitchFamily="34" charset="0"/>
                  <a:ea typeface="Segoe UI" pitchFamily="34" charset="0"/>
                  <a:cs typeface="Segoe UI" pitchFamily="34" charset="0"/>
                </a:rPr>
                <a:t>Réservations</a:t>
              </a:r>
              <a:endParaRPr lang="fr-FR" sz="1000" dirty="0">
                <a:solidFill>
                  <a:schemeClr val="tx1"/>
                </a:solidFill>
                <a:latin typeface="Segoe UI" pitchFamily="34" charset="0"/>
                <a:ea typeface="Segoe UI" pitchFamily="34" charset="0"/>
                <a:cs typeface="Segoe UI" pitchFamily="34" charset="0"/>
              </a:endParaRPr>
            </a:p>
          </p:txBody>
        </p:sp>
      </p:grpSp>
      <p:sp>
        <p:nvSpPr>
          <p:cNvPr id="124" name="Rounded Rectangle 123"/>
          <p:cNvSpPr/>
          <p:nvPr/>
        </p:nvSpPr>
        <p:spPr>
          <a:xfrm>
            <a:off x="3144264" y="3692256"/>
            <a:ext cx="622818" cy="313611"/>
          </a:xfrm>
          <a:prstGeom prst="round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Segoe UI" pitchFamily="34" charset="0"/>
                <a:ea typeface="Segoe UI" pitchFamily="34" charset="0"/>
                <a:cs typeface="Segoe UI" pitchFamily="34" charset="0"/>
              </a:rPr>
              <a:t>Door Lock</a:t>
            </a:r>
            <a:endParaRPr lang="fr-FR" sz="1000" dirty="0">
              <a:solidFill>
                <a:schemeClr val="tx1"/>
              </a:solidFill>
              <a:latin typeface="Segoe UI" pitchFamily="34" charset="0"/>
              <a:ea typeface="Segoe UI" pitchFamily="34" charset="0"/>
              <a:cs typeface="Segoe UI" pitchFamily="34" charset="0"/>
            </a:endParaRPr>
          </a:p>
        </p:txBody>
      </p:sp>
      <p:sp>
        <p:nvSpPr>
          <p:cNvPr id="125" name="Rounded Rectangle 124"/>
          <p:cNvSpPr/>
          <p:nvPr/>
        </p:nvSpPr>
        <p:spPr>
          <a:xfrm>
            <a:off x="4288958" y="4419600"/>
            <a:ext cx="733377" cy="313611"/>
          </a:xfrm>
          <a:prstGeom prst="round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Segoe UI" pitchFamily="34" charset="0"/>
                <a:ea typeface="Segoe UI" pitchFamily="34" charset="0"/>
                <a:cs typeface="Segoe UI" pitchFamily="34" charset="0"/>
              </a:rPr>
              <a:t>HVAC</a:t>
            </a:r>
            <a:endParaRPr lang="fr-FR" sz="1000" dirty="0">
              <a:solidFill>
                <a:schemeClr val="tx1"/>
              </a:solidFill>
              <a:latin typeface="Segoe UI" pitchFamily="34" charset="0"/>
              <a:ea typeface="Segoe UI" pitchFamily="34" charset="0"/>
              <a:cs typeface="Segoe UI" pitchFamily="34" charset="0"/>
            </a:endParaRPr>
          </a:p>
        </p:txBody>
      </p:sp>
      <p:sp>
        <p:nvSpPr>
          <p:cNvPr id="126" name="Rounded Rectangle 125"/>
          <p:cNvSpPr/>
          <p:nvPr/>
        </p:nvSpPr>
        <p:spPr>
          <a:xfrm>
            <a:off x="4396285" y="2485466"/>
            <a:ext cx="733377" cy="313611"/>
          </a:xfrm>
          <a:prstGeom prst="round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Segoe UI" pitchFamily="34" charset="0"/>
                <a:ea typeface="Segoe UI" pitchFamily="34" charset="0"/>
                <a:cs typeface="Segoe UI" pitchFamily="34" charset="0"/>
              </a:rPr>
              <a:t>Phone</a:t>
            </a:r>
            <a:endParaRPr lang="fr-FR" sz="1000" dirty="0">
              <a:solidFill>
                <a:schemeClr val="tx1"/>
              </a:solidFill>
              <a:latin typeface="Segoe UI" pitchFamily="34" charset="0"/>
              <a:ea typeface="Segoe UI" pitchFamily="34" charset="0"/>
              <a:cs typeface="Segoe UI" pitchFamily="34" charset="0"/>
            </a:endParaRPr>
          </a:p>
        </p:txBody>
      </p:sp>
      <p:grpSp>
        <p:nvGrpSpPr>
          <p:cNvPr id="11" name="Group 10"/>
          <p:cNvGrpSpPr/>
          <p:nvPr/>
        </p:nvGrpSpPr>
        <p:grpSpPr>
          <a:xfrm>
            <a:off x="2978240" y="3933393"/>
            <a:ext cx="5830111" cy="2868104"/>
            <a:chOff x="2978240" y="3933393"/>
            <a:chExt cx="5830111" cy="2868104"/>
          </a:xfrm>
        </p:grpSpPr>
        <p:cxnSp>
          <p:nvCxnSpPr>
            <p:cNvPr id="502" name="Straight Connector 501"/>
            <p:cNvCxnSpPr/>
            <p:nvPr/>
          </p:nvCxnSpPr>
          <p:spPr>
            <a:xfrm>
              <a:off x="4567966" y="3933393"/>
              <a:ext cx="2103905" cy="731200"/>
            </a:xfrm>
            <a:prstGeom prst="line">
              <a:avLst/>
            </a:prstGeom>
            <a:ln w="38100">
              <a:solidFill>
                <a:srgbClr val="E91173"/>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p:cNvCxnSpPr>
              <a:stCxn id="338" idx="3"/>
            </p:cNvCxnSpPr>
            <p:nvPr/>
          </p:nvCxnSpPr>
          <p:spPr>
            <a:xfrm flipV="1">
              <a:off x="4121240" y="4284335"/>
              <a:ext cx="0" cy="1080298"/>
            </a:xfrm>
            <a:prstGeom prst="line">
              <a:avLst/>
            </a:prstGeom>
            <a:ln w="38100">
              <a:solidFill>
                <a:srgbClr val="E91173"/>
              </a:solidFill>
            </a:ln>
          </p:spPr>
          <p:style>
            <a:lnRef idx="1">
              <a:schemeClr val="accent1"/>
            </a:lnRef>
            <a:fillRef idx="0">
              <a:schemeClr val="accent1"/>
            </a:fillRef>
            <a:effectRef idx="0">
              <a:schemeClr val="accent1"/>
            </a:effectRef>
            <a:fontRef idx="minor">
              <a:schemeClr val="tx1"/>
            </a:fontRef>
          </p:style>
        </p:cxnSp>
        <p:sp>
          <p:nvSpPr>
            <p:cNvPr id="291" name="Cloud 290"/>
            <p:cNvSpPr/>
            <p:nvPr/>
          </p:nvSpPr>
          <p:spPr>
            <a:xfrm>
              <a:off x="6522351" y="4152606"/>
              <a:ext cx="2286000" cy="1524000"/>
            </a:xfrm>
            <a:prstGeom prst="cloud">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smtClean="0">
                  <a:solidFill>
                    <a:schemeClr val="tx1"/>
                  </a:solidFill>
                  <a:latin typeface="Segoe UI" pitchFamily="34" charset="0"/>
                  <a:ea typeface="Segoe UI" pitchFamily="34" charset="0"/>
                  <a:cs typeface="Segoe UI" pitchFamily="34" charset="0"/>
                </a:rPr>
                <a:t>Google</a:t>
              </a:r>
              <a:endParaRPr lang="fr-FR" b="1" dirty="0">
                <a:solidFill>
                  <a:schemeClr val="tx1"/>
                </a:solidFill>
                <a:latin typeface="Segoe UI" pitchFamily="34" charset="0"/>
                <a:ea typeface="Segoe UI" pitchFamily="34" charset="0"/>
                <a:cs typeface="Segoe UI" pitchFamily="34" charset="0"/>
              </a:endParaRPr>
            </a:p>
          </p:txBody>
        </p:sp>
        <p:sp>
          <p:nvSpPr>
            <p:cNvPr id="338" name="Cloud 337"/>
            <p:cNvSpPr/>
            <p:nvPr/>
          </p:nvSpPr>
          <p:spPr>
            <a:xfrm>
              <a:off x="2978240" y="5277497"/>
              <a:ext cx="2286000" cy="1524000"/>
            </a:xfrm>
            <a:prstGeom prst="cloud">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b="1" smtClean="0">
                  <a:solidFill>
                    <a:schemeClr val="tx1"/>
                  </a:solidFill>
                  <a:latin typeface="Segoe UI" pitchFamily="34" charset="0"/>
                  <a:ea typeface="Segoe UI" pitchFamily="34" charset="0"/>
                  <a:cs typeface="Segoe UI" pitchFamily="34" charset="0"/>
                </a:rPr>
                <a:t>Azure</a:t>
              </a:r>
              <a:endParaRPr lang="fr-FR" b="1" dirty="0">
                <a:solidFill>
                  <a:schemeClr val="tx1"/>
                </a:solidFill>
                <a:latin typeface="Segoe UI" pitchFamily="34" charset="0"/>
                <a:ea typeface="Segoe UI" pitchFamily="34" charset="0"/>
                <a:cs typeface="Segoe UI" pitchFamily="34" charset="0"/>
              </a:endParaRPr>
            </a:p>
          </p:txBody>
        </p:sp>
        <p:sp>
          <p:nvSpPr>
            <p:cNvPr id="121" name="Rounded Rectangle 120"/>
            <p:cNvSpPr/>
            <p:nvPr/>
          </p:nvSpPr>
          <p:spPr>
            <a:xfrm>
              <a:off x="7252302" y="5051022"/>
              <a:ext cx="763578" cy="313611"/>
            </a:xfrm>
            <a:prstGeom prst="round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Segoe UI" pitchFamily="34" charset="0"/>
                  <a:ea typeface="Segoe UI" pitchFamily="34" charset="0"/>
                  <a:cs typeface="Segoe UI" pitchFamily="34" charset="0"/>
                </a:rPr>
                <a:t>Accounts</a:t>
              </a:r>
              <a:endParaRPr lang="fr-FR" sz="1000" dirty="0">
                <a:solidFill>
                  <a:schemeClr val="tx1"/>
                </a:solidFill>
                <a:latin typeface="Segoe UI" pitchFamily="34" charset="0"/>
                <a:ea typeface="Segoe UI" pitchFamily="34" charset="0"/>
                <a:cs typeface="Segoe UI" pitchFamily="34" charset="0"/>
              </a:endParaRPr>
            </a:p>
          </p:txBody>
        </p:sp>
        <p:sp>
          <p:nvSpPr>
            <p:cNvPr id="129" name="Rounded Rectangle 128"/>
            <p:cNvSpPr/>
            <p:nvPr/>
          </p:nvSpPr>
          <p:spPr>
            <a:xfrm>
              <a:off x="3734235" y="6203037"/>
              <a:ext cx="622818" cy="313611"/>
            </a:xfrm>
            <a:prstGeom prst="round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latin typeface="Segoe UI" pitchFamily="34" charset="0"/>
                  <a:ea typeface="Segoe UI" pitchFamily="34" charset="0"/>
                  <a:cs typeface="Segoe UI" pitchFamily="34" charset="0"/>
                </a:rPr>
                <a:t>POS</a:t>
              </a:r>
              <a:endParaRPr lang="fr-FR" sz="1000" dirty="0">
                <a:solidFill>
                  <a:schemeClr val="tx1"/>
                </a:solidFill>
                <a:latin typeface="Segoe UI" pitchFamily="34" charset="0"/>
                <a:ea typeface="Segoe UI" pitchFamily="34" charset="0"/>
                <a:cs typeface="Segoe UI" pitchFamily="34" charset="0"/>
              </a:endParaRPr>
            </a:p>
          </p:txBody>
        </p:sp>
      </p:grpSp>
      <p:sp>
        <p:nvSpPr>
          <p:cNvPr id="6" name="TextBox 5"/>
          <p:cNvSpPr txBox="1"/>
          <p:nvPr/>
        </p:nvSpPr>
        <p:spPr>
          <a:xfrm>
            <a:off x="5324370" y="2060413"/>
            <a:ext cx="3057630" cy="1015663"/>
          </a:xfrm>
          <a:prstGeom prst="rect">
            <a:avLst/>
          </a:prstGeom>
          <a:noFill/>
        </p:spPr>
        <p:txBody>
          <a:bodyPr wrap="square" rtlCol="0">
            <a:spAutoFit/>
          </a:bodyPr>
          <a:lstStyle/>
          <a:p>
            <a:pPr algn="ctr"/>
            <a:r>
              <a:rPr lang="en-US" sz="2000" dirty="0" smtClean="0">
                <a:latin typeface="Segoe UI" pitchFamily="34" charset="0"/>
                <a:ea typeface="Segoe UI" pitchFamily="34" charset="0"/>
                <a:cs typeface="Segoe UI" pitchFamily="34" charset="0"/>
              </a:rPr>
              <a:t>“ </a:t>
            </a:r>
            <a:r>
              <a:rPr lang="en-US" sz="2000" dirty="0">
                <a:latin typeface="Segoe UI" pitchFamily="34" charset="0"/>
                <a:ea typeface="Segoe UI" pitchFamily="34" charset="0"/>
                <a:cs typeface="Segoe UI" pitchFamily="34" charset="0"/>
              </a:rPr>
              <a:t>How do I integrate my systems </a:t>
            </a:r>
            <a:r>
              <a:rPr lang="en-US" sz="2000" dirty="0" smtClean="0">
                <a:latin typeface="Segoe UI" pitchFamily="34" charset="0"/>
                <a:ea typeface="Segoe UI" pitchFamily="34" charset="0"/>
                <a:cs typeface="Segoe UI" pitchFamily="34" charset="0"/>
              </a:rPr>
              <a:t>now? </a:t>
            </a:r>
            <a:r>
              <a:rPr lang="en-US" sz="2000" dirty="0">
                <a:latin typeface="Segoe UI" pitchFamily="34" charset="0"/>
                <a:ea typeface="Segoe UI" pitchFamily="34" charset="0"/>
                <a:cs typeface="Segoe UI" pitchFamily="34" charset="0"/>
              </a:rPr>
              <a:t>“</a:t>
            </a:r>
            <a:endParaRPr lang="fr-FR" sz="2000" dirty="0">
              <a:latin typeface="Segoe UI" pitchFamily="34" charset="0"/>
              <a:ea typeface="Segoe UI" pitchFamily="34" charset="0"/>
              <a:cs typeface="Segoe UI" pitchFamily="34" charset="0"/>
            </a:endParaRPr>
          </a:p>
          <a:p>
            <a:endParaRPr lang="fr-FR" sz="2000" dirty="0"/>
          </a:p>
        </p:txBody>
      </p:sp>
      <p:sp>
        <p:nvSpPr>
          <p:cNvPr id="501" name="Rectangle 500"/>
          <p:cNvSpPr/>
          <p:nvPr/>
        </p:nvSpPr>
        <p:spPr>
          <a:xfrm>
            <a:off x="3865758" y="3335651"/>
            <a:ext cx="1398482" cy="1026822"/>
          </a:xfrm>
          <a:prstGeom prst="rect">
            <a:avLst/>
          </a:prstGeom>
          <a:solidFill>
            <a:schemeClr val="tx1"/>
          </a:solidFill>
          <a:ln>
            <a:solidFill>
              <a:srgbClr val="00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smtClean="0">
                <a:solidFill>
                  <a:schemeClr val="bg1"/>
                </a:solidFill>
                <a:latin typeface="Segoe UI" pitchFamily="34" charset="0"/>
                <a:ea typeface="Segoe UI" pitchFamily="34" charset="0"/>
                <a:cs typeface="Segoe UI" pitchFamily="34" charset="0"/>
              </a:rPr>
              <a:t>HOTEL</a:t>
            </a:r>
          </a:p>
        </p:txBody>
      </p:sp>
      <p:pic>
        <p:nvPicPr>
          <p:cNvPr id="1026" name="Picture 2" descr="business,man,blue,account,male,person,people,profile,human,member,user">
            <a:hlinkClick r:id="rId3" tooltip="business,man,blue,account,male,person,people,profile,human,member,us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318" y="2513506"/>
            <a:ext cx="1219200" cy="121920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4744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WANTED TO BUY: cloud </a:t>
            </a:r>
            <a:r>
              <a:rPr lang="en-US" dirty="0"/>
              <a:t>e</a:t>
            </a:r>
            <a:r>
              <a:rPr lang="en-US" dirty="0" smtClean="0"/>
              <a:t>cosystem</a:t>
            </a:r>
            <a:endParaRPr lang="en-GB" dirty="0"/>
          </a:p>
        </p:txBody>
      </p:sp>
      <p:sp>
        <p:nvSpPr>
          <p:cNvPr id="4" name="Slide Number Placeholder 3"/>
          <p:cNvSpPr>
            <a:spLocks noGrp="1"/>
          </p:cNvSpPr>
          <p:nvPr>
            <p:ph type="sldNum" sz="quarter" idx="12"/>
          </p:nvPr>
        </p:nvSpPr>
        <p:spPr/>
        <p:txBody>
          <a:bodyPr/>
          <a:lstStyle/>
          <a:p>
            <a:pPr>
              <a:defRPr/>
            </a:pPr>
            <a:fld id="{4F2186EA-9778-4BEF-9B9A-B851EC96AEAF}" type="slidenum">
              <a:rPr lang="en-US" smtClean="0">
                <a:solidFill>
                  <a:srgbClr val="D6ECFF"/>
                </a:solidFill>
              </a:rPr>
              <a:pPr>
                <a:defRPr/>
              </a:pPr>
              <a:t>47</a:t>
            </a:fld>
            <a:endParaRPr lang="en-US" dirty="0">
              <a:solidFill>
                <a:srgbClr val="D6ECFF"/>
              </a:solidFill>
            </a:endParaRPr>
          </a:p>
        </p:txBody>
      </p:sp>
      <p:sp>
        <p:nvSpPr>
          <p:cNvPr id="6" name="Rectangle 5"/>
          <p:cNvSpPr/>
          <p:nvPr/>
        </p:nvSpPr>
        <p:spPr>
          <a:xfrm>
            <a:off x="1676400" y="1676400"/>
            <a:ext cx="5791200" cy="3970318"/>
          </a:xfrm>
          <a:prstGeom prst="rect">
            <a:avLst/>
          </a:prstGeom>
        </p:spPr>
        <p:txBody>
          <a:bodyPr wrap="square">
            <a:spAutoFit/>
          </a:bodyPr>
          <a:lstStyle/>
          <a:p>
            <a:pPr marL="177800" indent="-177800">
              <a:tabLst>
                <a:tab pos="177800" algn="l"/>
              </a:tabLst>
            </a:pPr>
            <a:r>
              <a:rPr lang="en-US" sz="1800" dirty="0" smtClean="0">
                <a:solidFill>
                  <a:prstClr val="white"/>
                </a:solidFill>
                <a:latin typeface="Segoe UI" pitchFamily="34" charset="0"/>
                <a:ea typeface="Segoe UI" pitchFamily="34" charset="0"/>
                <a:cs typeface="Segoe UI" pitchFamily="34" charset="0"/>
              </a:rPr>
              <a:t>“ 	t</a:t>
            </a:r>
            <a:r>
              <a:rPr lang="en-US" sz="1800" i="1" dirty="0" smtClean="0">
                <a:solidFill>
                  <a:prstClr val="white"/>
                </a:solidFill>
                <a:latin typeface="Segoe UI" pitchFamily="34" charset="0"/>
                <a:ea typeface="Segoe UI" pitchFamily="34" charset="0"/>
                <a:cs typeface="Segoe UI" pitchFamily="34" charset="0"/>
              </a:rPr>
              <a:t>he </a:t>
            </a:r>
            <a:r>
              <a:rPr lang="en-US" sz="1800" i="1" dirty="0">
                <a:solidFill>
                  <a:prstClr val="white"/>
                </a:solidFill>
                <a:latin typeface="Segoe UI" pitchFamily="34" charset="0"/>
                <a:ea typeface="Segoe UI" pitchFamily="34" charset="0"/>
                <a:cs typeface="Segoe UI" pitchFamily="34" charset="0"/>
              </a:rPr>
              <a:t>battle of devices has now become a war of ecosystems, where ecosystems include not only the hardware and software of the device, but developers, applications, ecommerce, advertising, search, social applications, location-based services, unified communications and many other things. Our competitors aren’t taking our market share with devices; they are taking our market share with an entire ecosystem. This means we’re going to have to decide how we either build, </a:t>
            </a:r>
            <a:r>
              <a:rPr lang="en-US" sz="1800" i="1" dirty="0" err="1">
                <a:solidFill>
                  <a:prstClr val="white"/>
                </a:solidFill>
                <a:latin typeface="Segoe UI" pitchFamily="34" charset="0"/>
                <a:ea typeface="Segoe UI" pitchFamily="34" charset="0"/>
                <a:cs typeface="Segoe UI" pitchFamily="34" charset="0"/>
              </a:rPr>
              <a:t>catalyse</a:t>
            </a:r>
            <a:r>
              <a:rPr lang="en-US" sz="1800" i="1" dirty="0">
                <a:solidFill>
                  <a:prstClr val="white"/>
                </a:solidFill>
                <a:latin typeface="Segoe UI" pitchFamily="34" charset="0"/>
                <a:ea typeface="Segoe UI" pitchFamily="34" charset="0"/>
                <a:cs typeface="Segoe UI" pitchFamily="34" charset="0"/>
              </a:rPr>
              <a:t> or join an </a:t>
            </a:r>
            <a:r>
              <a:rPr lang="en-US" sz="1800" i="1" dirty="0" smtClean="0">
                <a:solidFill>
                  <a:prstClr val="white"/>
                </a:solidFill>
                <a:latin typeface="Segoe UI" pitchFamily="34" charset="0"/>
                <a:ea typeface="Segoe UI" pitchFamily="34" charset="0"/>
                <a:cs typeface="Segoe UI" pitchFamily="34" charset="0"/>
              </a:rPr>
              <a:t>ecosystem “</a:t>
            </a:r>
          </a:p>
          <a:p>
            <a:endParaRPr lang="en-US" sz="1800" i="1" dirty="0">
              <a:solidFill>
                <a:prstClr val="white"/>
              </a:solidFill>
              <a:latin typeface="Segoe UI" pitchFamily="34" charset="0"/>
              <a:ea typeface="Segoe UI" pitchFamily="34" charset="0"/>
              <a:cs typeface="Segoe UI" pitchFamily="34" charset="0"/>
            </a:endParaRPr>
          </a:p>
          <a:p>
            <a:endParaRPr lang="en-US" sz="1800" i="1" dirty="0" smtClean="0">
              <a:solidFill>
                <a:prstClr val="white"/>
              </a:solidFill>
              <a:latin typeface="Segoe UI" pitchFamily="34" charset="0"/>
              <a:ea typeface="Segoe UI" pitchFamily="34" charset="0"/>
              <a:cs typeface="Segoe UI" pitchFamily="34" charset="0"/>
            </a:endParaRPr>
          </a:p>
          <a:p>
            <a:pPr algn="ctr"/>
            <a:r>
              <a:rPr lang="en-US" sz="1800" i="1" dirty="0" smtClean="0">
                <a:solidFill>
                  <a:prstClr val="white"/>
                </a:solidFill>
                <a:latin typeface="Segoe UI" pitchFamily="34" charset="0"/>
                <a:ea typeface="Segoe UI" pitchFamily="34" charset="0"/>
                <a:cs typeface="Segoe UI" pitchFamily="34" charset="0"/>
              </a:rPr>
              <a:t>Stephen </a:t>
            </a:r>
            <a:r>
              <a:rPr lang="en-US" sz="1800" i="1" dirty="0" err="1" smtClean="0">
                <a:solidFill>
                  <a:prstClr val="white"/>
                </a:solidFill>
                <a:latin typeface="Segoe UI" pitchFamily="34" charset="0"/>
                <a:ea typeface="Segoe UI" pitchFamily="34" charset="0"/>
                <a:cs typeface="Segoe UI" pitchFamily="34" charset="0"/>
              </a:rPr>
              <a:t>Elop</a:t>
            </a:r>
            <a:r>
              <a:rPr lang="en-US" sz="1800" i="1" dirty="0" smtClean="0">
                <a:solidFill>
                  <a:prstClr val="white"/>
                </a:solidFill>
                <a:latin typeface="Segoe UI" pitchFamily="34" charset="0"/>
                <a:ea typeface="Segoe UI" pitchFamily="34" charset="0"/>
                <a:cs typeface="Segoe UI" pitchFamily="34" charset="0"/>
              </a:rPr>
              <a:t> CEO Nokia (</a:t>
            </a:r>
            <a:r>
              <a:rPr lang="en-US" sz="1800" i="1" dirty="0" err="1" smtClean="0">
                <a:solidFill>
                  <a:prstClr val="white"/>
                </a:solidFill>
                <a:latin typeface="Segoe UI" pitchFamily="34" charset="0"/>
                <a:ea typeface="Segoe UI" pitchFamily="34" charset="0"/>
                <a:cs typeface="Segoe UI" pitchFamily="34" charset="0"/>
              </a:rPr>
              <a:t>feb</a:t>
            </a:r>
            <a:r>
              <a:rPr lang="en-US" sz="1800" i="1" dirty="0" smtClean="0">
                <a:solidFill>
                  <a:prstClr val="white"/>
                </a:solidFill>
                <a:latin typeface="Segoe UI" pitchFamily="34" charset="0"/>
                <a:ea typeface="Segoe UI" pitchFamily="34" charset="0"/>
                <a:cs typeface="Segoe UI" pitchFamily="34" charset="0"/>
              </a:rPr>
              <a:t> 04 2011)</a:t>
            </a:r>
            <a:endParaRPr lang="en-US" sz="1800" dirty="0">
              <a:solidFill>
                <a:prstClr val="white"/>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11825425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772400" cy="914400"/>
          </a:xfrm>
        </p:spPr>
        <p:txBody>
          <a:bodyPr/>
          <a:lstStyle/>
          <a:p>
            <a:pPr fontAlgn="ctr"/>
            <a:r>
              <a:rPr lang="en-US" dirty="0" smtClean="0"/>
              <a:t>Azure hospitality services ecosystem</a:t>
            </a:r>
            <a:endParaRPr lang="en-US" dirty="0"/>
          </a:p>
        </p:txBody>
      </p:sp>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48</a:t>
            </a:fld>
            <a:endParaRPr lang="en-US" dirty="0"/>
          </a:p>
        </p:txBody>
      </p:sp>
      <p:sp>
        <p:nvSpPr>
          <p:cNvPr id="3" name="Rectangle 2"/>
          <p:cNvSpPr/>
          <p:nvPr/>
        </p:nvSpPr>
        <p:spPr>
          <a:xfrm>
            <a:off x="1803936" y="1285875"/>
            <a:ext cx="1349831" cy="1066800"/>
          </a:xfrm>
          <a:prstGeom prst="rect">
            <a:avLst/>
          </a:prstGeom>
          <a:no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chemeClr val="tx1"/>
              </a:solidFill>
            </a:endParaRPr>
          </a:p>
          <a:p>
            <a:pPr algn="ctr"/>
            <a:r>
              <a:rPr lang="en-US" b="1" dirty="0" smtClean="0">
                <a:solidFill>
                  <a:schemeClr val="tx1"/>
                </a:solidFill>
              </a:rPr>
              <a:t>PMS</a:t>
            </a:r>
          </a:p>
          <a:p>
            <a:pPr algn="ctr"/>
            <a:endParaRPr lang="fr-FR" b="1" dirty="0">
              <a:solidFill>
                <a:schemeClr val="tx1"/>
              </a:solidFill>
            </a:endParaRPr>
          </a:p>
        </p:txBody>
      </p:sp>
      <p:sp>
        <p:nvSpPr>
          <p:cNvPr id="6" name="Rectangle 5"/>
          <p:cNvSpPr/>
          <p:nvPr/>
        </p:nvSpPr>
        <p:spPr>
          <a:xfrm>
            <a:off x="3161644" y="1285875"/>
            <a:ext cx="1219199" cy="1066800"/>
          </a:xfrm>
          <a:prstGeom prst="rect">
            <a:avLst/>
          </a:prstGeom>
          <a:no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chemeClr val="tx1"/>
              </a:solidFill>
            </a:endParaRPr>
          </a:p>
          <a:p>
            <a:pPr algn="ctr"/>
            <a:r>
              <a:rPr lang="en-US" b="1" dirty="0" smtClean="0">
                <a:solidFill>
                  <a:schemeClr val="tx1"/>
                </a:solidFill>
              </a:rPr>
              <a:t>SALES</a:t>
            </a:r>
          </a:p>
          <a:p>
            <a:pPr algn="ctr"/>
            <a:endParaRPr lang="fr-FR" b="1" dirty="0">
              <a:solidFill>
                <a:schemeClr val="tx1"/>
              </a:solidFill>
            </a:endParaRPr>
          </a:p>
        </p:txBody>
      </p:sp>
      <p:sp>
        <p:nvSpPr>
          <p:cNvPr id="7" name="Rectangle 6"/>
          <p:cNvSpPr/>
          <p:nvPr/>
        </p:nvSpPr>
        <p:spPr>
          <a:xfrm>
            <a:off x="4380842" y="1285875"/>
            <a:ext cx="1349829" cy="1066800"/>
          </a:xfrm>
          <a:prstGeom prst="rect">
            <a:avLst/>
          </a:prstGeom>
          <a:no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chemeClr val="tx1"/>
              </a:solidFill>
            </a:endParaRPr>
          </a:p>
          <a:p>
            <a:pPr algn="ctr"/>
            <a:r>
              <a:rPr lang="en-US" b="1" dirty="0" smtClean="0">
                <a:solidFill>
                  <a:schemeClr val="tx1"/>
                </a:solidFill>
              </a:rPr>
              <a:t>ACCOUNTS</a:t>
            </a:r>
          </a:p>
          <a:p>
            <a:pPr algn="ctr"/>
            <a:endParaRPr lang="fr-FR" b="1" dirty="0">
              <a:solidFill>
                <a:schemeClr val="tx1"/>
              </a:solidFill>
            </a:endParaRPr>
          </a:p>
        </p:txBody>
      </p:sp>
      <p:sp>
        <p:nvSpPr>
          <p:cNvPr id="8" name="Rectangle 7"/>
          <p:cNvSpPr/>
          <p:nvPr/>
        </p:nvSpPr>
        <p:spPr>
          <a:xfrm>
            <a:off x="5730672" y="1285875"/>
            <a:ext cx="1413036" cy="1066800"/>
          </a:xfrm>
          <a:prstGeom prst="rect">
            <a:avLst/>
          </a:prstGeom>
          <a:no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chemeClr val="tx1"/>
              </a:solidFill>
            </a:endParaRPr>
          </a:p>
          <a:p>
            <a:pPr algn="ctr"/>
            <a:r>
              <a:rPr lang="en-US" b="1" dirty="0" smtClean="0">
                <a:solidFill>
                  <a:schemeClr val="tx1"/>
                </a:solidFill>
              </a:rPr>
              <a:t>…………</a:t>
            </a:r>
          </a:p>
          <a:p>
            <a:pPr algn="ctr"/>
            <a:endParaRPr lang="fr-FR" b="1" dirty="0">
              <a:solidFill>
                <a:schemeClr val="tx1"/>
              </a:solidFill>
            </a:endParaRPr>
          </a:p>
        </p:txBody>
      </p:sp>
      <p:sp>
        <p:nvSpPr>
          <p:cNvPr id="9" name="Rectangle 8"/>
          <p:cNvSpPr/>
          <p:nvPr/>
        </p:nvSpPr>
        <p:spPr>
          <a:xfrm>
            <a:off x="1803936" y="2352675"/>
            <a:ext cx="5339771" cy="1304924"/>
          </a:xfrm>
          <a:prstGeom prst="rect">
            <a:avLst/>
          </a:prstGeom>
          <a:solidFill>
            <a:srgbClr val="00FF00"/>
          </a:soli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bg1"/>
              </a:solidFill>
            </a:endParaRPr>
          </a:p>
        </p:txBody>
      </p:sp>
      <p:sp>
        <p:nvSpPr>
          <p:cNvPr id="10" name="Rectangle 9"/>
          <p:cNvSpPr/>
          <p:nvPr/>
        </p:nvSpPr>
        <p:spPr>
          <a:xfrm>
            <a:off x="3684157" y="3657599"/>
            <a:ext cx="1676400" cy="828675"/>
          </a:xfrm>
          <a:prstGeom prst="rect">
            <a:avLst/>
          </a:prstGeom>
          <a:no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a:t>
            </a:r>
            <a:r>
              <a:rPr lang="en-US" b="1" dirty="0" smtClean="0">
                <a:solidFill>
                  <a:schemeClr val="tx1"/>
                </a:solidFill>
              </a:rPr>
              <a:t>ccess </a:t>
            </a:r>
            <a:r>
              <a:rPr lang="en-US" b="1" dirty="0">
                <a:solidFill>
                  <a:schemeClr val="tx1"/>
                </a:solidFill>
              </a:rPr>
              <a:t>c</a:t>
            </a:r>
            <a:r>
              <a:rPr lang="en-US" b="1" dirty="0" smtClean="0">
                <a:solidFill>
                  <a:schemeClr val="tx1"/>
                </a:solidFill>
              </a:rPr>
              <a:t>ontrol</a:t>
            </a:r>
            <a:endParaRPr lang="fr-FR" b="1" dirty="0">
              <a:solidFill>
                <a:schemeClr val="tx1"/>
              </a:solidFill>
            </a:endParaRPr>
          </a:p>
        </p:txBody>
      </p:sp>
      <p:sp>
        <p:nvSpPr>
          <p:cNvPr id="11" name="Rectangle 10"/>
          <p:cNvSpPr/>
          <p:nvPr/>
        </p:nvSpPr>
        <p:spPr>
          <a:xfrm>
            <a:off x="1803936" y="3657599"/>
            <a:ext cx="1872344" cy="828675"/>
          </a:xfrm>
          <a:prstGeom prst="rect">
            <a:avLst/>
          </a:prstGeom>
          <a:no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a:t>
            </a:r>
            <a:r>
              <a:rPr lang="en-US" b="1" dirty="0" smtClean="0">
                <a:solidFill>
                  <a:schemeClr val="tx1"/>
                </a:solidFill>
              </a:rPr>
              <a:t>ervice </a:t>
            </a:r>
            <a:r>
              <a:rPr lang="en-US" b="1" dirty="0">
                <a:solidFill>
                  <a:schemeClr val="tx1"/>
                </a:solidFill>
              </a:rPr>
              <a:t>b</a:t>
            </a:r>
            <a:r>
              <a:rPr lang="en-US" b="1" dirty="0" smtClean="0">
                <a:solidFill>
                  <a:schemeClr val="tx1"/>
                </a:solidFill>
              </a:rPr>
              <a:t>us</a:t>
            </a:r>
            <a:endParaRPr lang="fr-FR" b="1" dirty="0">
              <a:solidFill>
                <a:schemeClr val="tx1"/>
              </a:solidFill>
            </a:endParaRPr>
          </a:p>
        </p:txBody>
      </p:sp>
      <p:sp>
        <p:nvSpPr>
          <p:cNvPr id="12" name="Rectangle 11"/>
          <p:cNvSpPr/>
          <p:nvPr/>
        </p:nvSpPr>
        <p:spPr>
          <a:xfrm>
            <a:off x="5355442" y="3657599"/>
            <a:ext cx="1788266" cy="828675"/>
          </a:xfrm>
          <a:prstGeom prst="rect">
            <a:avLst/>
          </a:prstGeom>
          <a:no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a:t>
            </a:r>
            <a:r>
              <a:rPr lang="en-US" b="1" dirty="0" smtClean="0">
                <a:solidFill>
                  <a:schemeClr val="tx1"/>
                </a:solidFill>
              </a:rPr>
              <a:t>aching</a:t>
            </a:r>
            <a:endParaRPr lang="fr-FR" b="1" dirty="0">
              <a:solidFill>
                <a:schemeClr val="tx1"/>
              </a:solidFill>
            </a:endParaRPr>
          </a:p>
        </p:txBody>
      </p:sp>
      <p:sp>
        <p:nvSpPr>
          <p:cNvPr id="13" name="Rectangle 12"/>
          <p:cNvSpPr/>
          <p:nvPr/>
        </p:nvSpPr>
        <p:spPr>
          <a:xfrm>
            <a:off x="1803936" y="4476750"/>
            <a:ext cx="5339772" cy="1066800"/>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lin ang="10800000" scaled="1"/>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geo-replication  /  CDN</a:t>
            </a:r>
            <a:endParaRPr lang="fr-FR" b="1" dirty="0">
              <a:solidFill>
                <a:schemeClr val="tx1"/>
              </a:solidFill>
            </a:endParaRPr>
          </a:p>
        </p:txBody>
      </p:sp>
      <p:sp>
        <p:nvSpPr>
          <p:cNvPr id="14" name="Rectangle 13"/>
          <p:cNvSpPr/>
          <p:nvPr/>
        </p:nvSpPr>
        <p:spPr>
          <a:xfrm>
            <a:off x="1803936" y="5543550"/>
            <a:ext cx="856430" cy="1066800"/>
          </a:xfrm>
          <a:prstGeom prst="rect">
            <a:avLst/>
          </a:prstGeom>
          <a:no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a:t>
            </a:r>
            <a:r>
              <a:rPr lang="en-US" b="1" dirty="0" smtClean="0">
                <a:solidFill>
                  <a:schemeClr val="tx1"/>
                </a:solidFill>
              </a:rPr>
              <a:t>orth</a:t>
            </a:r>
          </a:p>
          <a:p>
            <a:pPr algn="ctr"/>
            <a:r>
              <a:rPr lang="en-US" b="1" dirty="0" smtClean="0">
                <a:solidFill>
                  <a:schemeClr val="tx1"/>
                </a:solidFill>
              </a:rPr>
              <a:t>USA</a:t>
            </a:r>
            <a:endParaRPr lang="fr-FR" b="1" dirty="0">
              <a:solidFill>
                <a:schemeClr val="tx1"/>
              </a:solidFill>
            </a:endParaRPr>
          </a:p>
        </p:txBody>
      </p:sp>
      <p:sp>
        <p:nvSpPr>
          <p:cNvPr id="16" name="Rectangle 15"/>
          <p:cNvSpPr/>
          <p:nvPr/>
        </p:nvSpPr>
        <p:spPr>
          <a:xfrm>
            <a:off x="2668242" y="5543550"/>
            <a:ext cx="852627" cy="1066800"/>
          </a:xfrm>
          <a:prstGeom prst="rect">
            <a:avLst/>
          </a:prstGeom>
          <a:no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a:t>
            </a:r>
            <a:r>
              <a:rPr lang="en-US" b="1" dirty="0" smtClean="0">
                <a:solidFill>
                  <a:schemeClr val="tx1"/>
                </a:solidFill>
              </a:rPr>
              <a:t>outh</a:t>
            </a:r>
          </a:p>
          <a:p>
            <a:pPr algn="ctr"/>
            <a:r>
              <a:rPr lang="en-US" b="1" dirty="0" smtClean="0">
                <a:solidFill>
                  <a:schemeClr val="tx1"/>
                </a:solidFill>
              </a:rPr>
              <a:t>USA</a:t>
            </a:r>
            <a:endParaRPr lang="fr-FR" b="1" dirty="0">
              <a:solidFill>
                <a:schemeClr val="tx1"/>
              </a:solidFill>
            </a:endParaRPr>
          </a:p>
        </p:txBody>
      </p:sp>
      <p:sp>
        <p:nvSpPr>
          <p:cNvPr id="17" name="Rectangle 16"/>
          <p:cNvSpPr/>
          <p:nvPr/>
        </p:nvSpPr>
        <p:spPr>
          <a:xfrm>
            <a:off x="3531099" y="5543550"/>
            <a:ext cx="958599" cy="1066800"/>
          </a:xfrm>
          <a:prstGeom prst="rect">
            <a:avLst/>
          </a:prstGeom>
          <a:no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a:t>
            </a:r>
            <a:r>
              <a:rPr lang="en-US" b="1" dirty="0" smtClean="0">
                <a:solidFill>
                  <a:schemeClr val="tx1"/>
                </a:solidFill>
              </a:rPr>
              <a:t>orth</a:t>
            </a:r>
          </a:p>
          <a:p>
            <a:pPr algn="ctr"/>
            <a:r>
              <a:rPr lang="en-US" b="1" dirty="0" smtClean="0">
                <a:solidFill>
                  <a:schemeClr val="tx1"/>
                </a:solidFill>
              </a:rPr>
              <a:t>EMEA</a:t>
            </a:r>
            <a:endParaRPr lang="fr-FR" b="1" dirty="0">
              <a:solidFill>
                <a:schemeClr val="tx1"/>
              </a:solidFill>
            </a:endParaRPr>
          </a:p>
        </p:txBody>
      </p:sp>
      <p:sp>
        <p:nvSpPr>
          <p:cNvPr id="18" name="Rectangle 17"/>
          <p:cNvSpPr/>
          <p:nvPr/>
        </p:nvSpPr>
        <p:spPr>
          <a:xfrm>
            <a:off x="4498027" y="5543550"/>
            <a:ext cx="958599" cy="1066800"/>
          </a:xfrm>
          <a:prstGeom prst="rect">
            <a:avLst/>
          </a:prstGeom>
          <a:no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south EMEA</a:t>
            </a:r>
            <a:endParaRPr lang="fr-FR" b="1" dirty="0">
              <a:solidFill>
                <a:schemeClr val="tx1"/>
              </a:solidFill>
            </a:endParaRPr>
          </a:p>
        </p:txBody>
      </p:sp>
      <p:sp>
        <p:nvSpPr>
          <p:cNvPr id="19" name="Rectangle 18"/>
          <p:cNvSpPr/>
          <p:nvPr/>
        </p:nvSpPr>
        <p:spPr>
          <a:xfrm>
            <a:off x="5453414" y="5543550"/>
            <a:ext cx="898071" cy="1066800"/>
          </a:xfrm>
          <a:prstGeom prst="rect">
            <a:avLst/>
          </a:prstGeom>
          <a:no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south </a:t>
            </a:r>
            <a:r>
              <a:rPr lang="en-US" b="1" dirty="0">
                <a:solidFill>
                  <a:schemeClr val="tx1"/>
                </a:solidFill>
              </a:rPr>
              <a:t>e</a:t>
            </a:r>
            <a:r>
              <a:rPr lang="en-US" b="1" dirty="0" smtClean="0">
                <a:solidFill>
                  <a:schemeClr val="tx1"/>
                </a:solidFill>
              </a:rPr>
              <a:t>ast</a:t>
            </a:r>
          </a:p>
          <a:p>
            <a:pPr algn="ctr"/>
            <a:r>
              <a:rPr lang="en-US" b="1" dirty="0">
                <a:solidFill>
                  <a:schemeClr val="tx1"/>
                </a:solidFill>
              </a:rPr>
              <a:t>A</a:t>
            </a:r>
            <a:r>
              <a:rPr lang="en-US" b="1" dirty="0" smtClean="0">
                <a:solidFill>
                  <a:schemeClr val="tx1"/>
                </a:solidFill>
              </a:rPr>
              <a:t>SIA</a:t>
            </a:r>
            <a:endParaRPr lang="fr-FR" b="1" dirty="0">
              <a:solidFill>
                <a:schemeClr val="tx1"/>
              </a:solidFill>
            </a:endParaRPr>
          </a:p>
        </p:txBody>
      </p:sp>
      <p:sp>
        <p:nvSpPr>
          <p:cNvPr id="20" name="Rectangle 19"/>
          <p:cNvSpPr/>
          <p:nvPr/>
        </p:nvSpPr>
        <p:spPr>
          <a:xfrm>
            <a:off x="6351486" y="5543550"/>
            <a:ext cx="792221" cy="1066800"/>
          </a:xfrm>
          <a:prstGeom prst="rect">
            <a:avLst/>
          </a:prstGeom>
          <a:no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a:t>
            </a:r>
            <a:r>
              <a:rPr lang="en-US" b="1" dirty="0" smtClean="0">
                <a:solidFill>
                  <a:schemeClr val="tx1"/>
                </a:solidFill>
              </a:rPr>
              <a:t>ast</a:t>
            </a:r>
          </a:p>
          <a:p>
            <a:pPr algn="ctr"/>
            <a:r>
              <a:rPr lang="en-US" b="1" dirty="0" smtClean="0">
                <a:solidFill>
                  <a:schemeClr val="tx1"/>
                </a:solidFill>
              </a:rPr>
              <a:t>ASIA</a:t>
            </a:r>
            <a:endParaRPr lang="fr-FR" b="1" dirty="0">
              <a:solidFill>
                <a:schemeClr val="tx1"/>
              </a:solidFill>
            </a:endParaRPr>
          </a:p>
        </p:txBody>
      </p:sp>
      <p:sp>
        <p:nvSpPr>
          <p:cNvPr id="5" name="Oval 4"/>
          <p:cNvSpPr/>
          <p:nvPr/>
        </p:nvSpPr>
        <p:spPr>
          <a:xfrm>
            <a:off x="2105727" y="1514475"/>
            <a:ext cx="762000" cy="609600"/>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Oval 20"/>
          <p:cNvSpPr/>
          <p:nvPr/>
        </p:nvSpPr>
        <p:spPr>
          <a:xfrm>
            <a:off x="4531306" y="1514475"/>
            <a:ext cx="1048901" cy="609600"/>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Oval 21"/>
          <p:cNvSpPr/>
          <p:nvPr/>
        </p:nvSpPr>
        <p:spPr>
          <a:xfrm>
            <a:off x="3390243" y="1514475"/>
            <a:ext cx="762000" cy="609600"/>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Oval 22"/>
          <p:cNvSpPr/>
          <p:nvPr/>
        </p:nvSpPr>
        <p:spPr>
          <a:xfrm>
            <a:off x="6060127" y="1514475"/>
            <a:ext cx="762000" cy="609600"/>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Rectangle 25"/>
          <p:cNvSpPr/>
          <p:nvPr/>
        </p:nvSpPr>
        <p:spPr>
          <a:xfrm>
            <a:off x="1926111" y="3037113"/>
            <a:ext cx="988828" cy="598714"/>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lin ang="2700000" scaled="1"/>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solidFill>
              </a:rPr>
              <a:t>payment</a:t>
            </a:r>
            <a:endParaRPr lang="fr-FR" sz="1000" b="1" dirty="0">
              <a:solidFill>
                <a:schemeClr val="bg1"/>
              </a:solidFill>
            </a:endParaRPr>
          </a:p>
        </p:txBody>
      </p:sp>
      <p:sp>
        <p:nvSpPr>
          <p:cNvPr id="29" name="Rectangle 28"/>
          <p:cNvSpPr/>
          <p:nvPr/>
        </p:nvSpPr>
        <p:spPr>
          <a:xfrm>
            <a:off x="3996902" y="3037113"/>
            <a:ext cx="988828" cy="598714"/>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lin ang="2700000" scaled="1"/>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solidFill>
              </a:rPr>
              <a:t>identity / SSO</a:t>
            </a:r>
            <a:endParaRPr lang="fr-FR" sz="1000" b="1" dirty="0">
              <a:solidFill>
                <a:schemeClr val="bg1"/>
              </a:solidFill>
            </a:endParaRPr>
          </a:p>
        </p:txBody>
      </p:sp>
      <p:sp>
        <p:nvSpPr>
          <p:cNvPr id="30" name="Rectangle 29"/>
          <p:cNvSpPr/>
          <p:nvPr/>
        </p:nvSpPr>
        <p:spPr>
          <a:xfrm>
            <a:off x="4984222" y="3037113"/>
            <a:ext cx="1030873" cy="598714"/>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lin ang="2700000" scaled="1"/>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h</a:t>
            </a:r>
            <a:r>
              <a:rPr lang="en-US" sz="1000" b="1" dirty="0" smtClean="0">
                <a:solidFill>
                  <a:schemeClr val="bg1"/>
                </a:solidFill>
              </a:rPr>
              <a:t>otel media vault</a:t>
            </a:r>
            <a:endParaRPr lang="fr-FR" sz="1000" b="1" dirty="0">
              <a:solidFill>
                <a:schemeClr val="bg1"/>
              </a:solidFill>
            </a:endParaRPr>
          </a:p>
        </p:txBody>
      </p:sp>
      <p:sp>
        <p:nvSpPr>
          <p:cNvPr id="31" name="Rectangle 30"/>
          <p:cNvSpPr/>
          <p:nvPr/>
        </p:nvSpPr>
        <p:spPr>
          <a:xfrm>
            <a:off x="2914282" y="3037113"/>
            <a:ext cx="1082620" cy="598714"/>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lin ang="2700000" scaled="1"/>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d</a:t>
            </a:r>
            <a:r>
              <a:rPr lang="en-US" sz="1000" b="1" dirty="0" smtClean="0">
                <a:solidFill>
                  <a:schemeClr val="bg1"/>
                </a:solidFill>
              </a:rPr>
              <a:t>istribution</a:t>
            </a:r>
            <a:endParaRPr lang="fr-FR" sz="1000" b="1" dirty="0">
              <a:solidFill>
                <a:schemeClr val="bg1"/>
              </a:solidFill>
            </a:endParaRPr>
          </a:p>
        </p:txBody>
      </p:sp>
      <p:sp>
        <p:nvSpPr>
          <p:cNvPr id="27" name="Rectangle 26"/>
          <p:cNvSpPr/>
          <p:nvPr/>
        </p:nvSpPr>
        <p:spPr>
          <a:xfrm>
            <a:off x="6031097" y="3037113"/>
            <a:ext cx="988828" cy="598714"/>
          </a:xfrm>
          <a:prstGeom prst="rect">
            <a:avLst/>
          </a:prstGeom>
          <a:gradFill flip="none" rotWithShape="1">
            <a:gsLst>
              <a:gs pos="0">
                <a:srgbClr val="E91173">
                  <a:shade val="30000"/>
                  <a:satMod val="115000"/>
                </a:srgbClr>
              </a:gs>
              <a:gs pos="50000">
                <a:srgbClr val="E91173">
                  <a:shade val="67500"/>
                  <a:satMod val="115000"/>
                </a:srgbClr>
              </a:gs>
              <a:gs pos="100000">
                <a:srgbClr val="E91173">
                  <a:shade val="100000"/>
                  <a:satMod val="115000"/>
                </a:srgbClr>
              </a:gs>
            </a:gsLst>
            <a:lin ang="2700000" scaled="1"/>
            <a:tileRect/>
          </a:gradFill>
          <a:ln>
            <a:solidFill>
              <a:srgbClr val="E91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solidFill>
              </a:rPr>
              <a:t>others</a:t>
            </a:r>
            <a:endParaRPr lang="fr-FR" sz="1000" b="1" dirty="0">
              <a:solidFill>
                <a:schemeClr val="bg1"/>
              </a:solidFill>
            </a:endParaRPr>
          </a:p>
        </p:txBody>
      </p:sp>
      <p:sp>
        <p:nvSpPr>
          <p:cNvPr id="15" name="TextBox 14"/>
          <p:cNvSpPr txBox="1"/>
          <p:nvPr/>
        </p:nvSpPr>
        <p:spPr>
          <a:xfrm>
            <a:off x="3307476" y="2590800"/>
            <a:ext cx="2311851" cy="523220"/>
          </a:xfrm>
          <a:prstGeom prst="rect">
            <a:avLst/>
          </a:prstGeom>
          <a:noFill/>
        </p:spPr>
        <p:txBody>
          <a:bodyPr wrap="none" rtlCol="0">
            <a:spAutoFit/>
          </a:bodyPr>
          <a:lstStyle/>
          <a:p>
            <a:r>
              <a:rPr lang="en-US" b="1" dirty="0" smtClean="0">
                <a:solidFill>
                  <a:schemeClr val="bg1"/>
                </a:solidFill>
              </a:rPr>
              <a:t>hospitality </a:t>
            </a:r>
            <a:r>
              <a:rPr lang="en-US" b="1" dirty="0">
                <a:solidFill>
                  <a:schemeClr val="bg1"/>
                </a:solidFill>
              </a:rPr>
              <a:t>services layer</a:t>
            </a:r>
            <a:endParaRPr lang="fr-FR" b="1" dirty="0">
              <a:solidFill>
                <a:schemeClr val="bg1"/>
              </a:solidFill>
            </a:endParaRPr>
          </a:p>
          <a:p>
            <a:endParaRPr lang="en-GB" dirty="0"/>
          </a:p>
        </p:txBody>
      </p:sp>
    </p:spTree>
    <p:extLst>
      <p:ext uri="{BB962C8B-B14F-4D97-AF65-F5344CB8AC3E}">
        <p14:creationId xmlns:p14="http://schemas.microsoft.com/office/powerpoint/2010/main" val="1003921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tgtEl>
                                          <p:spTgt spid="7"/>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dissolve">
                                      <p:cBhvr>
                                        <p:cTn id="35" dur="500"/>
                                        <p:tgtEl>
                                          <p:spTgt spid="5"/>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ssolve">
                                      <p:cBhvr>
                                        <p:cTn id="38" dur="500"/>
                                        <p:tgtEl>
                                          <p:spTgt spid="21"/>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dissolve">
                                      <p:cBhvr>
                                        <p:cTn id="41" dur="500"/>
                                        <p:tgtEl>
                                          <p:spTgt spid="22"/>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dissolv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dissolve">
                                      <p:cBhvr>
                                        <p:cTn id="49" dur="500"/>
                                        <p:tgtEl>
                                          <p:spTgt spid="9"/>
                                        </p:tgtEl>
                                      </p:cBhvr>
                                    </p:animEffect>
                                  </p:childTnLst>
                                </p:cTn>
                              </p:par>
                            </p:childTnLst>
                          </p:cTn>
                        </p:par>
                        <p:par>
                          <p:cTn id="50" fill="hold">
                            <p:stCondLst>
                              <p:cond delay="500"/>
                            </p:stCondLst>
                            <p:childTnLst>
                              <p:par>
                                <p:cTn id="51" presetID="1" presetClass="entr" presetSubtype="0" fill="hold" grpId="0" nodeType="afterEffect">
                                  <p:stCondLst>
                                    <p:cond delay="500"/>
                                  </p:stCondLst>
                                  <p:childTnLst>
                                    <p:set>
                                      <p:cBhvr>
                                        <p:cTn id="52" dur="1" fill="hold">
                                          <p:stCondLst>
                                            <p:cond delay="0"/>
                                          </p:stCondLst>
                                        </p:cTn>
                                        <p:tgtEl>
                                          <p:spTgt spid="26"/>
                                        </p:tgtEl>
                                        <p:attrNameLst>
                                          <p:attrName>style.visibility</p:attrName>
                                        </p:attrNameLst>
                                      </p:cBhvr>
                                      <p:to>
                                        <p:strVal val="visible"/>
                                      </p:to>
                                    </p:set>
                                  </p:childTnLst>
                                </p:cTn>
                              </p:par>
                            </p:childTnLst>
                          </p:cTn>
                        </p:par>
                        <p:par>
                          <p:cTn id="53" fill="hold">
                            <p:stCondLst>
                              <p:cond delay="1000"/>
                            </p:stCondLst>
                            <p:childTnLst>
                              <p:par>
                                <p:cTn id="54" presetID="1" presetClass="entr" presetSubtype="0"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childTnLst>
                          </p:cTn>
                        </p:par>
                        <p:par>
                          <p:cTn id="56" fill="hold">
                            <p:stCondLst>
                              <p:cond delay="1000"/>
                            </p:stCondLst>
                            <p:childTnLst>
                              <p:par>
                                <p:cTn id="57" presetID="1" presetClass="entr" presetSubtype="0"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par>
                          <p:cTn id="59" fill="hold">
                            <p:stCondLst>
                              <p:cond delay="1000"/>
                            </p:stCondLst>
                            <p:childTnLst>
                              <p:par>
                                <p:cTn id="60" presetID="1" presetClass="entr" presetSubtype="0"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childTnLst>
                                </p:cTn>
                              </p:par>
                            </p:childTnLst>
                          </p:cTn>
                        </p:par>
                        <p:par>
                          <p:cTn id="62" fill="hold">
                            <p:stCondLst>
                              <p:cond delay="1000"/>
                            </p:stCondLst>
                            <p:childTnLst>
                              <p:par>
                                <p:cTn id="63" presetID="1" presetClass="entr" presetSubtype="0"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P spid="5" grpId="0" animBg="1"/>
      <p:bldP spid="21" grpId="0" animBg="1"/>
      <p:bldP spid="22" grpId="0" animBg="1"/>
      <p:bldP spid="23" grpId="0" animBg="1"/>
      <p:bldP spid="26" grpId="0" animBg="1"/>
      <p:bldP spid="29" grpId="0" animBg="1"/>
      <p:bldP spid="30" grpId="0" animBg="1"/>
      <p:bldP spid="31" grpId="0" animBg="1"/>
      <p:bldP spid="2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772400" cy="914400"/>
          </a:xfrm>
        </p:spPr>
        <p:txBody>
          <a:bodyPr/>
          <a:lstStyle/>
          <a:p>
            <a:r>
              <a:rPr lang="en-US" dirty="0" smtClean="0"/>
              <a:t>		</a:t>
            </a:r>
            <a:endParaRPr lang="en-GB" dirty="0"/>
          </a:p>
        </p:txBody>
      </p:sp>
      <p:sp>
        <p:nvSpPr>
          <p:cNvPr id="3" name="Content Placeholder 2"/>
          <p:cNvSpPr>
            <a:spLocks noGrp="1"/>
          </p:cNvSpPr>
          <p:nvPr>
            <p:ph idx="1"/>
          </p:nvPr>
        </p:nvSpPr>
        <p:spPr>
          <a:xfrm>
            <a:off x="381000" y="1524000"/>
            <a:ext cx="7620000" cy="3148104"/>
          </a:xfrm>
        </p:spPr>
        <p:txBody>
          <a:bodyPr>
            <a:normAutofit fontScale="92500" lnSpcReduction="10000"/>
          </a:bodyPr>
          <a:lstStyle/>
          <a:p>
            <a:r>
              <a:rPr lang="en-US" dirty="0" smtClean="0"/>
              <a:t>hotel </a:t>
            </a:r>
            <a:r>
              <a:rPr lang="en-US" dirty="0"/>
              <a:t>companies are architecturally complex and need quality </a:t>
            </a:r>
            <a:r>
              <a:rPr lang="en-US" dirty="0" smtClean="0"/>
              <a:t>solutions</a:t>
            </a:r>
          </a:p>
          <a:p>
            <a:r>
              <a:rPr lang="en-US" dirty="0" smtClean="0"/>
              <a:t>globally available</a:t>
            </a:r>
          </a:p>
          <a:p>
            <a:r>
              <a:rPr lang="en-US" dirty="0" smtClean="0"/>
              <a:t>365/7/24 availability</a:t>
            </a:r>
          </a:p>
          <a:p>
            <a:r>
              <a:rPr lang="en-US" dirty="0" smtClean="0"/>
              <a:t>hosted by trusted partners Microsoft / Google </a:t>
            </a:r>
          </a:p>
          <a:p>
            <a:r>
              <a:rPr lang="en-US" dirty="0" err="1" smtClean="0"/>
              <a:t>opex</a:t>
            </a:r>
            <a:r>
              <a:rPr lang="en-US" dirty="0" smtClean="0"/>
              <a:t> acquisition model</a:t>
            </a:r>
          </a:p>
          <a:p>
            <a:r>
              <a:rPr lang="en-US" dirty="0" smtClean="0"/>
              <a:t>Office 365 or Google Apps migration is a good first step towards an ‘above property’ cloud future</a:t>
            </a:r>
          </a:p>
        </p:txBody>
      </p:sp>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49</a:t>
            </a:fld>
            <a:endParaRPr lang="en-US" dirty="0"/>
          </a:p>
        </p:txBody>
      </p:sp>
      <p:pic>
        <p:nvPicPr>
          <p:cNvPr id="3075" name="Picture 3" descr="C:\Users\dorzin\Desktop\MS Presentation\ofc365_h_we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4009" y="304800"/>
            <a:ext cx="2372591"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57188"/>
            <a:ext cx="364554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096930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HSIA usage</a:t>
            </a:r>
            <a:endParaRPr lang="en-GB" dirty="0"/>
          </a:p>
        </p:txBody>
      </p:sp>
      <p:sp>
        <p:nvSpPr>
          <p:cNvPr id="3" name="Slide Number Placeholder 2"/>
          <p:cNvSpPr>
            <a:spLocks noGrp="1"/>
          </p:cNvSpPr>
          <p:nvPr>
            <p:ph type="sldNum" sz="quarter" idx="12"/>
          </p:nvPr>
        </p:nvSpPr>
        <p:spPr/>
        <p:txBody>
          <a:bodyPr/>
          <a:lstStyle/>
          <a:p>
            <a:pPr>
              <a:defRPr/>
            </a:pPr>
            <a:fld id="{84ACCE4B-1677-49E3-AF83-6E35CFFAB042}" type="slidenum">
              <a:rPr lang="en-US" smtClean="0"/>
              <a:pPr>
                <a:defRPr/>
              </a:pPr>
              <a:t>5</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519202975"/>
              </p:ext>
            </p:extLst>
          </p:nvPr>
        </p:nvGraphicFramePr>
        <p:xfrm>
          <a:off x="381000" y="990600"/>
          <a:ext cx="80772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3"/>
          <p:cNvSpPr txBox="1">
            <a:spLocks noChangeArrowheads="1"/>
          </p:cNvSpPr>
          <p:nvPr/>
        </p:nvSpPr>
        <p:spPr>
          <a:xfrm>
            <a:off x="1905000" y="5715000"/>
            <a:ext cx="6553200" cy="304800"/>
          </a:xfrm>
          <a:prstGeom prst="rect">
            <a:avLst/>
          </a:prstGeom>
        </p:spPr>
        <p:txBody>
          <a:bodyPr vert="horz">
            <a:noAutofit/>
          </a:bodyPr>
          <a:lstStyle/>
          <a:p>
            <a:pPr marL="68580" marR="0" lvl="0" algn="r" defTabSz="914400" rtl="0" eaLnBrk="1" fontAlgn="auto" latinLnBrk="0" hangingPunct="1">
              <a:lnSpc>
                <a:spcPct val="100000"/>
              </a:lnSpc>
              <a:spcBef>
                <a:spcPts val="700"/>
              </a:spcBef>
              <a:spcAft>
                <a:spcPts val="0"/>
              </a:spcAft>
              <a:buClr>
                <a:srgbClr val="E91173"/>
              </a:buClr>
              <a:buSzPct val="100000"/>
              <a:tabLst/>
              <a:defRPr/>
            </a:pPr>
            <a:r>
              <a:rPr lang="en-US" b="1" dirty="0">
                <a:latin typeface="+mn-lt"/>
                <a:ea typeface="Segoe UI" pitchFamily="34" charset="0"/>
                <a:cs typeface="Segoe UI" pitchFamily="34" charset="0"/>
              </a:rPr>
              <a:t>s</a:t>
            </a:r>
            <a:r>
              <a:rPr kumimoji="0" lang="en-US" b="1" i="0" u="none" strike="noStrike" kern="1200" cap="none" spc="0" normalizeH="0" baseline="0" noProof="0" dirty="0" err="1" smtClean="0">
                <a:ln>
                  <a:noFill/>
                </a:ln>
                <a:solidFill>
                  <a:schemeClr val="tx1"/>
                </a:solidFill>
                <a:effectLst/>
                <a:uLnTx/>
                <a:uFillTx/>
                <a:latin typeface="+mn-lt"/>
                <a:ea typeface="Segoe UI" pitchFamily="34" charset="0"/>
                <a:cs typeface="Segoe UI" pitchFamily="34" charset="0"/>
              </a:rPr>
              <a:t>ource</a:t>
            </a:r>
            <a:r>
              <a:rPr kumimoji="0" lang="en-US" b="1" i="0" u="none" strike="noStrike" kern="1200" cap="none" spc="0" normalizeH="0" baseline="0" noProof="0" dirty="0" smtClean="0">
                <a:ln>
                  <a:noFill/>
                </a:ln>
                <a:solidFill>
                  <a:schemeClr val="tx1"/>
                </a:solidFill>
                <a:effectLst/>
                <a:uLnTx/>
                <a:uFillTx/>
                <a:latin typeface="+mn-lt"/>
                <a:ea typeface="Segoe UI" pitchFamily="34" charset="0"/>
                <a:cs typeface="Segoe UI" pitchFamily="34" charset="0"/>
              </a:rPr>
              <a:t>:</a:t>
            </a:r>
            <a:r>
              <a:rPr kumimoji="0" lang="en-US" b="1" i="0" u="none" strike="noStrike" kern="1200" cap="none" spc="0" normalizeH="0" noProof="0" dirty="0" smtClean="0">
                <a:ln>
                  <a:noFill/>
                </a:ln>
                <a:solidFill>
                  <a:schemeClr val="tx1"/>
                </a:solidFill>
                <a:effectLst/>
                <a:uLnTx/>
                <a:uFillTx/>
                <a:latin typeface="+mn-lt"/>
                <a:ea typeface="Segoe UI" pitchFamily="34" charset="0"/>
                <a:cs typeface="Segoe UI" pitchFamily="34" charset="0"/>
              </a:rPr>
              <a:t> Mandarin Oriental</a:t>
            </a:r>
            <a:endParaRPr kumimoji="0" lang="en-US" b="1" i="0" u="none" strike="noStrike" kern="1200" cap="none" spc="0" normalizeH="0" baseline="0" noProof="0" dirty="0" smtClean="0">
              <a:ln>
                <a:noFill/>
              </a:ln>
              <a:solidFill>
                <a:schemeClr val="tx1"/>
              </a:solidFill>
              <a:effectLst/>
              <a:uLnTx/>
              <a:uFillTx/>
              <a:latin typeface="+mn-lt"/>
              <a:ea typeface="Segoe UI" pitchFamily="34" charset="0"/>
              <a:cs typeface="Segoe UI" pitchFamily="34" charset="0"/>
            </a:endParaRPr>
          </a:p>
        </p:txBody>
      </p:sp>
    </p:spTree>
    <p:extLst>
      <p:ext uri="{BB962C8B-B14F-4D97-AF65-F5344CB8AC3E}">
        <p14:creationId xmlns:p14="http://schemas.microsoft.com/office/powerpoint/2010/main" val="147220560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914400" y="3581400"/>
            <a:ext cx="7239000" cy="2133600"/>
          </a:xfrm>
          <a:prstGeom prst="rect">
            <a:avLst/>
          </a:prstGeom>
        </p:spPr>
        <p:txBody>
          <a:bodyPr vert="horz" anchor="t">
            <a:noAutofit/>
          </a:bodyPr>
          <a:lstStyle>
            <a:lvl1pPr algn="l" rtl="0" eaLnBrk="1" latinLnBrk="0" hangingPunct="1">
              <a:spcBef>
                <a:spcPct val="0"/>
              </a:spcBef>
              <a:buNone/>
              <a:defRPr kumimoji="0" sz="3600" b="0" kern="1200" cap="none" spc="-100" baseline="0">
                <a:solidFill>
                  <a:srgbClr val="E91173"/>
                </a:solidFill>
                <a:latin typeface="Segoe UI" pitchFamily="34" charset="0"/>
                <a:ea typeface="Segoe UI" pitchFamily="34" charset="0"/>
                <a:cs typeface="Segoe UI" pitchFamily="34" charset="0"/>
              </a:defRPr>
            </a:lvl1pPr>
          </a:lstStyle>
          <a:p>
            <a:r>
              <a:rPr lang="en-US" dirty="0">
                <a:effectLst>
                  <a:outerShdw blurRad="75057" dist="38100" dir="5400000" sy="-20000" rotWithShape="0">
                    <a:prstClr val="black">
                      <a:alpha val="25000"/>
                    </a:prstClr>
                  </a:outerShdw>
                  <a:reflection blurRad="12700" stA="34000" endA="740" endPos="53000" dir="5400000" sy="-100000" algn="bl" rotWithShape="0"/>
                </a:effectLst>
              </a:rPr>
              <a:t>t</a:t>
            </a:r>
            <a:r>
              <a:rPr lang="en-US" dirty="0" smtClean="0">
                <a:effectLst>
                  <a:outerShdw blurRad="75057" dist="38100" dir="5400000" sy="-20000" rotWithShape="0">
                    <a:prstClr val="black">
                      <a:alpha val="25000"/>
                    </a:prstClr>
                  </a:outerShdw>
                  <a:reflection blurRad="12700" stA="34000" endA="740" endPos="53000" dir="5400000" sy="-100000" algn="bl" rotWithShape="0"/>
                </a:effectLst>
              </a:rPr>
              <a:t>hank you</a:t>
            </a:r>
          </a:p>
          <a:p>
            <a:endParaRPr lang="en-US" dirty="0">
              <a:effectLst>
                <a:outerShdw blurRad="75057" dist="38100" dir="5400000" sy="-20000" rotWithShape="0">
                  <a:prstClr val="black">
                    <a:alpha val="25000"/>
                  </a:prstClr>
                </a:outerShdw>
                <a:reflection blurRad="12700" stA="34000" endA="740" endPos="53000" dir="5400000" sy="-100000" algn="bl" rotWithShape="0"/>
              </a:effectLst>
            </a:endParaRPr>
          </a:p>
          <a:p>
            <a:r>
              <a:rPr lang="en-US" sz="2000" spc="0" dirty="0" smtClean="0">
                <a:solidFill>
                  <a:schemeClr val="tx1"/>
                </a:solidFill>
              </a:rPr>
              <a:t>Nick Price</a:t>
            </a:r>
          </a:p>
          <a:p>
            <a:r>
              <a:rPr lang="en-US" sz="2000" dirty="0" smtClean="0">
                <a:solidFill>
                  <a:schemeClr val="tx1"/>
                </a:solidFill>
                <a:effectLst>
                  <a:outerShdw blurRad="75057" dist="38100" dir="5400000" sy="-20000" rotWithShape="0">
                    <a:prstClr val="black">
                      <a:alpha val="25000"/>
                    </a:prstClr>
                  </a:outerShdw>
                </a:effectLst>
                <a:sym typeface="Wingdings"/>
              </a:rPr>
              <a:t> nickprice@netsystechnology.com</a:t>
            </a:r>
            <a:endParaRPr lang="en-GB" sz="2000" dirty="0">
              <a:solidFill>
                <a:schemeClr val="tx1"/>
              </a:solidFill>
              <a:effectLst>
                <a:outerShdw blurRad="75057" dist="38100" dir="5400000" sy="-20000" rotWithShape="0">
                  <a:prstClr val="black">
                    <a:alpha val="25000"/>
                  </a:prstClr>
                </a:outerShdw>
                <a:reflection blurRad="12700" stA="34000" endA="740" endPos="53000" dir="5400000" sy="-100000" algn="bl" rotWithShape="0"/>
              </a:effectLst>
            </a:endParaRPr>
          </a:p>
        </p:txBody>
      </p:sp>
    </p:spTree>
    <p:extLst>
      <p:ext uri="{BB962C8B-B14F-4D97-AF65-F5344CB8AC3E}">
        <p14:creationId xmlns:p14="http://schemas.microsoft.com/office/powerpoint/2010/main" val="11040225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HSIA device usage</a:t>
            </a:r>
            <a:endParaRPr lang="en-GB" dirty="0"/>
          </a:p>
        </p:txBody>
      </p:sp>
      <p:sp>
        <p:nvSpPr>
          <p:cNvPr id="3" name="Slide Number Placeholder 2"/>
          <p:cNvSpPr>
            <a:spLocks noGrp="1"/>
          </p:cNvSpPr>
          <p:nvPr>
            <p:ph type="sldNum" sz="quarter" idx="12"/>
          </p:nvPr>
        </p:nvSpPr>
        <p:spPr/>
        <p:txBody>
          <a:bodyPr/>
          <a:lstStyle/>
          <a:p>
            <a:pPr>
              <a:defRPr/>
            </a:pPr>
            <a:fld id="{84ACCE4B-1677-49E3-AF83-6E35CFFAB042}" type="slidenum">
              <a:rPr lang="en-US" smtClean="0"/>
              <a:pPr>
                <a:defRPr/>
              </a:pPr>
              <a:t>6</a:t>
            </a:fld>
            <a:endParaRPr lang="en-US" dirty="0"/>
          </a:p>
        </p:txBody>
      </p:sp>
      <p:sp>
        <p:nvSpPr>
          <p:cNvPr id="6" name="Rectangle 3"/>
          <p:cNvSpPr txBox="1">
            <a:spLocks noChangeArrowheads="1"/>
          </p:cNvSpPr>
          <p:nvPr/>
        </p:nvSpPr>
        <p:spPr>
          <a:xfrm>
            <a:off x="5638800" y="6172200"/>
            <a:ext cx="2667000" cy="304800"/>
          </a:xfrm>
          <a:prstGeom prst="rect">
            <a:avLst/>
          </a:prstGeom>
        </p:spPr>
        <p:txBody>
          <a:bodyPr vert="horz">
            <a:noAutofit/>
          </a:bodyPr>
          <a:lstStyle/>
          <a:p>
            <a:pPr marL="68580" marR="0" lvl="0" algn="r" defTabSz="914400" rtl="0" eaLnBrk="1" fontAlgn="auto" latinLnBrk="0" hangingPunct="1">
              <a:lnSpc>
                <a:spcPct val="100000"/>
              </a:lnSpc>
              <a:spcBef>
                <a:spcPts val="700"/>
              </a:spcBef>
              <a:spcAft>
                <a:spcPts val="0"/>
              </a:spcAft>
              <a:buClr>
                <a:srgbClr val="E91173"/>
              </a:buClr>
              <a:buSzPct val="100000"/>
              <a:tabLst/>
              <a:defRPr/>
            </a:pPr>
            <a:r>
              <a:rPr lang="en-US" b="1" dirty="0">
                <a:latin typeface="+mn-lt"/>
                <a:ea typeface="Segoe UI" pitchFamily="34" charset="0"/>
                <a:cs typeface="Segoe UI" pitchFamily="34" charset="0"/>
              </a:rPr>
              <a:t>s</a:t>
            </a:r>
            <a:r>
              <a:rPr kumimoji="0" lang="en-US" b="1" i="0" u="none" strike="noStrike" kern="1200" cap="none" spc="0" normalizeH="0" baseline="0" noProof="0" dirty="0" smtClean="0">
                <a:ln>
                  <a:noFill/>
                </a:ln>
                <a:solidFill>
                  <a:schemeClr val="tx1"/>
                </a:solidFill>
                <a:effectLst/>
                <a:uLnTx/>
                <a:uFillTx/>
                <a:latin typeface="+mn-lt"/>
                <a:ea typeface="Segoe UI" pitchFamily="34" charset="0"/>
                <a:cs typeface="Segoe UI" pitchFamily="34" charset="0"/>
              </a:rPr>
              <a:t>ource:</a:t>
            </a:r>
            <a:r>
              <a:rPr kumimoji="0" lang="en-US" b="1" i="0" u="none" strike="noStrike" kern="1200" cap="none" spc="0" normalizeH="0" noProof="0" dirty="0" smtClean="0">
                <a:ln>
                  <a:noFill/>
                </a:ln>
                <a:solidFill>
                  <a:schemeClr val="tx1"/>
                </a:solidFill>
                <a:effectLst/>
                <a:uLnTx/>
                <a:uFillTx/>
                <a:latin typeface="+mn-lt"/>
                <a:ea typeface="Segoe UI" pitchFamily="34" charset="0"/>
                <a:cs typeface="Segoe UI" pitchFamily="34" charset="0"/>
              </a:rPr>
              <a:t> Mandarin Oriental</a:t>
            </a:r>
            <a:endParaRPr kumimoji="0" lang="en-US" b="1" i="0" u="none" strike="noStrike" kern="1200" cap="none" spc="0" normalizeH="0" baseline="0" noProof="0" dirty="0" smtClean="0">
              <a:ln>
                <a:noFill/>
              </a:ln>
              <a:solidFill>
                <a:schemeClr val="tx1"/>
              </a:solidFill>
              <a:effectLst/>
              <a:uLnTx/>
              <a:uFillTx/>
              <a:latin typeface="+mn-lt"/>
              <a:ea typeface="Segoe UI" pitchFamily="34" charset="0"/>
              <a:cs typeface="Segoe UI" pitchFamily="34" charset="0"/>
            </a:endParaRPr>
          </a:p>
        </p:txBody>
      </p:sp>
      <p:graphicFrame>
        <p:nvGraphicFramePr>
          <p:cNvPr id="7" name="Chart 6"/>
          <p:cNvGraphicFramePr>
            <a:graphicFrameLocks/>
          </p:cNvGraphicFramePr>
          <p:nvPr>
            <p:extLst>
              <p:ext uri="{D42A27DB-BD31-4B8C-83A1-F6EECF244321}">
                <p14:modId xmlns:p14="http://schemas.microsoft.com/office/powerpoint/2010/main" val="2068608469"/>
              </p:ext>
            </p:extLst>
          </p:nvPr>
        </p:nvGraphicFramePr>
        <p:xfrm>
          <a:off x="533400" y="1149791"/>
          <a:ext cx="8077200" cy="4800600"/>
        </p:xfrm>
        <a:graphic>
          <a:graphicData uri="http://schemas.openxmlformats.org/drawingml/2006/chart">
            <c:chart xmlns:c="http://schemas.openxmlformats.org/drawingml/2006/chart" xmlns:r="http://schemas.openxmlformats.org/officeDocument/2006/relationships" r:id="rId3"/>
          </a:graphicData>
        </a:graphic>
      </p:graphicFrame>
      <p:grpSp>
        <p:nvGrpSpPr>
          <p:cNvPr id="21" name="Group 20"/>
          <p:cNvGrpSpPr/>
          <p:nvPr/>
        </p:nvGrpSpPr>
        <p:grpSpPr>
          <a:xfrm>
            <a:off x="1066799" y="2006597"/>
            <a:ext cx="104269" cy="2717802"/>
            <a:chOff x="1018669" y="2006597"/>
            <a:chExt cx="152400" cy="2717802"/>
          </a:xfrm>
        </p:grpSpPr>
        <p:cxnSp>
          <p:nvCxnSpPr>
            <p:cNvPr id="5" name="Straight Connector 4"/>
            <p:cNvCxnSpPr/>
            <p:nvPr/>
          </p:nvCxnSpPr>
          <p:spPr>
            <a:xfrm>
              <a:off x="1018669" y="2006597"/>
              <a:ext cx="15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18669" y="2645834"/>
              <a:ext cx="15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18669" y="3396202"/>
              <a:ext cx="15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18669" y="4030133"/>
              <a:ext cx="15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18669" y="4724399"/>
              <a:ext cx="15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a:off x="1171069" y="2006597"/>
            <a:ext cx="0" cy="32385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00994" y="3876245"/>
            <a:ext cx="279244" cy="307777"/>
          </a:xfrm>
          <a:prstGeom prst="rect">
            <a:avLst/>
          </a:prstGeom>
          <a:noFill/>
        </p:spPr>
        <p:txBody>
          <a:bodyPr wrap="none" rtlCol="0">
            <a:spAutoFit/>
          </a:bodyPr>
          <a:lstStyle/>
          <a:p>
            <a:r>
              <a:rPr lang="en-GB" b="1" dirty="0">
                <a:latin typeface="+mn-lt"/>
              </a:rPr>
              <a:t>4</a:t>
            </a:r>
          </a:p>
        </p:txBody>
      </p:sp>
      <p:sp>
        <p:nvSpPr>
          <p:cNvPr id="16" name="TextBox 15"/>
          <p:cNvSpPr txBox="1"/>
          <p:nvPr/>
        </p:nvSpPr>
        <p:spPr>
          <a:xfrm>
            <a:off x="700994" y="4570511"/>
            <a:ext cx="274434" cy="307777"/>
          </a:xfrm>
          <a:prstGeom prst="rect">
            <a:avLst/>
          </a:prstGeom>
          <a:noFill/>
        </p:spPr>
        <p:txBody>
          <a:bodyPr wrap="none" rtlCol="0">
            <a:spAutoFit/>
          </a:bodyPr>
          <a:lstStyle/>
          <a:p>
            <a:r>
              <a:rPr lang="en-GB" b="1" dirty="0" smtClean="0">
                <a:latin typeface="+mn-lt"/>
              </a:rPr>
              <a:t>2</a:t>
            </a:r>
            <a:endParaRPr lang="en-GB" b="1" dirty="0">
              <a:latin typeface="+mn-lt"/>
            </a:endParaRPr>
          </a:p>
        </p:txBody>
      </p:sp>
      <p:sp>
        <p:nvSpPr>
          <p:cNvPr id="17" name="TextBox 16"/>
          <p:cNvSpPr txBox="1"/>
          <p:nvPr/>
        </p:nvSpPr>
        <p:spPr>
          <a:xfrm>
            <a:off x="700994" y="3242314"/>
            <a:ext cx="284052" cy="307777"/>
          </a:xfrm>
          <a:prstGeom prst="rect">
            <a:avLst/>
          </a:prstGeom>
          <a:noFill/>
        </p:spPr>
        <p:txBody>
          <a:bodyPr wrap="none" rtlCol="0">
            <a:spAutoFit/>
          </a:bodyPr>
          <a:lstStyle/>
          <a:p>
            <a:r>
              <a:rPr lang="en-GB" b="1" dirty="0">
                <a:latin typeface="+mn-lt"/>
              </a:rPr>
              <a:t>6</a:t>
            </a:r>
          </a:p>
        </p:txBody>
      </p:sp>
      <p:sp>
        <p:nvSpPr>
          <p:cNvPr id="18" name="TextBox 17"/>
          <p:cNvSpPr txBox="1"/>
          <p:nvPr/>
        </p:nvSpPr>
        <p:spPr>
          <a:xfrm>
            <a:off x="700994" y="2491946"/>
            <a:ext cx="284052" cy="307777"/>
          </a:xfrm>
          <a:prstGeom prst="rect">
            <a:avLst/>
          </a:prstGeom>
          <a:noFill/>
        </p:spPr>
        <p:txBody>
          <a:bodyPr wrap="none" rtlCol="0">
            <a:spAutoFit/>
          </a:bodyPr>
          <a:lstStyle/>
          <a:p>
            <a:r>
              <a:rPr lang="en-GB" b="1" dirty="0" smtClean="0">
                <a:latin typeface="+mn-lt"/>
              </a:rPr>
              <a:t>8</a:t>
            </a:r>
            <a:endParaRPr lang="en-GB" b="1" dirty="0">
              <a:latin typeface="+mn-lt"/>
            </a:endParaRPr>
          </a:p>
        </p:txBody>
      </p:sp>
      <p:sp>
        <p:nvSpPr>
          <p:cNvPr id="19" name="TextBox 18"/>
          <p:cNvSpPr txBox="1"/>
          <p:nvPr/>
        </p:nvSpPr>
        <p:spPr>
          <a:xfrm>
            <a:off x="700994" y="1852709"/>
            <a:ext cx="365806" cy="307777"/>
          </a:xfrm>
          <a:prstGeom prst="rect">
            <a:avLst/>
          </a:prstGeom>
          <a:noFill/>
        </p:spPr>
        <p:txBody>
          <a:bodyPr wrap="none" rtlCol="0">
            <a:spAutoFit/>
          </a:bodyPr>
          <a:lstStyle/>
          <a:p>
            <a:r>
              <a:rPr lang="en-GB" b="1" dirty="0" smtClean="0">
                <a:latin typeface="+mn-lt"/>
              </a:rPr>
              <a:t>10</a:t>
            </a:r>
            <a:endParaRPr lang="en-GB" b="1" dirty="0">
              <a:latin typeface="+mn-lt"/>
            </a:endParaRPr>
          </a:p>
        </p:txBody>
      </p:sp>
    </p:spTree>
    <p:extLst>
      <p:ext uri="{BB962C8B-B14F-4D97-AF65-F5344CB8AC3E}">
        <p14:creationId xmlns:p14="http://schemas.microsoft.com/office/powerpoint/2010/main" val="254983213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ctr"/>
            <a:r>
              <a:rPr lang="en-US" dirty="0"/>
              <a:t>i</a:t>
            </a:r>
            <a:r>
              <a:rPr lang="en-US" dirty="0" smtClean="0"/>
              <a:t>nternet distribution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2212730"/>
              </p:ext>
            </p:extLst>
          </p:nvPr>
        </p:nvGraphicFramePr>
        <p:xfrm>
          <a:off x="457200" y="1143000"/>
          <a:ext cx="82296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7</a:t>
            </a:fld>
            <a:endParaRPr lang="en-US" dirty="0"/>
          </a:p>
        </p:txBody>
      </p:sp>
      <p:sp>
        <p:nvSpPr>
          <p:cNvPr id="5" name="Rectangle 3"/>
          <p:cNvSpPr txBox="1">
            <a:spLocks noChangeArrowheads="1"/>
          </p:cNvSpPr>
          <p:nvPr/>
        </p:nvSpPr>
        <p:spPr>
          <a:xfrm>
            <a:off x="762000" y="5800725"/>
            <a:ext cx="7696200" cy="340242"/>
          </a:xfrm>
          <a:prstGeom prst="rect">
            <a:avLst/>
          </a:prstGeom>
        </p:spPr>
        <p:txBody>
          <a:bodyPr vert="horz">
            <a:noAutofit/>
          </a:bodyPr>
          <a:lstStyle/>
          <a:p>
            <a:pPr marL="68580" marR="0" lvl="0" algn="ctr" defTabSz="914400" rtl="0" eaLnBrk="1" fontAlgn="auto" latinLnBrk="0" hangingPunct="1">
              <a:lnSpc>
                <a:spcPct val="100000"/>
              </a:lnSpc>
              <a:spcBef>
                <a:spcPts val="700"/>
              </a:spcBef>
              <a:spcAft>
                <a:spcPts val="0"/>
              </a:spcAft>
              <a:buClr>
                <a:srgbClr val="E91173"/>
              </a:buClr>
              <a:buSzPct val="100000"/>
              <a:tabLst/>
              <a:defRPr/>
            </a:pPr>
            <a:r>
              <a:rPr kumimoji="0" lang="en-US" b="1" i="0" u="none" strike="noStrike" kern="1200" cap="none" spc="0" normalizeH="0" baseline="0" noProof="0" dirty="0" smtClean="0">
                <a:ln>
                  <a:noFill/>
                </a:ln>
                <a:effectLst/>
                <a:uLnTx/>
                <a:uFillTx/>
                <a:latin typeface="+mn-lt"/>
                <a:ea typeface="Segoe UI" pitchFamily="34" charset="0"/>
                <a:cs typeface="Segoe UI" pitchFamily="34" charset="0"/>
              </a:rPr>
              <a:t>Source:</a:t>
            </a:r>
            <a:r>
              <a:rPr kumimoji="0" lang="en-US" b="1" i="0" u="none" strike="noStrike" kern="1200" cap="none" spc="0" normalizeH="0" noProof="0" dirty="0" smtClean="0">
                <a:ln>
                  <a:noFill/>
                </a:ln>
                <a:effectLst/>
                <a:uLnTx/>
                <a:uFillTx/>
                <a:latin typeface="+mn-lt"/>
                <a:ea typeface="Segoe UI" pitchFamily="34" charset="0"/>
                <a:cs typeface="Segoe UI" pitchFamily="34" charset="0"/>
              </a:rPr>
              <a:t> Carl H </a:t>
            </a:r>
            <a:r>
              <a:rPr kumimoji="0" lang="en-US" b="1" i="0" u="none" strike="noStrike" kern="1200" cap="none" spc="0" normalizeH="0" noProof="0" dirty="0" err="1" smtClean="0">
                <a:ln>
                  <a:noFill/>
                </a:ln>
                <a:effectLst/>
                <a:uLnTx/>
                <a:uFillTx/>
                <a:latin typeface="+mn-lt"/>
                <a:ea typeface="Segoe UI" pitchFamily="34" charset="0"/>
                <a:cs typeface="Segoe UI" pitchFamily="34" charset="0"/>
              </a:rPr>
              <a:t>Marcussen</a:t>
            </a:r>
            <a:r>
              <a:rPr kumimoji="0" lang="en-US" b="1" i="0" u="none" strike="noStrike" kern="1200" cap="none" spc="0" normalizeH="0" noProof="0" dirty="0" smtClean="0">
                <a:ln>
                  <a:noFill/>
                </a:ln>
                <a:effectLst/>
                <a:uLnTx/>
                <a:uFillTx/>
                <a:latin typeface="+mn-lt"/>
                <a:ea typeface="Segoe UI" pitchFamily="34" charset="0"/>
                <a:cs typeface="Segoe UI" pitchFamily="34" charset="0"/>
              </a:rPr>
              <a:t>, Centre for Regional and </a:t>
            </a:r>
            <a:r>
              <a:rPr kumimoji="0" lang="en-US" b="1" i="0" u="none" strike="noStrike" kern="1200" cap="none" spc="0" normalizeH="0" noProof="0" smtClean="0">
                <a:ln>
                  <a:noFill/>
                </a:ln>
                <a:effectLst/>
                <a:uLnTx/>
                <a:uFillTx/>
                <a:latin typeface="+mn-lt"/>
                <a:ea typeface="Segoe UI" pitchFamily="34" charset="0"/>
                <a:cs typeface="Segoe UI" pitchFamily="34" charset="0"/>
              </a:rPr>
              <a:t>Tourism Research</a:t>
            </a:r>
            <a:endParaRPr kumimoji="0" lang="en-US" b="1" i="0" u="none" strike="noStrike" kern="1200" cap="none" spc="0" normalizeH="0" baseline="0" noProof="0" dirty="0" smtClean="0">
              <a:ln>
                <a:noFill/>
              </a:ln>
              <a:effectLst/>
              <a:uLnTx/>
              <a:uFillTx/>
              <a:latin typeface="+mn-lt"/>
              <a:ea typeface="Segoe UI" pitchFamily="34" charset="0"/>
              <a:cs typeface="Segoe UI" pitchFamily="34" charset="0"/>
            </a:endParaRPr>
          </a:p>
        </p:txBody>
      </p:sp>
      <p:sp>
        <p:nvSpPr>
          <p:cNvPr id="3" name="TextBox 2"/>
          <p:cNvSpPr txBox="1"/>
          <p:nvPr/>
        </p:nvSpPr>
        <p:spPr>
          <a:xfrm rot="16200000">
            <a:off x="-485232" y="3430304"/>
            <a:ext cx="1529586" cy="307777"/>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Billion Euros p.a.</a:t>
            </a:r>
            <a:endParaRPr lang="fr-FR"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85348183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ctr"/>
            <a:r>
              <a:rPr lang="en-US" dirty="0"/>
              <a:t>i</a:t>
            </a:r>
            <a:r>
              <a:rPr lang="en-US" dirty="0" smtClean="0"/>
              <a:t>nternet distribution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25597354"/>
              </p:ext>
            </p:extLst>
          </p:nvPr>
        </p:nvGraphicFramePr>
        <p:xfrm>
          <a:off x="457200" y="990600"/>
          <a:ext cx="77724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8</a:t>
            </a:fld>
            <a:endParaRPr lang="en-US" dirty="0"/>
          </a:p>
        </p:txBody>
      </p:sp>
      <p:sp>
        <p:nvSpPr>
          <p:cNvPr id="5" name="Rectangle 3"/>
          <p:cNvSpPr txBox="1">
            <a:spLocks noChangeArrowheads="1"/>
          </p:cNvSpPr>
          <p:nvPr/>
        </p:nvSpPr>
        <p:spPr>
          <a:xfrm>
            <a:off x="5181600" y="5867400"/>
            <a:ext cx="3124200" cy="685800"/>
          </a:xfrm>
          <a:prstGeom prst="rect">
            <a:avLst/>
          </a:prstGeom>
        </p:spPr>
        <p:txBody>
          <a:bodyPr vert="horz">
            <a:noAutofit/>
          </a:bodyPr>
          <a:lstStyle/>
          <a:p>
            <a:pPr marL="68580" marR="0" lvl="0" defTabSz="914400" rtl="0" eaLnBrk="1" fontAlgn="auto" latinLnBrk="0" hangingPunct="1">
              <a:lnSpc>
                <a:spcPct val="100000"/>
              </a:lnSpc>
              <a:spcBef>
                <a:spcPts val="700"/>
              </a:spcBef>
              <a:spcAft>
                <a:spcPts val="0"/>
              </a:spcAft>
              <a:buClr>
                <a:srgbClr val="E91173"/>
              </a:buClr>
              <a:buSzPct val="100000"/>
              <a:tabLst/>
              <a:defRPr/>
            </a:pPr>
            <a:r>
              <a:rPr lang="en-US" b="1" dirty="0">
                <a:latin typeface="+mn-lt"/>
                <a:ea typeface="Segoe UI" pitchFamily="34" charset="0"/>
                <a:cs typeface="Segoe UI" pitchFamily="34" charset="0"/>
              </a:rPr>
              <a:t>s</a:t>
            </a:r>
            <a:r>
              <a:rPr kumimoji="0" lang="en-US" b="1" i="0" u="none" strike="noStrike" kern="1200" cap="none" spc="0" normalizeH="0" baseline="0" noProof="0" dirty="0" err="1" smtClean="0">
                <a:ln>
                  <a:noFill/>
                </a:ln>
                <a:effectLst/>
                <a:uLnTx/>
                <a:uFillTx/>
                <a:latin typeface="+mn-lt"/>
                <a:ea typeface="Segoe UI" pitchFamily="34" charset="0"/>
                <a:cs typeface="Segoe UI" pitchFamily="34" charset="0"/>
              </a:rPr>
              <a:t>ource</a:t>
            </a:r>
            <a:r>
              <a:rPr kumimoji="0" lang="en-US" b="1" i="0" u="none" strike="noStrike" kern="1200" cap="none" spc="0" normalizeH="0" baseline="0" noProof="0" dirty="0" smtClean="0">
                <a:ln>
                  <a:noFill/>
                </a:ln>
                <a:effectLst/>
                <a:uLnTx/>
                <a:uFillTx/>
                <a:latin typeface="+mn-lt"/>
                <a:ea typeface="Segoe UI" pitchFamily="34" charset="0"/>
                <a:cs typeface="Segoe UI" pitchFamily="34" charset="0"/>
              </a:rPr>
              <a:t>:</a:t>
            </a:r>
            <a:r>
              <a:rPr kumimoji="0" lang="en-US" b="1" i="0" u="none" strike="noStrike" kern="1200" cap="none" spc="0" normalizeH="0" noProof="0" dirty="0" smtClean="0">
                <a:ln>
                  <a:noFill/>
                </a:ln>
                <a:effectLst/>
                <a:uLnTx/>
                <a:uFillTx/>
                <a:latin typeface="+mn-lt"/>
                <a:ea typeface="Segoe UI" pitchFamily="34" charset="0"/>
                <a:cs typeface="Segoe UI" pitchFamily="34" charset="0"/>
              </a:rPr>
              <a:t> Carl H </a:t>
            </a:r>
            <a:r>
              <a:rPr kumimoji="0" lang="en-US" b="1" i="0" u="none" strike="noStrike" kern="1200" cap="none" spc="0" normalizeH="0" noProof="0" dirty="0" err="1" smtClean="0">
                <a:ln>
                  <a:noFill/>
                </a:ln>
                <a:effectLst/>
                <a:uLnTx/>
                <a:uFillTx/>
                <a:latin typeface="+mn-lt"/>
                <a:ea typeface="Segoe UI" pitchFamily="34" charset="0"/>
                <a:cs typeface="Segoe UI" pitchFamily="34" charset="0"/>
              </a:rPr>
              <a:t>Marcussen</a:t>
            </a:r>
            <a:r>
              <a:rPr kumimoji="0" lang="en-US" b="1" i="0" u="none" strike="noStrike" kern="1200" cap="none" spc="0" normalizeH="0" noProof="0" dirty="0" smtClean="0">
                <a:ln>
                  <a:noFill/>
                </a:ln>
                <a:effectLst/>
                <a:uLnTx/>
                <a:uFillTx/>
                <a:latin typeface="+mn-lt"/>
                <a:ea typeface="Segoe UI" pitchFamily="34" charset="0"/>
                <a:cs typeface="Segoe UI" pitchFamily="34" charset="0"/>
              </a:rPr>
              <a:t>, Centre for Regional and Tourism Research</a:t>
            </a:r>
            <a:endParaRPr kumimoji="0" lang="en-US" b="1" i="0" u="none" strike="noStrike" kern="1200" cap="none" spc="0" normalizeH="0" baseline="0" noProof="0" dirty="0" smtClean="0">
              <a:ln>
                <a:noFill/>
              </a:ln>
              <a:effectLst/>
              <a:uLnTx/>
              <a:uFillTx/>
              <a:latin typeface="+mn-lt"/>
              <a:ea typeface="Segoe UI" pitchFamily="34" charset="0"/>
              <a:cs typeface="Segoe UI" pitchFamily="34" charset="0"/>
            </a:endParaRPr>
          </a:p>
        </p:txBody>
      </p:sp>
    </p:spTree>
    <p:extLst>
      <p:ext uri="{BB962C8B-B14F-4D97-AF65-F5344CB8AC3E}">
        <p14:creationId xmlns:p14="http://schemas.microsoft.com/office/powerpoint/2010/main" val="249864820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ctr"/>
            <a:r>
              <a:rPr lang="en-US" dirty="0"/>
              <a:t>i</a:t>
            </a:r>
            <a:r>
              <a:rPr lang="en-US" dirty="0" smtClean="0"/>
              <a:t>nternet distribution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83564048"/>
              </p:ext>
            </p:extLst>
          </p:nvPr>
        </p:nvGraphicFramePr>
        <p:xfrm>
          <a:off x="381000" y="1143000"/>
          <a:ext cx="82296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4F2186EA-9778-4BEF-9B9A-B851EC96AEAF}" type="slidenum">
              <a:rPr lang="en-US" smtClean="0"/>
              <a:pPr>
                <a:defRPr/>
              </a:pPr>
              <a:t>9</a:t>
            </a:fld>
            <a:endParaRPr lang="en-US" dirty="0"/>
          </a:p>
        </p:txBody>
      </p:sp>
      <p:sp>
        <p:nvSpPr>
          <p:cNvPr id="8" name="Rectangle 3"/>
          <p:cNvSpPr txBox="1">
            <a:spLocks noChangeArrowheads="1"/>
          </p:cNvSpPr>
          <p:nvPr/>
        </p:nvSpPr>
        <p:spPr>
          <a:xfrm>
            <a:off x="2057400" y="5867400"/>
            <a:ext cx="6553200" cy="304800"/>
          </a:xfrm>
          <a:prstGeom prst="rect">
            <a:avLst/>
          </a:prstGeom>
        </p:spPr>
        <p:txBody>
          <a:bodyPr vert="horz">
            <a:noAutofit/>
          </a:bodyPr>
          <a:lstStyle/>
          <a:p>
            <a:pPr marL="68580" marR="0" lvl="0" algn="r" defTabSz="914400" rtl="0" eaLnBrk="1" fontAlgn="auto" latinLnBrk="0" hangingPunct="1">
              <a:lnSpc>
                <a:spcPct val="100000"/>
              </a:lnSpc>
              <a:spcBef>
                <a:spcPts val="700"/>
              </a:spcBef>
              <a:spcAft>
                <a:spcPts val="0"/>
              </a:spcAft>
              <a:buClr>
                <a:srgbClr val="E91173"/>
              </a:buClr>
              <a:buSzPct val="100000"/>
              <a:tabLst/>
              <a:defRPr/>
            </a:pPr>
            <a:r>
              <a:rPr lang="en-US" b="1" dirty="0">
                <a:latin typeface="+mn-lt"/>
                <a:ea typeface="Segoe UI" pitchFamily="34" charset="0"/>
                <a:cs typeface="Segoe UI" pitchFamily="34" charset="0"/>
              </a:rPr>
              <a:t>s</a:t>
            </a:r>
            <a:r>
              <a:rPr kumimoji="0" lang="en-US" b="1" i="0" u="none" strike="noStrike" kern="1200" cap="none" spc="0" normalizeH="0" baseline="0" noProof="0" dirty="0" err="1" smtClean="0">
                <a:ln>
                  <a:noFill/>
                </a:ln>
                <a:solidFill>
                  <a:schemeClr val="tx1"/>
                </a:solidFill>
                <a:effectLst/>
                <a:uLnTx/>
                <a:uFillTx/>
                <a:latin typeface="+mn-lt"/>
                <a:ea typeface="Segoe UI" pitchFamily="34" charset="0"/>
                <a:cs typeface="Segoe UI" pitchFamily="34" charset="0"/>
              </a:rPr>
              <a:t>ource</a:t>
            </a:r>
            <a:r>
              <a:rPr kumimoji="0" lang="en-US" b="1" i="0" u="none" strike="noStrike" kern="1200" cap="none" spc="0" normalizeH="0" baseline="0" noProof="0" dirty="0" smtClean="0">
                <a:ln>
                  <a:noFill/>
                </a:ln>
                <a:solidFill>
                  <a:schemeClr val="tx1"/>
                </a:solidFill>
                <a:effectLst/>
                <a:uLnTx/>
                <a:uFillTx/>
                <a:latin typeface="+mn-lt"/>
                <a:ea typeface="Segoe UI" pitchFamily="34" charset="0"/>
                <a:cs typeface="Segoe UI" pitchFamily="34" charset="0"/>
              </a:rPr>
              <a:t>:</a:t>
            </a:r>
            <a:r>
              <a:rPr kumimoji="0" lang="en-US" b="1" i="0" u="none" strike="noStrike" kern="1200" cap="none" spc="0" normalizeH="0" noProof="0" dirty="0" smtClean="0">
                <a:ln>
                  <a:noFill/>
                </a:ln>
                <a:solidFill>
                  <a:schemeClr val="tx1"/>
                </a:solidFill>
                <a:effectLst/>
                <a:uLnTx/>
                <a:uFillTx/>
                <a:latin typeface="+mn-lt"/>
                <a:ea typeface="Segoe UI" pitchFamily="34" charset="0"/>
                <a:cs typeface="Segoe UI" pitchFamily="34" charset="0"/>
              </a:rPr>
              <a:t> Mandarin Oriental</a:t>
            </a:r>
            <a:endParaRPr kumimoji="0" lang="en-US" b="1" i="0" u="none" strike="noStrike" kern="1200" cap="none" spc="0" normalizeH="0" baseline="0" noProof="0" dirty="0" smtClean="0">
              <a:ln>
                <a:noFill/>
              </a:ln>
              <a:solidFill>
                <a:schemeClr val="tx1"/>
              </a:solidFill>
              <a:effectLst/>
              <a:uLnTx/>
              <a:uFillTx/>
              <a:latin typeface="+mn-lt"/>
              <a:ea typeface="Segoe UI" pitchFamily="34" charset="0"/>
              <a:cs typeface="Segoe UI" pitchFamily="34" charset="0"/>
            </a:endParaRPr>
          </a:p>
        </p:txBody>
      </p:sp>
    </p:spTree>
    <p:extLst>
      <p:ext uri="{BB962C8B-B14F-4D97-AF65-F5344CB8AC3E}">
        <p14:creationId xmlns:p14="http://schemas.microsoft.com/office/powerpoint/2010/main" val="2498648202"/>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57864</TotalTime>
  <Words>1405</Words>
  <Application>Microsoft Office PowerPoint</Application>
  <PresentationFormat>On-screen Show (4:3)</PresentationFormat>
  <Paragraphs>509</Paragraphs>
  <Slides>50</Slides>
  <Notes>40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Metro</vt:lpstr>
      <vt:lpstr>Hotel concepts, brilliant User meeting  28 March 2012, houten nl</vt:lpstr>
      <vt:lpstr>agenda</vt:lpstr>
      <vt:lpstr>2000-2010</vt:lpstr>
      <vt:lpstr>IP &amp; internet</vt:lpstr>
      <vt:lpstr>HSIA usage</vt:lpstr>
      <vt:lpstr>HSIA device usage</vt:lpstr>
      <vt:lpstr>internet distribution</vt:lpstr>
      <vt:lpstr>internet distribution</vt:lpstr>
      <vt:lpstr>internet distribution</vt:lpstr>
      <vt:lpstr>PowerPoint Presentation</vt:lpstr>
      <vt:lpstr>telephony</vt:lpstr>
      <vt:lpstr>PowerPoint Presentation</vt:lpstr>
      <vt:lpstr>application software</vt:lpstr>
      <vt:lpstr>networks everywhere</vt:lpstr>
      <vt:lpstr>hotel global networks</vt:lpstr>
      <vt:lpstr>from under the stairs to a modern hotel data center</vt:lpstr>
      <vt:lpstr>on property skills gap</vt:lpstr>
      <vt:lpstr>challenges of data privacy &amp; security</vt:lpstr>
      <vt:lpstr>green initiatives</vt:lpstr>
      <vt:lpstr>asset-lite business models</vt:lpstr>
      <vt:lpstr>international chain expansion</vt:lpstr>
      <vt:lpstr>2010-2020</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distribution</vt:lpstr>
      <vt:lpstr>PowerPoint Presentation</vt:lpstr>
      <vt:lpstr>PowerPoint Presentation</vt:lpstr>
      <vt:lpstr>PowerPoint Presentation</vt:lpstr>
      <vt:lpstr>PowerPoint Presentation</vt:lpstr>
      <vt:lpstr>PowerPoint Presentation</vt:lpstr>
      <vt:lpstr>VoD utilisation 2006 - 2020 </vt:lpstr>
      <vt:lpstr>PowerPoint Presentation</vt:lpstr>
      <vt:lpstr>PowerPoint Presentation</vt:lpstr>
      <vt:lpstr>PowerPoint Presentation</vt:lpstr>
      <vt:lpstr>PowerPoint Presentation</vt:lpstr>
      <vt:lpstr>PowerPoint Presentation</vt:lpstr>
      <vt:lpstr>PowerPoint Presentation</vt:lpstr>
      <vt:lpstr>cloud rationale</vt:lpstr>
      <vt:lpstr>application software</vt:lpstr>
      <vt:lpstr>cloud fragmentation danger</vt:lpstr>
      <vt:lpstr>WANTED TO BUY: cloud ecosystem</vt:lpstr>
      <vt:lpstr>Azure hospitality services ecosystem</vt:lpstr>
      <vt:lpstr>  </vt:lpstr>
      <vt:lpstr>PowerPoint Presentation</vt:lpstr>
    </vt:vector>
  </TitlesOfParts>
  <Company>MOHG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IT&amp;T Americas</dc:title>
  <dc:creator>Nick Price</dc:creator>
  <cp:lastModifiedBy>Nick</cp:lastModifiedBy>
  <cp:revision>663</cp:revision>
  <cp:lastPrinted>2011-02-25T08:07:23Z</cp:lastPrinted>
  <dcterms:created xsi:type="dcterms:W3CDTF">2011-02-27T22:23:24Z</dcterms:created>
  <dcterms:modified xsi:type="dcterms:W3CDTF">2012-04-12T13:45:03Z</dcterms:modified>
</cp:coreProperties>
</file>